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9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9" r:id="rId2"/>
    <p:sldId id="548" r:id="rId3"/>
    <p:sldId id="562" r:id="rId4"/>
    <p:sldId id="555" r:id="rId5"/>
    <p:sldId id="564" r:id="rId6"/>
    <p:sldId id="563" r:id="rId7"/>
    <p:sldId id="566" r:id="rId8"/>
    <p:sldId id="567" r:id="rId9"/>
    <p:sldId id="568" r:id="rId10"/>
    <p:sldId id="257" r:id="rId11"/>
    <p:sldId id="534" r:id="rId12"/>
    <p:sldId id="541" r:id="rId13"/>
    <p:sldId id="549" r:id="rId14"/>
    <p:sldId id="323" r:id="rId15"/>
  </p:sldIdLst>
  <p:sldSz cx="9144000" cy="6858000" type="screen4x3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обложка" id="{90531B08-7CDB-E94B-A6BE-E3DC4BDD649D}">
          <p14:sldIdLst>
            <p14:sldId id="259"/>
          </p14:sldIdLst>
        </p14:section>
        <p14:section name="тело презентации" id="{BE8F38CE-5F2F-E44E-89B9-41F31378D9A8}">
          <p14:sldIdLst>
            <p14:sldId id="548"/>
            <p14:sldId id="562"/>
            <p14:sldId id="555"/>
            <p14:sldId id="564"/>
            <p14:sldId id="563"/>
            <p14:sldId id="566"/>
            <p14:sldId id="567"/>
            <p14:sldId id="568"/>
            <p14:sldId id="257"/>
            <p14:sldId id="534"/>
            <p14:sldId id="541"/>
            <p14:sldId id="549"/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20">
          <p15:clr>
            <a:srgbClr val="A4A3A4"/>
          </p15:clr>
        </p15:guide>
        <p15:guide id="2" pos="5272">
          <p15:clr>
            <a:srgbClr val="A4A3A4"/>
          </p15:clr>
        </p15:guide>
        <p15:guide id="3" pos="6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3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ергей Булгаков" initials="СБ" lastIdx="1" clrIdx="0"/>
  <p:cmAuthor id="1" name="наталья павлова" initials="нп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C4A"/>
    <a:srgbClr val="D39549"/>
    <a:srgbClr val="6D695F"/>
    <a:srgbClr val="2EA8A0"/>
    <a:srgbClr val="2B2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58" autoAdjust="0"/>
    <p:restoredTop sz="98849" autoAdjust="0"/>
  </p:normalViewPr>
  <p:slideViewPr>
    <p:cSldViewPr snapToGrid="0" snapToObjects="1">
      <p:cViewPr>
        <p:scale>
          <a:sx n="138" d="100"/>
          <a:sy n="138" d="100"/>
        </p:scale>
        <p:origin x="496" y="136"/>
      </p:cViewPr>
      <p:guideLst>
        <p:guide orient="horz" pos="3520"/>
        <p:guide pos="5272"/>
        <p:guide pos="6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146" d="100"/>
          <a:sy n="146" d="100"/>
        </p:scale>
        <p:origin x="-6824" y="-120"/>
      </p:cViewPr>
      <p:guideLst>
        <p:guide orient="horz" pos="31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56;&#1040;&#1069;&#1057;&#1050;&#1054;%20&#1089;&#1090;&#1072;&#1094;&#1080;&#1086;&#1085;&#1072;&#1088;\2021\2022%2006%2010%20&#1056;&#1099;&#1085;&#1086;&#1082;%20&#1069;&#1057;&#1050;%20202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56;&#1040;&#1069;&#1057;&#1050;&#1054;%20&#1089;&#1090;&#1072;&#1094;&#1080;&#1086;&#1085;&#1072;&#1088;\2021\2022%2006%2010%20&#1056;&#1099;&#1085;&#1086;&#1082;%20&#1069;&#1057;&#1050;%20202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56;&#1040;&#1069;&#1057;&#1050;&#1054;%20&#1089;&#1090;&#1072;&#1094;&#1080;&#1086;&#1085;&#1072;&#1088;\2021\2022%2006%2010%20&#1056;&#1099;&#1085;&#1086;&#1082;%20&#1069;&#1057;&#1050;%202021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F:\&#1056;&#1040;&#1069;&#1057;&#1050;&#1054;%20&#1089;&#1090;&#1072;&#1094;&#1080;&#1086;&#1085;&#1072;&#1088;\2021\2022%2006%2010%20&#1056;&#1099;&#1085;&#1086;&#1082;%20&#1069;&#1057;&#1050;%202021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Lukashov\Downloads\&#1050;&#1086;&#1087;&#1080;&#1103;%202023_04_10_&#1057;&#1074;&#1086;&#1076;&#1085;&#1099;&#1077;_&#1087;&#1086;_&#1057;&#1056;&#1043;_&#1088;&#1077;&#1076;.%202023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ukashov\Downloads\&#1050;&#1086;&#1087;&#1080;&#1103;%202023_04_10_&#1057;&#1074;&#1086;&#1076;&#1085;&#1099;&#1077;_&#1087;&#1086;_&#1057;&#1056;&#1043;_&#1088;&#1077;&#1076;.%20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 w="38100"/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379-C547-9591-A639C4CEAF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38100">
              <a:solidFill>
                <a:schemeClr val="accent2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 w="38100">
                <a:solidFill>
                  <a:schemeClr val="accent2"/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379-C547-9591-A639C4CEAF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38100">
              <a:solidFill>
                <a:schemeClr val="tx2"/>
              </a:solidFill>
            </a:ln>
          </c:spPr>
          <c:marker>
            <c:symbol val="circle"/>
            <c:size val="15"/>
            <c:spPr>
              <a:solidFill>
                <a:schemeClr val="bg1"/>
              </a:solidFill>
              <a:ln w="38100">
                <a:solidFill>
                  <a:schemeClr val="tx2"/>
                </a:solidFill>
              </a:ln>
            </c:spPr>
          </c:marke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379-C547-9591-A639C4CEAF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981543624"/>
        <c:axId val="-1981542808"/>
      </c:lineChart>
      <c:catAx>
        <c:axId val="-1981543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-1981542808"/>
        <c:crosses val="autoZero"/>
        <c:auto val="1"/>
        <c:lblAlgn val="ctr"/>
        <c:lblOffset val="100"/>
        <c:noMultiLvlLbl val="0"/>
      </c:catAx>
      <c:valAx>
        <c:axId val="-1981542808"/>
        <c:scaling>
          <c:orientation val="minMax"/>
        </c:scaling>
        <c:delete val="0"/>
        <c:axPos val="l"/>
        <c:majorGridlines>
          <c:spPr>
            <a:ln w="3175" cmpd="sng">
              <a:solidFill>
                <a:schemeClr val="tx1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-1981543624"/>
        <c:crosses val="autoZero"/>
        <c:crossBetween val="between"/>
      </c:valAx>
      <c:spPr>
        <a:ln w="3175" cmpd="sng">
          <a:noFill/>
          <a:prstDash val="sysDash"/>
        </a:ln>
      </c:spPr>
    </c:plotArea>
    <c:legend>
      <c:legendPos val="r"/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0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8F-2545-A076-97B3B8F3AE6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8F-2545-A076-97B3B8F3AE6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noFill/>
            </a:ln>
          </c:spPr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8F-2545-A076-97B3B8F3AE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5487990280955297"/>
          <c:y val="0.35254724409448801"/>
          <c:w val="0.129763211826352"/>
          <c:h val="0.3011555118110240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269795147464801"/>
          <c:y val="0.16955404804201199"/>
          <c:w val="0.56860019147027696"/>
          <c:h val="0.73717745675078405"/>
        </c:manualLayout>
      </c:layout>
      <c:pieChart>
        <c:varyColors val="1"/>
        <c:ser>
          <c:idx val="0"/>
          <c:order val="0"/>
          <c:spPr>
            <a:solidFill>
              <a:schemeClr val="lt1"/>
            </a:solidFill>
            <a:ln w="12700" cap="flat" cmpd="sng" algn="ctr">
              <a:solidFill>
                <a:schemeClr val="dk1"/>
              </a:solidFill>
              <a:prstDash val="solid"/>
              <a:miter lim="800000"/>
            </a:ln>
            <a:sp3d>
              <a:extrusionClr>
                <a:srgbClr val="FFFFFF"/>
              </a:extrusionClr>
              <a:contourClr>
                <a:srgbClr val="FFFFFF"/>
              </a:contourClr>
            </a:sp3d>
          </c:spPr>
          <c:dPt>
            <c:idx val="0"/>
            <c:bubble3D val="0"/>
            <c:explosion val="16"/>
            <c:spPr>
              <a:solidFill>
                <a:schemeClr val="lt1"/>
              </a:solidFill>
              <a:ln w="12700" cap="flat" cmpd="sng" algn="ctr">
                <a:solidFill>
                  <a:schemeClr val="accent6">
                    <a:lumMod val="75000"/>
                  </a:schemeClr>
                </a:solidFill>
                <a:prstDash val="solid"/>
                <a:miter lim="800000"/>
              </a:ln>
              <a:effectLst/>
              <a:sp3d>
                <a:extrusionClr>
                  <a:srgbClr val="FFFFFF"/>
                </a:extrusionClr>
                <a:contourClr>
                  <a:srgbClr val="FFFFF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B3F-1F45-875A-BC9EF4FA28B3}"/>
              </c:ext>
            </c:extLst>
          </c:dPt>
          <c:dPt>
            <c:idx val="1"/>
            <c:bubble3D val="0"/>
            <c:explosion val="15"/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  <a:sp3d>
                <a:extrusionClr>
                  <a:srgbClr val="FFFFFF"/>
                </a:extrusionClr>
                <a:contourClr>
                  <a:srgbClr val="FFFFF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B3F-1F45-875A-BC9EF4FA28B3}"/>
              </c:ext>
            </c:extLst>
          </c:dPt>
          <c:dPt>
            <c:idx val="2"/>
            <c:bubble3D val="0"/>
            <c:explosion val="22"/>
            <c:spPr>
              <a:solidFill>
                <a:schemeClr val="lt1"/>
              </a:solidFill>
              <a:ln w="1270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  <a:sp3d>
                <a:extrusionClr>
                  <a:srgbClr val="FFFFFF"/>
                </a:extrusionClr>
                <a:contourClr>
                  <a:srgbClr val="FFFFF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B3F-1F45-875A-BC9EF4FA28B3}"/>
              </c:ext>
            </c:extLst>
          </c:dPt>
          <c:dPt>
            <c:idx val="3"/>
            <c:bubble3D val="0"/>
            <c:spPr>
              <a:solidFill>
                <a:schemeClr val="lt1"/>
              </a:solidFill>
              <a:ln w="12700" cap="flat" cmpd="sng" algn="ctr">
                <a:solidFill>
                  <a:schemeClr val="accent5"/>
                </a:solidFill>
                <a:prstDash val="solid"/>
                <a:miter lim="800000"/>
              </a:ln>
              <a:effectLst/>
              <a:sp3d>
                <a:extrusionClr>
                  <a:srgbClr val="FFFFFF"/>
                </a:extrusionClr>
                <a:contourClr>
                  <a:srgbClr val="FFFFF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B3F-1F45-875A-BC9EF4FA28B3}"/>
              </c:ext>
            </c:extLst>
          </c:dPt>
          <c:dLbls>
            <c:dLbl>
              <c:idx val="1"/>
              <c:layout>
                <c:manualLayout>
                  <c:x val="-0.10352944212876335"/>
                  <c:y val="0.53477147703804861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3F-1F45-875A-BC9EF4FA28B3}"/>
                </c:ext>
              </c:extLst>
            </c:dLbl>
            <c:dLbl>
              <c:idx val="2"/>
              <c:layout>
                <c:manualLayout>
                  <c:x val="-1.8033596204660024E-2"/>
                  <c:y val="-1.4126318208240729E-7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3F-1F45-875A-BC9EF4FA28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'[2022 06 10 Рынок ЭСК 2021.xlsx]менее 100 млн'!$AA$7:$AA$10</c:f>
              <c:strCache>
                <c:ptCount val="4"/>
                <c:pt idx="0">
                  <c:v>объекты социальной сферы</c:v>
                </c:pt>
                <c:pt idx="1">
                  <c:v>прочее</c:v>
                </c:pt>
                <c:pt idx="2">
                  <c:v>уличное освещение</c:v>
                </c:pt>
                <c:pt idx="3">
                  <c:v>объекты ЖКХ</c:v>
                </c:pt>
              </c:strCache>
            </c:strRef>
          </c:cat>
          <c:val>
            <c:numRef>
              <c:f>'[2022 06 10 Рынок ЭСК 2021.xlsx]менее 100 млн'!$AB$7:$AB$10</c:f>
              <c:numCache>
                <c:formatCode>0.0%</c:formatCode>
                <c:ptCount val="4"/>
                <c:pt idx="0">
                  <c:v>0.831313131313131</c:v>
                </c:pt>
                <c:pt idx="1">
                  <c:v>6.5656565656565705E-2</c:v>
                </c:pt>
                <c:pt idx="2">
                  <c:v>9.8989898989899003E-2</c:v>
                </c:pt>
                <c:pt idx="3">
                  <c:v>4.0404040404040404E-3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3F-1F45-875A-BC9EF4FA28B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830220713073001"/>
          <c:y val="0.16745149745714799"/>
          <c:w val="0.57385398981324298"/>
          <c:h val="0.76398568468638195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21"/>
            <c:spPr>
              <a:solidFill>
                <a:schemeClr val="lt1"/>
              </a:solidFill>
              <a:ln w="12700" cap="flat" cmpd="sng" algn="ctr">
                <a:solidFill>
                  <a:schemeClr val="accent6"/>
                </a:solidFill>
                <a:prstDash val="solid"/>
                <a:miter lim="800000"/>
              </a:ln>
              <a:effectLst/>
              <a:sp3d>
                <a:extrusionClr>
                  <a:srgbClr val="FFFFFF"/>
                </a:extrusionClr>
                <a:contourClr>
                  <a:srgbClr val="FFFFF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5C5-DC42-857B-8E5965FC9F6B}"/>
              </c:ext>
            </c:extLst>
          </c:dPt>
          <c:dPt>
            <c:idx val="1"/>
            <c:bubble3D val="0"/>
            <c:explosion val="22"/>
            <c:spPr>
              <a:solidFill>
                <a:schemeClr val="lt1"/>
              </a:solidFill>
              <a:ln w="12700" cap="flat" cmpd="sng" algn="ctr">
                <a:solidFill>
                  <a:schemeClr val="accent2"/>
                </a:solidFill>
                <a:prstDash val="solid"/>
                <a:miter lim="800000"/>
              </a:ln>
              <a:effectLst/>
              <a:sp3d>
                <a:extrusionClr>
                  <a:srgbClr val="FFFFFF"/>
                </a:extrusionClr>
                <a:contourClr>
                  <a:srgbClr val="FFFFF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5C5-DC42-857B-8E5965FC9F6B}"/>
              </c:ext>
            </c:extLst>
          </c:dPt>
          <c:dPt>
            <c:idx val="2"/>
            <c:bubble3D val="0"/>
            <c:explosion val="15"/>
            <c:spPr>
              <a:solidFill>
                <a:schemeClr val="lt1"/>
              </a:solidFill>
              <a:ln w="12700" cap="flat" cmpd="sng" algn="ctr">
                <a:solidFill>
                  <a:schemeClr val="accent4"/>
                </a:solidFill>
                <a:prstDash val="solid"/>
                <a:miter lim="800000"/>
              </a:ln>
              <a:effectLst/>
              <a:sp3d>
                <a:extrusionClr>
                  <a:srgbClr val="FFFFFF"/>
                </a:extrusionClr>
                <a:contourClr>
                  <a:srgbClr val="FFFFF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5C5-DC42-857B-8E5965FC9F6B}"/>
              </c:ext>
            </c:extLst>
          </c:dPt>
          <c:dPt>
            <c:idx val="3"/>
            <c:bubble3D val="0"/>
            <c:spPr>
              <a:solidFill>
                <a:schemeClr val="lt1"/>
              </a:solidFill>
              <a:ln w="12700" cap="flat" cmpd="sng" algn="ctr">
                <a:solidFill>
                  <a:schemeClr val="accent5"/>
                </a:solidFill>
                <a:prstDash val="solid"/>
                <a:miter lim="800000"/>
              </a:ln>
              <a:effectLst/>
              <a:sp3d>
                <a:extrusionClr>
                  <a:srgbClr val="FFFFFF"/>
                </a:extrusionClr>
                <a:contourClr>
                  <a:srgbClr val="FFFFFF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5C5-DC42-857B-8E5965FC9F6B}"/>
              </c:ext>
            </c:extLst>
          </c:dPt>
          <c:dLbls>
            <c:dLbl>
              <c:idx val="0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156023390629499"/>
                      <c:h val="0.474756889582263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5C5-DC42-857B-8E5965FC9F6B}"/>
                </c:ext>
              </c:extLst>
            </c:dLbl>
            <c:dLbl>
              <c:idx val="2"/>
              <c:layout>
                <c:manualLayout>
                  <c:x val="-5.3539938475443928E-3"/>
                  <c:y val="2.11003062036561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3091931446956887"/>
                      <c:h val="0.4747568895822638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5C5-DC42-857B-8E5965FC9F6B}"/>
                </c:ext>
              </c:extLst>
            </c:dLbl>
            <c:dLbl>
              <c:idx val="3"/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620624005875059"/>
                      <c:h val="0.363980282013068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B5C5-DC42-857B-8E5965FC9F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'[2022 06 10 Рынок ЭСК 2021.xlsx]менее 100 млн'!$AD$7:$AD$10</c:f>
              <c:strCache>
                <c:ptCount val="4"/>
                <c:pt idx="0">
                  <c:v>объекты социальной сферы</c:v>
                </c:pt>
                <c:pt idx="1">
                  <c:v>прочее</c:v>
                </c:pt>
                <c:pt idx="2">
                  <c:v>уличное освещение</c:v>
                </c:pt>
                <c:pt idx="3">
                  <c:v>объекты ЖКХ</c:v>
                </c:pt>
              </c:strCache>
            </c:strRef>
          </c:cat>
          <c:val>
            <c:numRef>
              <c:f>'[2022 06 10 Рынок ЭСК 2021.xlsx]менее 100 млн'!$AE$7:$AE$10</c:f>
              <c:numCache>
                <c:formatCode>0.0%</c:formatCode>
                <c:ptCount val="4"/>
                <c:pt idx="0">
                  <c:v>0.59735253866417803</c:v>
                </c:pt>
                <c:pt idx="1">
                  <c:v>0.124416047828856</c:v>
                </c:pt>
                <c:pt idx="2">
                  <c:v>0.271388196920748</c:v>
                </c:pt>
                <c:pt idx="3">
                  <c:v>6.84321658621901E-3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C5-DC42-857B-8E5965FC9F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ru-RU"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ru-RU"/>
          </a:p>
        </c:rich>
      </c:tx>
      <c:layout>
        <c:manualLayout>
          <c:xMode val="edge"/>
          <c:yMode val="edge"/>
          <c:x val="0.141360294117647"/>
          <c:y val="4.3779637435657701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 06 10 Рынок ЭСК 2021.xlsx]менее 100 млн'!$AA$3:$AA$7</c:f>
              <c:strCache>
                <c:ptCount val="5"/>
                <c:pt idx="0">
                  <c:v>Санкт-Петербург</c:v>
                </c:pt>
                <c:pt idx="1">
                  <c:v>Удмуртская Республика</c:v>
                </c:pt>
                <c:pt idx="2">
                  <c:v>Республика Саха (Якутия)</c:v>
                </c:pt>
                <c:pt idx="3">
                  <c:v>Ханты-Мансийский автономный округ - Югра</c:v>
                </c:pt>
                <c:pt idx="4">
                  <c:v>Новгородская область</c:v>
                </c:pt>
              </c:strCache>
            </c:strRef>
          </c:cat>
          <c:val>
            <c:numRef>
              <c:f>'[2022 06 10 Рынок ЭСК 2021.xlsx]менее 100 млн'!$AB$3:$AB$7</c:f>
              <c:numCache>
                <c:formatCode>0%</c:formatCode>
                <c:ptCount val="5"/>
                <c:pt idx="0">
                  <c:v>0.276767676767677</c:v>
                </c:pt>
                <c:pt idx="1">
                  <c:v>9.8989898989899003E-2</c:v>
                </c:pt>
                <c:pt idx="2">
                  <c:v>5.8585858585858602E-2</c:v>
                </c:pt>
                <c:pt idx="3">
                  <c:v>5.0505050505050497E-2</c:v>
                </c:pt>
                <c:pt idx="4">
                  <c:v>4.9494949494949501E-2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7E-7644-A286-9155E814D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40259434"/>
        <c:axId val="569566702"/>
      </c:barChart>
      <c:catAx>
        <c:axId val="74025943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ru-RU"/>
          </a:p>
        </c:txPr>
        <c:crossAx val="569566702"/>
        <c:crosses val="autoZero"/>
        <c:auto val="1"/>
        <c:lblAlgn val="ctr"/>
        <c:lblOffset val="100"/>
        <c:noMultiLvlLbl val="0"/>
      </c:catAx>
      <c:valAx>
        <c:axId val="569566702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74025943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ru-RU" sz="12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ru-RU"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'[2022 06 10 Рынок ЭСК 2021.xlsx]менее 100 млн'!$AA$10:$AA$14</c:f>
              <c:strCache>
                <c:ptCount val="5"/>
                <c:pt idx="0">
                  <c:v>Республика Саха (Якутия)</c:v>
                </c:pt>
                <c:pt idx="1">
                  <c:v>Санкт-Петербург</c:v>
                </c:pt>
                <c:pt idx="2">
                  <c:v>Новгородская область</c:v>
                </c:pt>
                <c:pt idx="3">
                  <c:v>Ханты-Мансийский автономный округ - Югра</c:v>
                </c:pt>
                <c:pt idx="4">
                  <c:v>Удмуртская Республика</c:v>
                </c:pt>
              </c:strCache>
            </c:strRef>
          </c:cat>
          <c:val>
            <c:numRef>
              <c:f>'[2022 06 10 Рынок ЭСК 2021.xlsx]менее 100 млн'!$AB$10:$AB$14</c:f>
              <c:numCache>
                <c:formatCode>0.0%</c:formatCode>
                <c:ptCount val="5"/>
                <c:pt idx="0">
                  <c:v>0.16083371958275899</c:v>
                </c:pt>
                <c:pt idx="1">
                  <c:v>0.131675717030143</c:v>
                </c:pt>
                <c:pt idx="2">
                  <c:v>5.8569732141447402E-2</c:v>
                </c:pt>
                <c:pt idx="3">
                  <c:v>2.9632507989082599E-2</c:v>
                </c:pt>
                <c:pt idx="4">
                  <c:v>2.08790310056318E-2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92-894D-AEFF-3B48E4092F8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97858515"/>
        <c:axId val="46896014"/>
      </c:barChart>
      <c:catAx>
        <c:axId val="497858515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ru-RU"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896014"/>
        <c:crosses val="autoZero"/>
        <c:auto val="1"/>
        <c:lblAlgn val="ctr"/>
        <c:lblOffset val="100"/>
        <c:noMultiLvlLbl val="0"/>
      </c:catAx>
      <c:valAx>
        <c:axId val="46896014"/>
        <c:scaling>
          <c:orientation val="minMax"/>
        </c:scaling>
        <c:delete val="1"/>
        <c:axPos val="b"/>
        <c:numFmt formatCode="0%" sourceLinked="0"/>
        <c:majorTickMark val="none"/>
        <c:minorTickMark val="none"/>
        <c:tickLblPos val="nextTo"/>
        <c:crossAx val="4978585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lang="ru-RU" sz="1200"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Графики!$B$19</c:f>
              <c:strCache>
                <c:ptCount val="1"/>
                <c:pt idx="0">
                  <c:v>Всего контракты, ед.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Графики!$C$18:$H$18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Графики!$C$19:$H$19</c:f>
              <c:numCache>
                <c:formatCode>General</c:formatCode>
                <c:ptCount val="6"/>
                <c:pt idx="0">
                  <c:v>652</c:v>
                </c:pt>
                <c:pt idx="1">
                  <c:v>498</c:v>
                </c:pt>
                <c:pt idx="2">
                  <c:v>808</c:v>
                </c:pt>
                <c:pt idx="3">
                  <c:v>936</c:v>
                </c:pt>
                <c:pt idx="4">
                  <c:v>824</c:v>
                </c:pt>
                <c:pt idx="5">
                  <c:v>989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7D-AE4C-98DB-E37DF6553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3108720"/>
        <c:axId val="1493110800"/>
      </c:barChart>
      <c:lineChart>
        <c:grouping val="standard"/>
        <c:varyColors val="0"/>
        <c:ser>
          <c:idx val="1"/>
          <c:order val="1"/>
          <c:tx>
            <c:strRef>
              <c:f>Графики!$B$20</c:f>
              <c:strCache>
                <c:ptCount val="1"/>
                <c:pt idx="0">
                  <c:v>стоимость, млрд руб. всего</c:v>
                </c:pt>
              </c:strCache>
            </c:strRef>
          </c:tx>
          <c:spPr>
            <a:ln w="28575" cap="rnd">
              <a:solidFill>
                <a:srgbClr val="F84330"/>
              </a:solidFill>
              <a:round/>
            </a:ln>
            <a:effectLst/>
          </c:spPr>
          <c:marker>
            <c:symbol val="none"/>
          </c:marker>
          <c:cat>
            <c:numRef>
              <c:f>Графики!$C$18:$H$18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Графики!$C$20:$H$20</c:f>
              <c:numCache>
                <c:formatCode>General</c:formatCode>
                <c:ptCount val="6"/>
                <c:pt idx="0">
                  <c:v>8</c:v>
                </c:pt>
                <c:pt idx="1">
                  <c:v>17.899999999999999</c:v>
                </c:pt>
                <c:pt idx="2">
                  <c:v>44</c:v>
                </c:pt>
                <c:pt idx="3">
                  <c:v>19.399999999999999</c:v>
                </c:pt>
                <c:pt idx="4">
                  <c:v>19.100000000000001</c:v>
                </c:pt>
                <c:pt idx="5">
                  <c:v>57.5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67D-AE4C-98DB-E37DF6553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2964160"/>
        <c:axId val="1762974560"/>
      </c:lineChart>
      <c:catAx>
        <c:axId val="149310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3110800"/>
        <c:crosses val="autoZero"/>
        <c:auto val="1"/>
        <c:lblAlgn val="ctr"/>
        <c:lblOffset val="100"/>
        <c:noMultiLvlLbl val="0"/>
      </c:catAx>
      <c:valAx>
        <c:axId val="149311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3108720"/>
        <c:crosses val="autoZero"/>
        <c:crossBetween val="between"/>
      </c:valAx>
      <c:valAx>
        <c:axId val="1762974560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2964160"/>
        <c:crosses val="max"/>
        <c:crossBetween val="between"/>
      </c:valAx>
      <c:catAx>
        <c:axId val="1762964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629745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Графики!$C$11</c:f>
              <c:strCache>
                <c:ptCount val="1"/>
                <c:pt idx="0">
                  <c:v>количество, ед.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Графики!$D$10:$I$10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Графики!$D$11:$I$11</c:f>
              <c:numCache>
                <c:formatCode>General</c:formatCode>
                <c:ptCount val="6"/>
                <c:pt idx="0">
                  <c:v>184</c:v>
                </c:pt>
                <c:pt idx="1">
                  <c:v>153</c:v>
                </c:pt>
                <c:pt idx="2">
                  <c:v>181</c:v>
                </c:pt>
                <c:pt idx="3">
                  <c:v>252</c:v>
                </c:pt>
                <c:pt idx="4">
                  <c:v>189</c:v>
                </c:pt>
                <c:pt idx="5">
                  <c:v>224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6A-FF4E-A4ED-B450341F6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3108720"/>
        <c:axId val="1493110800"/>
      </c:barChart>
      <c:lineChart>
        <c:grouping val="standard"/>
        <c:varyColors val="0"/>
        <c:ser>
          <c:idx val="1"/>
          <c:order val="1"/>
          <c:tx>
            <c:strRef>
              <c:f>Графики!$C$12</c:f>
              <c:strCache>
                <c:ptCount val="1"/>
                <c:pt idx="0">
                  <c:v>стоимость, млрд руб.</c:v>
                </c:pt>
              </c:strCache>
            </c:strRef>
          </c:tx>
          <c:spPr>
            <a:ln w="28575" cap="rnd">
              <a:solidFill>
                <a:srgbClr val="F84330"/>
              </a:solidFill>
              <a:round/>
            </a:ln>
            <a:effectLst/>
          </c:spPr>
          <c:marker>
            <c:symbol val="none"/>
          </c:marker>
          <c:cat>
            <c:numRef>
              <c:f>Графики!$D$10:$I$10</c:f>
              <c:numCache>
                <c:formatCode>General</c:formatCode>
                <c:ptCount val="6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</c:numCache>
            </c:numRef>
          </c:cat>
          <c:val>
            <c:numRef>
              <c:f>Графики!$D$12:$I$12</c:f>
              <c:numCache>
                <c:formatCode>###\ ###\ ###\ ##0.0#</c:formatCode>
                <c:ptCount val="6"/>
                <c:pt idx="0">
                  <c:v>1.4</c:v>
                </c:pt>
                <c:pt idx="1">
                  <c:v>5.2</c:v>
                </c:pt>
                <c:pt idx="2" formatCode="###\ ###\ ###\ ##0.#">
                  <c:v>5.43</c:v>
                </c:pt>
                <c:pt idx="3" formatCode="###\ ###\ ###\ ##0.#">
                  <c:v>4.5</c:v>
                </c:pt>
                <c:pt idx="4" formatCode="###\ ###\ ###\ ##0.#">
                  <c:v>4.7</c:v>
                </c:pt>
                <c:pt idx="5" formatCode="###\ ###\ ###\ ##0.#">
                  <c:v>4.0999999999999996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6A-FF4E-A4ED-B450341F6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62964160"/>
        <c:axId val="1762974560"/>
      </c:lineChart>
      <c:catAx>
        <c:axId val="149310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3110800"/>
        <c:crosses val="autoZero"/>
        <c:auto val="1"/>
        <c:lblAlgn val="ctr"/>
        <c:lblOffset val="100"/>
        <c:noMultiLvlLbl val="0"/>
      </c:catAx>
      <c:valAx>
        <c:axId val="1493110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3108720"/>
        <c:crosses val="autoZero"/>
        <c:crossBetween val="between"/>
      </c:valAx>
      <c:valAx>
        <c:axId val="1762974560"/>
        <c:scaling>
          <c:orientation val="minMax"/>
        </c:scaling>
        <c:delete val="0"/>
        <c:axPos val="r"/>
        <c:numFmt formatCode="###\ ###\ ###\ ##0.0#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62964160"/>
        <c:crosses val="max"/>
        <c:crossBetween val="between"/>
      </c:valAx>
      <c:catAx>
        <c:axId val="17629641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629745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Графики!$D$287:$D$292</c:f>
              <c:strCache>
                <c:ptCount val="6"/>
                <c:pt idx="0">
                  <c:v>Менее 5 лет</c:v>
                </c:pt>
                <c:pt idx="1">
                  <c:v>5 лет</c:v>
                </c:pt>
                <c:pt idx="2">
                  <c:v>6 лет</c:v>
                </c:pt>
                <c:pt idx="3">
                  <c:v>7 лет</c:v>
                </c:pt>
                <c:pt idx="4">
                  <c:v>8 лет</c:v>
                </c:pt>
                <c:pt idx="5">
                  <c:v>более 8 лет</c:v>
                </c:pt>
              </c:strCache>
            </c:strRef>
          </c:cat>
          <c:val>
            <c:numRef>
              <c:f>Графики!$E$287:$E$292</c:f>
              <c:numCache>
                <c:formatCode>0</c:formatCode>
                <c:ptCount val="6"/>
                <c:pt idx="0">
                  <c:v>107</c:v>
                </c:pt>
                <c:pt idx="1">
                  <c:v>215</c:v>
                </c:pt>
                <c:pt idx="2">
                  <c:v>199</c:v>
                </c:pt>
                <c:pt idx="3">
                  <c:v>477</c:v>
                </c:pt>
                <c:pt idx="4">
                  <c:v>131</c:v>
                </c:pt>
                <c:pt idx="5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51-E74B-B230-21364B6D36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76706128"/>
        <c:axId val="1776690736"/>
      </c:barChart>
      <c:catAx>
        <c:axId val="1776706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6690736"/>
        <c:crosses val="autoZero"/>
        <c:auto val="1"/>
        <c:lblAlgn val="ctr"/>
        <c:lblOffset val="100"/>
        <c:noMultiLvlLbl val="0"/>
      </c:catAx>
      <c:valAx>
        <c:axId val="17766907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6706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D6B691-BB39-C442-A648-9FC13D0F1943}" type="datetimeFigureOut">
              <a:rPr lang="en-US" smtClean="0"/>
              <a:t>7/6/23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522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B330D-0BC2-4E4C-99F0-51165A0CED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15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41388" y="746125"/>
            <a:ext cx="4975225" cy="3730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B330D-0BC2-4E4C-99F0-51165A0CED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1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F5D74-6858-8F42-8580-7DD513D4E87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2518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F5D74-6858-8F42-8580-7DD513D4E87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290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F5D74-6858-8F42-8580-7DD513D4E87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63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F5D74-6858-8F42-8580-7DD513D4E87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0365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F5D74-6858-8F42-8580-7DD513D4E87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2471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F5D74-6858-8F42-8580-7DD513D4E87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387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CF5D74-6858-8F42-8580-7DD513D4E87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360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ложка презент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710000" y="2880000"/>
            <a:ext cx="6661150" cy="2708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3200">
                <a:solidFill>
                  <a:srgbClr val="6D695F"/>
                </a:solidFill>
              </a:defRPr>
            </a:lvl1pPr>
          </a:lstStyle>
          <a:p>
            <a:r>
              <a:rPr lang="ru-RU" dirty="0"/>
              <a:t>Тема презентации</a:t>
            </a:r>
            <a:br>
              <a:rPr lang="ru-RU" dirty="0"/>
            </a:br>
            <a:r>
              <a:rPr lang="ru-RU" dirty="0" err="1"/>
              <a:t>подтема</a:t>
            </a:r>
            <a:r>
              <a:rPr lang="ru-RU" dirty="0"/>
              <a:t> презентации (если есть)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91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53D0F0F-3F12-4E1B-AA89-0C453AB90DA9}" type="datetimeFigureOut">
              <a:rPr lang="ru-RU" smtClean="0"/>
              <a:t>06.07.2023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4D6AA22-D996-419F-B98C-9EA993B952BD}" type="slidenum">
              <a:rPr lang="ru-RU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5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775" y="258445"/>
            <a:ext cx="7886700" cy="1325563"/>
          </a:xfrm>
        </p:spPr>
        <p:txBody>
          <a:bodyPr>
            <a:normAutofit/>
          </a:bodyPr>
          <a:lstStyle>
            <a:lvl1pPr>
              <a:defRPr sz="2475" b="0" i="0">
                <a:effectLst/>
              </a:defRPr>
            </a:lvl1pPr>
          </a:lstStyle>
          <a:p>
            <a:r>
              <a:rPr lang="en-US" dirty="0">
                <a:sym typeface="+mn-ea"/>
              </a:rPr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5775" y="1825625"/>
            <a:ext cx="3886200" cy="435133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1575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lnSpc>
                <a:spcPct val="150000"/>
              </a:lnSpc>
              <a:defRPr sz="1125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lnSpc>
                <a:spcPct val="150000"/>
              </a:lnSpc>
              <a:defRPr sz="1013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lnSpc>
                <a:spcPct val="150000"/>
              </a:lnSpc>
              <a:defRPr sz="1013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6275" y="1825625"/>
            <a:ext cx="3886200" cy="435133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kumimoji="0" lang="en-US" sz="1575" b="0" i="0" u="none" strike="noStrike" kern="1200" cap="none" spc="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>
              <a:lnSpc>
                <a:spcPct val="150000"/>
              </a:lnSpc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125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125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125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>
                <a:sym typeface="+mn-ea"/>
              </a:rPr>
              <a:t>Second level</a:t>
            </a:r>
            <a:endParaRPr lang="en-US" dirty="0"/>
          </a:p>
          <a:p>
            <a:pPr lvl="2"/>
            <a:r>
              <a:rPr lang="en-US" dirty="0">
                <a:sym typeface="+mn-ea"/>
              </a:rPr>
              <a:t>Third level</a:t>
            </a:r>
            <a:endParaRPr lang="en-US" dirty="0"/>
          </a:p>
          <a:p>
            <a:pPr lvl="3"/>
            <a:r>
              <a:rPr lang="en-US" dirty="0">
                <a:sym typeface="+mn-ea"/>
              </a:rPr>
              <a:t>Fourth level</a:t>
            </a:r>
            <a:endParaRPr lang="en-US" dirty="0"/>
          </a:p>
          <a:p>
            <a:pPr lvl="4"/>
            <a:r>
              <a:rPr lang="en-US" dirty="0">
                <a:sym typeface="+mn-ea"/>
              </a:rPr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en-US" smtClean="0"/>
              <a:t>7/6/23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68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оловок в 1 строку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79500" y="720000"/>
            <a:ext cx="72898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2B2222"/>
                </a:solidFill>
              </a:defRPr>
            </a:lvl1pPr>
          </a:lstStyle>
          <a:p>
            <a:r>
              <a:rPr lang="ru-RU" dirty="0"/>
              <a:t>Короткий заголовок в 1 строку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79500" y="1800000"/>
            <a:ext cx="7290000" cy="3788000"/>
          </a:xfrm>
          <a:prstGeom prst="rect">
            <a:avLst/>
          </a:prstGeom>
        </p:spPr>
        <p:txBody>
          <a:bodyPr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rgbClr val="6D695F"/>
                </a:solidFill>
              </a:defRPr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</a:p>
        </p:txBody>
      </p:sp>
    </p:spTree>
    <p:extLst>
      <p:ext uri="{BB962C8B-B14F-4D97-AF65-F5344CB8AC3E}">
        <p14:creationId xmlns:p14="http://schemas.microsoft.com/office/powerpoint/2010/main" val="17958340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к в 2 строки+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720000"/>
            <a:ext cx="7293600" cy="12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>
                <a:solidFill>
                  <a:srgbClr val="2B2222"/>
                </a:solidFill>
              </a:defRPr>
            </a:lvl1pPr>
          </a:lstStyle>
          <a:p>
            <a:r>
              <a:rPr lang="ru-RU" dirty="0"/>
              <a:t>Очень большой и длинный заголовок в две строки и не меньше!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79500" y="1980000"/>
            <a:ext cx="7289800" cy="3600000"/>
          </a:xfrm>
          <a:prstGeom prst="rect">
            <a:avLst/>
          </a:prstGeom>
        </p:spPr>
        <p:txBody>
          <a:bodyPr lIns="0" tIns="0" rIns="0" bIns="0"/>
          <a:lstStyle>
            <a:lvl1pPr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ru-RU" dirty="0"/>
              <a:t>первый уровень списка (шрифт </a:t>
            </a:r>
            <a:r>
              <a:rPr lang="en-US" dirty="0" err="1"/>
              <a:t>Trebushet</a:t>
            </a:r>
            <a:r>
              <a:rPr lang="en-US" dirty="0"/>
              <a:t> 24)</a:t>
            </a:r>
            <a:r>
              <a:rPr lang="ru-RU" dirty="0"/>
              <a:t>;</a:t>
            </a:r>
          </a:p>
          <a:p>
            <a:pPr lvl="1"/>
            <a:r>
              <a:rPr lang="ru-RU" dirty="0"/>
              <a:t>второй уровень списка</a:t>
            </a:r>
            <a:r>
              <a:rPr lang="en-US" dirty="0"/>
              <a:t> (</a:t>
            </a:r>
            <a:r>
              <a:rPr lang="ru-RU" dirty="0"/>
              <a:t>шрифт </a:t>
            </a:r>
            <a:r>
              <a:rPr lang="en-US" dirty="0" err="1"/>
              <a:t>Trebushet</a:t>
            </a:r>
            <a:r>
              <a:rPr lang="en-US" dirty="0"/>
              <a:t> 20);</a:t>
            </a:r>
            <a:endParaRPr lang="ru-RU" dirty="0"/>
          </a:p>
          <a:p>
            <a:pPr lvl="2"/>
            <a:r>
              <a:rPr lang="ru-RU" dirty="0"/>
              <a:t>третий уровень списка (шрифт </a:t>
            </a:r>
            <a:r>
              <a:rPr lang="en-US" dirty="0" err="1"/>
              <a:t>Trebushet</a:t>
            </a:r>
            <a:r>
              <a:rPr lang="en-US" dirty="0"/>
              <a:t> 18);</a:t>
            </a:r>
            <a:endParaRPr lang="ru-RU" dirty="0"/>
          </a:p>
          <a:p>
            <a:pPr lvl="3"/>
            <a:r>
              <a:rPr lang="ru-RU" dirty="0"/>
              <a:t>четвертый уровень списка (шрифт </a:t>
            </a:r>
            <a:r>
              <a:rPr lang="en-US" dirty="0" err="1"/>
              <a:t>Trebushet</a:t>
            </a:r>
            <a:r>
              <a:rPr lang="en-US" dirty="0"/>
              <a:t> 16);</a:t>
            </a:r>
            <a:endParaRPr lang="ru-RU" dirty="0"/>
          </a:p>
          <a:p>
            <a:pPr lvl="4"/>
            <a:r>
              <a:rPr lang="ru-RU" dirty="0"/>
              <a:t>пятый уровень списка (шрифт </a:t>
            </a:r>
            <a:r>
              <a:rPr lang="en-US" dirty="0" err="1"/>
              <a:t>Trebushet</a:t>
            </a:r>
            <a:r>
              <a:rPr lang="en-US" dirty="0"/>
              <a:t> 14).</a:t>
            </a:r>
          </a:p>
        </p:txBody>
      </p:sp>
    </p:spTree>
    <p:extLst>
      <p:ext uri="{BB962C8B-B14F-4D97-AF65-F5344CB8AC3E}">
        <p14:creationId xmlns:p14="http://schemas.microsoft.com/office/powerpoint/2010/main" val="2309121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графи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 hasCustomPrompt="1"/>
          </p:nvPr>
        </p:nvSpPr>
        <p:spPr>
          <a:xfrm>
            <a:off x="1080000" y="720000"/>
            <a:ext cx="7289800" cy="7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ru-RU" dirty="0"/>
              <a:t>График</a:t>
            </a:r>
            <a:endParaRPr lang="en-US" dirty="0"/>
          </a:p>
        </p:txBody>
      </p:sp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861872217"/>
              </p:ext>
            </p:extLst>
          </p:nvPr>
        </p:nvGraphicFramePr>
        <p:xfrm>
          <a:off x="781200" y="1620000"/>
          <a:ext cx="78989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474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 hasCustomPrompt="1"/>
          </p:nvPr>
        </p:nvSpPr>
        <p:spPr>
          <a:xfrm>
            <a:off x="1080000" y="720000"/>
            <a:ext cx="7289800" cy="7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ru-RU" dirty="0"/>
              <a:t>Диаграмма</a:t>
            </a:r>
            <a:endParaRPr lang="en-US" dirty="0"/>
          </a:p>
        </p:txBody>
      </p:sp>
      <p:graphicFrame>
        <p:nvGraphicFramePr>
          <p:cNvPr id="9" name="Chart 8"/>
          <p:cNvGraphicFramePr/>
          <p:nvPr userDrawn="1">
            <p:extLst>
              <p:ext uri="{D42A27DB-BD31-4B8C-83A1-F6EECF244321}">
                <p14:modId xmlns:p14="http://schemas.microsoft.com/office/powerpoint/2010/main" val="2042556359"/>
              </p:ext>
            </p:extLst>
          </p:nvPr>
        </p:nvGraphicFramePr>
        <p:xfrm>
          <a:off x="-438150" y="1620000"/>
          <a:ext cx="880745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152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art Placeholder 7"/>
          <p:cNvSpPr>
            <a:spLocks noGrp="1"/>
          </p:cNvSpPr>
          <p:nvPr>
            <p:ph type="chart" sz="quarter" idx="10" hasCustomPrompt="1"/>
          </p:nvPr>
        </p:nvSpPr>
        <p:spPr>
          <a:xfrm>
            <a:off x="1080000" y="720000"/>
            <a:ext cx="7289800" cy="720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ru-RU" dirty="0"/>
              <a:t>Таблица</a:t>
            </a:r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604537329"/>
              </p:ext>
            </p:extLst>
          </p:nvPr>
        </p:nvGraphicFramePr>
        <p:xfrm>
          <a:off x="1080000" y="1440000"/>
          <a:ext cx="7289300" cy="41480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728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8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8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8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89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89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89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89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893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893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414800"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4800"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9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4859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+1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720000"/>
            <a:ext cx="7290000" cy="108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solidFill>
                  <a:srgbClr val="2B2222"/>
                </a:solidFill>
              </a:defRPr>
            </a:lvl1pPr>
          </a:lstStyle>
          <a:p>
            <a:r>
              <a:rPr lang="ru-RU" dirty="0"/>
              <a:t>Короткий заголовок в 1 строку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079500" y="1800000"/>
            <a:ext cx="3600000" cy="3780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4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0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4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4679500" y="1800000"/>
            <a:ext cx="3689800" cy="378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фотография одна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44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рав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720000"/>
            <a:ext cx="7290000" cy="90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dirty="0"/>
              <a:t>Короткий заголовок в 1 строку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79500" y="1620000"/>
            <a:ext cx="3600000" cy="54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Н</a:t>
            </a:r>
            <a:r>
              <a:rPr lang="ru-RU" dirty="0" err="1"/>
              <a:t>азвание</a:t>
            </a:r>
            <a:r>
              <a:rPr lang="ru-RU" dirty="0"/>
              <a:t> 1 объекта сравнения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52000" y="1620000"/>
            <a:ext cx="3600000" cy="540000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err="1"/>
              <a:t>Н</a:t>
            </a:r>
            <a:r>
              <a:rPr lang="ru-RU" dirty="0" err="1"/>
              <a:t>азвание</a:t>
            </a:r>
            <a:r>
              <a:rPr lang="ru-RU" dirty="0"/>
              <a:t> 2 объекта сравнения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1079500" y="2340000"/>
            <a:ext cx="3600000" cy="3240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6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4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2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52000" y="2340000"/>
            <a:ext cx="3600000" cy="3240000"/>
          </a:xfrm>
          <a:prstGeom prst="rect">
            <a:avLst/>
          </a:prstGeom>
        </p:spPr>
        <p:txBody>
          <a:bodyPr lIns="0" tIns="0" rIns="0" bIns="0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/>
            </a:lvl1pPr>
            <a:lvl2pPr marL="7429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2400"/>
            </a:lvl2pPr>
            <a:lvl3pPr marL="11430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2000"/>
            </a:lvl3pPr>
            <a:lvl4pPr marL="16002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 sz="1200"/>
            </a:lvl4pPr>
            <a:lvl5pPr marL="2057400" marR="0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первый уровень списка (шрифт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24)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;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 списка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шрифт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20);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143000" marR="0" lvl="2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 списка (шрифт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18);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00200" marR="0" lvl="3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 списка (шрифт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16);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057400" marR="0" lvl="4" indent="-2286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»"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 списка (шрифт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Trebushet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D695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14).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D695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01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фото 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9500" y="4680000"/>
            <a:ext cx="7289800" cy="3600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1800" b="1" baseline="0"/>
            </a:lvl1pPr>
          </a:lstStyle>
          <a:p>
            <a:r>
              <a:rPr lang="en-US" dirty="0" err="1"/>
              <a:t>П</a:t>
            </a:r>
            <a:r>
              <a:rPr lang="ru-RU" dirty="0" err="1"/>
              <a:t>одпись</a:t>
            </a:r>
            <a:r>
              <a:rPr lang="ru-RU" dirty="0"/>
              <a:t> к фото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079500" y="612775"/>
            <a:ext cx="72898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err="1"/>
              <a:t>Ф</a:t>
            </a:r>
            <a:r>
              <a:rPr lang="ru-RU" dirty="0"/>
              <a:t>ото большое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79500" y="5040000"/>
            <a:ext cx="7289800" cy="540000"/>
          </a:xfrm>
          <a:prstGeom prst="rect">
            <a:avLst/>
          </a:prstGeom>
        </p:spPr>
        <p:txBody>
          <a:bodyPr lIns="0" tIns="36000" rIns="0" bIns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/>
              <a:t>К</a:t>
            </a:r>
            <a:r>
              <a:rPr lang="ru-RU" dirty="0" err="1"/>
              <a:t>омментарий</a:t>
            </a:r>
            <a:r>
              <a:rPr lang="ru-RU" dirty="0"/>
              <a:t> к подписи</a:t>
            </a:r>
          </a:p>
        </p:txBody>
      </p:sp>
    </p:spTree>
    <p:extLst>
      <p:ext uri="{BB962C8B-B14F-4D97-AF65-F5344CB8AC3E}">
        <p14:creationId xmlns:p14="http://schemas.microsoft.com/office/powerpoint/2010/main" val="415693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47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8" r:id="rId5"/>
    <p:sldLayoutId id="2147483659" r:id="rId6"/>
    <p:sldLayoutId id="2147483652" r:id="rId7"/>
    <p:sldLayoutId id="2147483653" r:id="rId8"/>
    <p:sldLayoutId id="2147483657" r:id="rId9"/>
    <p:sldLayoutId id="2147483660" r:id="rId10"/>
    <p:sldLayoutId id="2147483661" r:id="rId11"/>
  </p:sldLayoutIdLst>
  <p:txStyles>
    <p:titleStyle>
      <a:lvl1pPr marL="0" marR="0" indent="0" algn="l" defTabSz="457200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6D695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6D695F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6D695F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6D695F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6D695F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4035" y="2108125"/>
            <a:ext cx="7395265" cy="1800000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Рынок </a:t>
            </a:r>
            <a:r>
              <a:rPr lang="ru-RU" dirty="0" err="1"/>
              <a:t>энергосервиса</a:t>
            </a:r>
            <a:r>
              <a:rPr lang="ru-RU" dirty="0"/>
              <a:t> в </a:t>
            </a:r>
            <a:r>
              <a:rPr lang="ru-RU"/>
              <a:t>городах СРГ</a:t>
            </a:r>
            <a:br>
              <a:rPr lang="ru-RU" sz="2600" dirty="0"/>
            </a:br>
            <a:endParaRPr lang="ru-RU" sz="2600" dirty="0"/>
          </a:p>
        </p:txBody>
      </p:sp>
      <p:sp>
        <p:nvSpPr>
          <p:cNvPr id="3" name="TextBox 2"/>
          <p:cNvSpPr txBox="1"/>
          <p:nvPr/>
        </p:nvSpPr>
        <p:spPr>
          <a:xfrm>
            <a:off x="3563384" y="4590017"/>
            <a:ext cx="520047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>
                <a:solidFill>
                  <a:srgbClr val="6D695F"/>
                </a:solidFill>
              </a:rPr>
              <a:t>Туликов Алексей Викторович</a:t>
            </a:r>
          </a:p>
          <a:p>
            <a:r>
              <a:rPr lang="ru-RU" sz="1600" b="1" i="1" dirty="0">
                <a:solidFill>
                  <a:srgbClr val="6D695F"/>
                </a:solidFill>
              </a:rPr>
              <a:t>генеральный директор Ассоциации «РАЭСКО»</a:t>
            </a:r>
          </a:p>
          <a:p>
            <a:pPr algn="r"/>
            <a:endParaRPr lang="ru-RU" sz="1400" b="1" i="1" dirty="0">
              <a:solidFill>
                <a:srgbClr val="6D695F"/>
              </a:solidFill>
            </a:endParaRPr>
          </a:p>
          <a:p>
            <a:pPr algn="r"/>
            <a:r>
              <a:rPr lang="ru-RU" sz="1400" b="1" i="1" dirty="0">
                <a:solidFill>
                  <a:srgbClr val="6D695F"/>
                </a:solidFill>
              </a:rPr>
              <a:t> </a:t>
            </a:r>
          </a:p>
          <a:p>
            <a:pPr algn="r"/>
            <a:r>
              <a:rPr lang="ru-RU" sz="1400" b="1" i="1" dirty="0">
                <a:solidFill>
                  <a:srgbClr val="6D695F"/>
                </a:solidFill>
              </a:rPr>
              <a:t>  июль 2023 г., Москва</a:t>
            </a:r>
          </a:p>
        </p:txBody>
      </p:sp>
    </p:spTree>
    <p:extLst>
      <p:ext uri="{BB962C8B-B14F-4D97-AF65-F5344CB8AC3E}">
        <p14:creationId xmlns:p14="http://schemas.microsoft.com/office/powerpoint/2010/main" val="1555879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>
            <a:extLst>
              <a:ext uri="{FF2B5EF4-FFF2-40B4-BE49-F238E27FC236}">
                <a16:creationId xmlns:a16="http://schemas.microsoft.com/office/drawing/2014/main" id="{2C7D9165-6384-0346-99C6-014374B6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3137" y="365445"/>
            <a:ext cx="6863282" cy="821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59" tIns="41130" rIns="82259" bIns="41130">
            <a:spAutoFit/>
          </a:bodyPr>
          <a:lstStyle>
            <a:defPPr>
              <a:defRPr lang="en-US"/>
            </a:defPPr>
            <a:lvl1pPr eaLnBrk="0" hangingPunct="0">
              <a:defRPr sz="240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altLang="ru-RU" dirty="0"/>
              <a:t>Динамика ключевых показателей рынка </a:t>
            </a:r>
            <a:r>
              <a:rPr lang="ru-RU" altLang="ru-RU" dirty="0" err="1"/>
              <a:t>энергосервиса</a:t>
            </a:r>
            <a:r>
              <a:rPr lang="en-US" altLang="ru-RU" dirty="0"/>
              <a:t> </a:t>
            </a:r>
            <a:r>
              <a:rPr lang="ru-RU" altLang="ru-RU" dirty="0"/>
              <a:t>2016</a:t>
            </a:r>
            <a:r>
              <a:rPr lang="en-US" altLang="ru-RU" dirty="0"/>
              <a:t> – </a:t>
            </a:r>
            <a:r>
              <a:rPr lang="ru-RU" altLang="ru-RU" dirty="0"/>
              <a:t>20</a:t>
            </a:r>
            <a:r>
              <a:rPr lang="en-US" altLang="ru-RU" dirty="0"/>
              <a:t>21</a:t>
            </a:r>
            <a:r>
              <a:rPr lang="ru-RU" altLang="ru-RU" dirty="0"/>
              <a:t> гг. в жилье</a:t>
            </a:r>
            <a:endParaRPr lang="ru-RU" dirty="0"/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4964BCAB-DD0F-AA4E-8CB0-7C45B022F3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8770492"/>
              </p:ext>
            </p:extLst>
          </p:nvPr>
        </p:nvGraphicFramePr>
        <p:xfrm>
          <a:off x="213964" y="2415577"/>
          <a:ext cx="8716073" cy="286693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78520">
                  <a:extLst>
                    <a:ext uri="{9D8B030D-6E8A-4147-A177-3AD203B41FA5}">
                      <a16:colId xmlns:a16="http://schemas.microsoft.com/office/drawing/2014/main" val="1883062226"/>
                    </a:ext>
                  </a:extLst>
                </a:gridCol>
                <a:gridCol w="1598566">
                  <a:extLst>
                    <a:ext uri="{9D8B030D-6E8A-4147-A177-3AD203B41FA5}">
                      <a16:colId xmlns:a16="http://schemas.microsoft.com/office/drawing/2014/main" val="2290617213"/>
                    </a:ext>
                  </a:extLst>
                </a:gridCol>
                <a:gridCol w="1161337">
                  <a:extLst>
                    <a:ext uri="{9D8B030D-6E8A-4147-A177-3AD203B41FA5}">
                      <a16:colId xmlns:a16="http://schemas.microsoft.com/office/drawing/2014/main" val="1308959855"/>
                    </a:ext>
                  </a:extLst>
                </a:gridCol>
                <a:gridCol w="1171014">
                  <a:extLst>
                    <a:ext uri="{9D8B030D-6E8A-4147-A177-3AD203B41FA5}">
                      <a16:colId xmlns:a16="http://schemas.microsoft.com/office/drawing/2014/main" val="2921984154"/>
                    </a:ext>
                  </a:extLst>
                </a:gridCol>
                <a:gridCol w="1180692">
                  <a:extLst>
                    <a:ext uri="{9D8B030D-6E8A-4147-A177-3AD203B41FA5}">
                      <a16:colId xmlns:a16="http://schemas.microsoft.com/office/drawing/2014/main" val="2778461396"/>
                    </a:ext>
                  </a:extLst>
                </a:gridCol>
                <a:gridCol w="1122626">
                  <a:extLst>
                    <a:ext uri="{9D8B030D-6E8A-4147-A177-3AD203B41FA5}">
                      <a16:colId xmlns:a16="http://schemas.microsoft.com/office/drawing/2014/main" val="1700605977"/>
                    </a:ext>
                  </a:extLst>
                </a:gridCol>
                <a:gridCol w="1151659">
                  <a:extLst>
                    <a:ext uri="{9D8B030D-6E8A-4147-A177-3AD203B41FA5}">
                      <a16:colId xmlns:a16="http://schemas.microsoft.com/office/drawing/2014/main" val="599074343"/>
                    </a:ext>
                  </a:extLst>
                </a:gridCol>
                <a:gridCol w="1151659">
                  <a:extLst>
                    <a:ext uri="{9D8B030D-6E8A-4147-A177-3AD203B41FA5}">
                      <a16:colId xmlns:a16="http://schemas.microsoft.com/office/drawing/2014/main" val="1276236327"/>
                    </a:ext>
                  </a:extLst>
                </a:gridCol>
              </a:tblGrid>
              <a:tr h="237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№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Показатель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2017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917" marR="629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2018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917" marR="629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2019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917" marR="629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2020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917" marR="629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62917" marR="6291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ИТОГО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917" marR="62917" marT="0" marB="0" anchor="ctr"/>
                </a:tc>
                <a:extLst>
                  <a:ext uri="{0D108BD9-81ED-4DB2-BD59-A6C34878D82A}">
                    <a16:rowId xmlns:a16="http://schemas.microsoft.com/office/drawing/2014/main" val="3432382902"/>
                  </a:ext>
                </a:extLst>
              </a:tr>
              <a:tr h="7554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Суммарная стоимость контрактов, руб. (не менее)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 Narrow" panose="020B0604020202020204" pitchFamily="34" charset="0"/>
                          <a:cs typeface="Arial" panose="020B0604020202020204" pitchFamily="34" charset="0"/>
                        </a:rPr>
                        <a:t>835 656 729,79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Arial Narrow" panose="020B0604020202020204" pitchFamily="34" charset="0"/>
                          <a:cs typeface="Arial" panose="020B0604020202020204" pitchFamily="34" charset="0"/>
                        </a:rPr>
                        <a:t>1 803 463 992,11</a:t>
                      </a:r>
                      <a:endParaRPr lang="ru-RU" sz="1200" kern="1200">
                        <a:solidFill>
                          <a:schemeClr val="dk1"/>
                        </a:solidFill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Arial Narrow" panose="020B0604020202020204" pitchFamily="34" charset="0"/>
                          <a:cs typeface="Arial" panose="020B0604020202020204" pitchFamily="34" charset="0"/>
                        </a:rPr>
                        <a:t>1 365 277 367,75</a:t>
                      </a:r>
                      <a:endParaRPr lang="ru-RU" sz="1200" kern="1200">
                        <a:solidFill>
                          <a:schemeClr val="dk1"/>
                        </a:solidFill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 Narrow" panose="020B0604020202020204" pitchFamily="34" charset="0"/>
                          <a:cs typeface="Arial" panose="020B0604020202020204" pitchFamily="34" charset="0"/>
                        </a:rPr>
                        <a:t>739 052 534,57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122 980 814,512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4 866 431 438,73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1624697"/>
                  </a:ext>
                </a:extLst>
              </a:tr>
              <a:tr h="1171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Процент ЭСКО, руб. (не менее)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(исходя из плановой экономии по договору)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Arial Narrow" panose="020B0604020202020204" pitchFamily="34" charset="0"/>
                          <a:cs typeface="Arial" panose="020B0604020202020204" pitchFamily="34" charset="0"/>
                        </a:rPr>
                        <a:t>668 525 383,83</a:t>
                      </a:r>
                      <a:endParaRPr lang="ru-RU" sz="1200" kern="1200">
                        <a:solidFill>
                          <a:schemeClr val="dk1"/>
                        </a:solidFill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Arial Narrow" panose="020B0604020202020204" pitchFamily="34" charset="0"/>
                          <a:cs typeface="Arial" panose="020B0604020202020204" pitchFamily="34" charset="0"/>
                        </a:rPr>
                        <a:t>1 442 771 193,69</a:t>
                      </a:r>
                      <a:endParaRPr lang="ru-RU" sz="1200" kern="1200">
                        <a:solidFill>
                          <a:schemeClr val="dk1"/>
                        </a:solidFill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Arial Narrow" panose="020B0604020202020204" pitchFamily="34" charset="0"/>
                          <a:cs typeface="Arial" panose="020B0604020202020204" pitchFamily="34" charset="0"/>
                        </a:rPr>
                        <a:t>1 092 221 894,20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kern="1200">
                          <a:solidFill>
                            <a:schemeClr val="dk1"/>
                          </a:solidFill>
                          <a:effectLst/>
                          <a:latin typeface="Arial Narrow" panose="020B0604020202020204" pitchFamily="34" charset="0"/>
                          <a:cs typeface="Arial" panose="020B0604020202020204" pitchFamily="34" charset="0"/>
                        </a:rPr>
                        <a:t>591 242 027,66</a:t>
                      </a:r>
                      <a:endParaRPr lang="ru-RU" sz="1200" kern="1200">
                        <a:solidFill>
                          <a:schemeClr val="dk1"/>
                        </a:solidFill>
                        <a:effectLst/>
                        <a:latin typeface="Arial Narrow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153 726 018,14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Arial Narrow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3 948 486 517,52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9925304"/>
                  </a:ext>
                </a:extLst>
              </a:tr>
              <a:tr h="6349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Количество контрактов, ед. (не менее)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312</a:t>
                      </a: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611</a:t>
                      </a: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416</a:t>
                      </a: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225</a:t>
                      </a:r>
                    </a:p>
                  </a:txBody>
                  <a:tcPr marL="62917" marR="62917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800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1615357"/>
                  </a:ext>
                </a:extLst>
              </a:tr>
            </a:tbl>
          </a:graphicData>
        </a:graphic>
      </p:graphicFrame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059912C-D985-1E44-B9D8-2370FCE8BD15}"/>
              </a:ext>
            </a:extLst>
          </p:cNvPr>
          <p:cNvSpPr/>
          <p:nvPr/>
        </p:nvSpPr>
        <p:spPr>
          <a:xfrm>
            <a:off x="213964" y="1539359"/>
            <a:ext cx="89300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В 2021 г. 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в </a:t>
            </a:r>
            <a:r>
              <a:rPr lang="ru-RU" sz="15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г. Москве 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собственниками помещений в МКД было заключено не менее </a:t>
            </a:r>
            <a:r>
              <a:rPr lang="ru-RU" sz="15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236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 энергосервисных договоров в системах отопления, всего за период </a:t>
            </a:r>
            <a:r>
              <a:rPr lang="ru-RU" sz="15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2017-2021 гг. 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– не менее </a:t>
            </a:r>
            <a:r>
              <a:rPr lang="ru-RU" sz="15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1800</a:t>
            </a:r>
            <a:r>
              <a:rPr lang="ru-RU" sz="1500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 энергосервисных договоров в системах отопления суммарной стоимостью более </a:t>
            </a:r>
            <a:r>
              <a:rPr lang="ru-RU" sz="1500" b="1" dirty="0">
                <a:solidFill>
                  <a:srgbClr val="000000"/>
                </a:solidFill>
                <a:latin typeface="Arial" panose="020B0604020202020204" pitchFamily="34" charset="0"/>
                <a:ea typeface="Arial Unicode MS" panose="020B0604020202020204" pitchFamily="34" charset="-128"/>
              </a:rPr>
              <a:t>4,86 млрд руб.</a:t>
            </a:r>
            <a:r>
              <a:rPr lang="ru-RU" sz="1500" b="1" dirty="0"/>
              <a:t> 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75910D46-EF6B-B946-9303-C17B3085F3A9}"/>
              </a:ext>
            </a:extLst>
          </p:cNvPr>
          <p:cNvSpPr/>
          <p:nvPr/>
        </p:nvSpPr>
        <p:spPr>
          <a:xfrm>
            <a:off x="213964" y="5305794"/>
            <a:ext cx="893003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dirty="0"/>
              <a:t>Практика реализации энергосервисных контрактов в системах отопления МКД также есть в Мурманской области, Московской области, Ивановской области, Республике Саха (Якутия) и др.</a:t>
            </a:r>
          </a:p>
        </p:txBody>
      </p:sp>
    </p:spTree>
    <p:extLst>
      <p:ext uri="{BB962C8B-B14F-4D97-AF65-F5344CB8AC3E}">
        <p14:creationId xmlns:p14="http://schemas.microsoft.com/office/powerpoint/2010/main" val="1629473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3743" y="305203"/>
            <a:ext cx="6172200" cy="857250"/>
          </a:xfrm>
        </p:spPr>
        <p:txBody>
          <a:bodyPr>
            <a:noAutofit/>
          </a:bodyPr>
          <a:lstStyle/>
          <a:p>
            <a:r>
              <a:rPr lang="ru-RU" sz="1800" b="1" dirty="0"/>
              <a:t>Развитие законодательства субъектов Российской Федерации</a:t>
            </a: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20FF5D92-FCCF-944B-9601-6DD92223C4C7}"/>
              </a:ext>
            </a:extLst>
          </p:cNvPr>
          <p:cNvGrpSpPr/>
          <p:nvPr/>
        </p:nvGrpSpPr>
        <p:grpSpPr>
          <a:xfrm>
            <a:off x="118619" y="1273453"/>
            <a:ext cx="8906762" cy="5037276"/>
            <a:chOff x="100362" y="1910833"/>
            <a:chExt cx="8943276" cy="5057927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5026EB7D-B58A-234E-8287-B5F22910A1BF}"/>
                </a:ext>
              </a:extLst>
            </p:cNvPr>
            <p:cNvSpPr/>
            <p:nvPr/>
          </p:nvSpPr>
          <p:spPr>
            <a:xfrm>
              <a:off x="100362" y="1910833"/>
              <a:ext cx="5218770" cy="50579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ru-RU" sz="1400" b="1" i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Наименование:</a:t>
              </a:r>
              <a:r>
                <a:rPr lang="ru-RU" sz="14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 </a:t>
              </a:r>
              <a:r>
                <a:rPr lang="ru-RU" sz="14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Постановление Правительства </a:t>
              </a:r>
              <a:r>
                <a:rPr lang="ru-RU" sz="14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г. Москвы </a:t>
              </a:r>
              <a:r>
                <a:rPr lang="ru-RU" sz="14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от 4 июня 2020 г. № 411-ПП «О порядках предоставления субсидий из бюджета города Москвы юридическим лицам</a:t>
              </a:r>
              <a:r>
                <a:rPr lang="en-US" sz="14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ru-RU" sz="14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и индивидуальным предпринимателям в целях возмещения недополученных доходов в связи с предоставлением отдельным категориям граждан мер социальной поддержки по оплате жилого помещения, коммунальных услуг, услуг связи </a:t>
              </a:r>
              <a:r>
                <a:rPr lang="ru-RU" sz="14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и </a:t>
              </a:r>
              <a:r>
                <a:rPr lang="ru-RU" sz="1400" b="1" dirty="0" err="1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энергосервисного</a:t>
              </a:r>
              <a:r>
                <a:rPr lang="ru-RU" sz="14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договора (контракта)</a:t>
              </a:r>
              <a:r>
                <a:rPr lang="ru-RU" sz="14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» (с изменениями на 13 июля 2021 года). </a:t>
              </a:r>
              <a:endParaRPr lang="ru-RU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Aft>
                  <a:spcPts val="800"/>
                </a:spcAft>
              </a:pPr>
              <a:r>
                <a:rPr lang="ru-RU" sz="1400" b="1" i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Цель</a:t>
              </a:r>
              <a:r>
                <a:rPr lang="ru-RU" sz="14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: </a:t>
              </a:r>
              <a:r>
                <a:rPr lang="ru-RU" sz="14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Определение правил представления субсидий из бюджета города Москвы юридическим лицам и индивидуальным предпринимателям в целях возмещения недополученных доходов в связи с предоставлением отдельным категориям граждан мер социальной поддержки по оплате </a:t>
              </a:r>
              <a:r>
                <a:rPr lang="ru-RU" sz="1400" dirty="0" err="1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энергосервисных</a:t>
              </a:r>
              <a:r>
                <a:rPr lang="ru-RU" sz="14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договоров (контрактов), заключенных в отношении многоквартирных домов, расположенных на территории города Москвы, за исключением территории Троицкого и </a:t>
              </a:r>
              <a:r>
                <a:rPr lang="ru-RU" sz="1400" dirty="0" err="1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Новомосковского</a:t>
              </a:r>
              <a:r>
                <a:rPr lang="ru-RU" sz="14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административных округов города Москвы.</a:t>
              </a:r>
              <a:endParaRPr lang="ru-RU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Aft>
                  <a:spcPts val="800"/>
                </a:spcAft>
              </a:pPr>
              <a:r>
                <a:rPr lang="ru-RU" sz="1400" b="1" i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Ожидаемый результат:</a:t>
              </a:r>
              <a:r>
                <a:rPr lang="ru-RU" sz="14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ru-RU" sz="14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Возможность возмещения недополученных доходов, возникающих в связи с предоставлением отдельным категориям граждан мер социальной поддержки по оплате </a:t>
              </a:r>
              <a:r>
                <a:rPr lang="ru-RU" sz="1400" dirty="0" err="1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энергосервисных</a:t>
              </a:r>
              <a:r>
                <a:rPr lang="ru-RU" sz="14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договоров.</a:t>
              </a:r>
              <a:endParaRPr lang="ru-RU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451A0F48-7A2D-3448-AB9C-19C6EB7CD2B0}"/>
                </a:ext>
              </a:extLst>
            </p:cNvPr>
            <p:cNvSpPr/>
            <p:nvPr/>
          </p:nvSpPr>
          <p:spPr>
            <a:xfrm>
              <a:off x="5408935" y="1910834"/>
              <a:ext cx="3467437" cy="33273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ru-RU" sz="1400" b="1" i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Наименование:</a:t>
              </a:r>
              <a:r>
                <a:rPr lang="ru-RU" sz="14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ru-RU" sz="14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Закон </a:t>
              </a:r>
              <a:r>
                <a:rPr lang="ru-RU" sz="14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Республики Саха (Якутия) </a:t>
              </a:r>
              <a:r>
                <a:rPr lang="ru-RU" sz="14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от 2 декабря 2020 г.2281-З № 473-IV «О внесении изменений в Закон Республики Саха (Якутия)«Об энергосбережении и о повышении энергетической </a:t>
              </a:r>
              <a:r>
                <a:rPr lang="ru-RU" sz="1400" dirty="0" err="1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эффективностив</a:t>
              </a:r>
              <a:r>
                <a:rPr lang="ru-RU" sz="14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Республике Саха (Якутия)».</a:t>
              </a:r>
              <a:endParaRPr lang="ru-RU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Aft>
                  <a:spcPts val="800"/>
                </a:spcAft>
              </a:pPr>
              <a:r>
                <a:rPr lang="ru-RU" sz="1400" b="1" i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Цель:</a:t>
              </a:r>
              <a:r>
                <a:rPr lang="ru-RU" sz="14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ru-RU" sz="14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Распространение </a:t>
              </a:r>
              <a:r>
                <a:rPr lang="ru-RU" sz="1400" dirty="0" err="1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энергосервисных</a:t>
              </a:r>
              <a:r>
                <a:rPr lang="ru-RU" sz="14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договоров (контрактов) в МКД.</a:t>
              </a:r>
              <a:endParaRPr lang="ru-RU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>
                <a:spcAft>
                  <a:spcPts val="800"/>
                </a:spcAft>
              </a:pPr>
              <a:r>
                <a:rPr lang="ru-RU" sz="1400" b="1" i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Ожидаемый результат:</a:t>
              </a:r>
              <a:r>
                <a:rPr lang="ru-RU" sz="1400" b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 </a:t>
              </a:r>
              <a:r>
                <a:rPr lang="ru-RU" sz="14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Эффективное использование энергетических ресурсов, снижение их потребления, снижение расходов на коммунальные услуги среди населения.</a:t>
              </a:r>
              <a:endParaRPr lang="ru-RU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Стрелка вниз 4">
              <a:extLst>
                <a:ext uri="{FF2B5EF4-FFF2-40B4-BE49-F238E27FC236}">
                  <a16:creationId xmlns:a16="http://schemas.microsoft.com/office/drawing/2014/main" id="{E93C38F2-7990-D24E-B7F6-CE647C7FD0D4}"/>
                </a:ext>
              </a:extLst>
            </p:cNvPr>
            <p:cNvSpPr/>
            <p:nvPr/>
          </p:nvSpPr>
          <p:spPr bwMode="auto">
            <a:xfrm>
              <a:off x="6004879" y="5302488"/>
              <a:ext cx="278781" cy="449701"/>
            </a:xfrm>
            <a:prstGeom prst="downArrow">
              <a:avLst/>
            </a:pr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eaLnBrk="1" hangingPunct="1"/>
              <a:endParaRPr lang="ru-RU" sz="1400"/>
            </a:p>
          </p:txBody>
        </p:sp>
        <p:sp>
          <p:nvSpPr>
            <p:cNvPr id="21" name="Стрелка вниз 20">
              <a:extLst>
                <a:ext uri="{FF2B5EF4-FFF2-40B4-BE49-F238E27FC236}">
                  <a16:creationId xmlns:a16="http://schemas.microsoft.com/office/drawing/2014/main" id="{2AB3FCB6-5688-D14A-A762-05D2B0E6D5DB}"/>
                </a:ext>
              </a:extLst>
            </p:cNvPr>
            <p:cNvSpPr/>
            <p:nvPr/>
          </p:nvSpPr>
          <p:spPr bwMode="auto">
            <a:xfrm>
              <a:off x="7764469" y="5302488"/>
              <a:ext cx="278781" cy="449701"/>
            </a:xfrm>
            <a:prstGeom prst="downArrow">
              <a:avLst/>
            </a:prstGeom>
            <a:ln/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eaLnBrk="1" hangingPunct="1"/>
              <a:endParaRPr lang="ru-RU" sz="1400"/>
            </a:p>
          </p:txBody>
        </p:sp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DEFFE922-C41E-C04E-B81B-EE9593B56955}"/>
                </a:ext>
              </a:extLst>
            </p:cNvPr>
            <p:cNvSpPr/>
            <p:nvPr/>
          </p:nvSpPr>
          <p:spPr>
            <a:xfrm>
              <a:off x="5408934" y="5837778"/>
              <a:ext cx="3634704" cy="9580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ts val="800"/>
                </a:spcAft>
              </a:pPr>
              <a:r>
                <a:rPr lang="ru-RU" sz="1400" b="1" i="1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Наименование: </a:t>
              </a:r>
              <a:r>
                <a:rPr lang="ru-RU" sz="1400" dirty="0"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Приказ Министерства жилищно-коммунального хозяйства и энергетики Республики Саха (Якутия) от 24 мая 2021 г. № 215-ОД</a:t>
              </a:r>
              <a:endParaRPr lang="ru-RU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7" name="Рисунок 6" descr="Изображение выглядит как текст, рама картины&#10;&#10;Автоматически созданное описание">
            <a:extLst>
              <a:ext uri="{FF2B5EF4-FFF2-40B4-BE49-F238E27FC236}">
                <a16:creationId xmlns:a16="http://schemas.microsoft.com/office/drawing/2014/main" id="{E1B420FE-3C35-5045-8716-1D032B5EFD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8562" y="154491"/>
            <a:ext cx="701695" cy="10535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FDD289-C9C5-E044-A0F9-794FA21CFF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4426" y="154491"/>
            <a:ext cx="703045" cy="1053583"/>
          </a:xfrm>
          <a:prstGeom prst="rect">
            <a:avLst/>
          </a:prstGeom>
        </p:spPr>
      </p:pic>
      <p:sp>
        <p:nvSpPr>
          <p:cNvPr id="11" name="Rectangle 6">
            <a:extLst>
              <a:ext uri="{FF2B5EF4-FFF2-40B4-BE49-F238E27FC236}">
                <a16:creationId xmlns:a16="http://schemas.microsoft.com/office/drawing/2014/main" id="{DC021BD6-EE40-BB43-871E-4122A813B9AD}"/>
              </a:ext>
            </a:extLst>
          </p:cNvPr>
          <p:cNvSpPr txBox="1">
            <a:spLocks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59" tIns="41130" rIns="82259" bIns="41130"/>
          <a:lstStyle>
            <a:defPPr>
              <a:defRPr lang="en-US"/>
            </a:defPPr>
            <a:lvl1pPr marL="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68358" indent="-257061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28243" indent="-205649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439540" indent="-205649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50837" indent="-205649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62134" indent="-205649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673431" indent="-205649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084728" indent="-205649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496026" indent="-205649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A330CB5-3688-4B74-8DB4-53B147D034FF}" type="slidenum">
              <a:rPr lang="ru-RU" altLang="ru-RU" smtClean="0"/>
              <a:pPr eaLnBrk="1" hangingPunct="1"/>
              <a:t>11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704655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59" tIns="41130" rIns="82259" bIns="4113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68358" indent="-2570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28243" indent="-20564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39540" indent="-20564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50837" indent="-20564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262134" indent="-205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73431" indent="-205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84728" indent="-205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96026" indent="-205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330CB5-3688-4B74-8DB4-53B147D034FF}" type="slidenum">
              <a:rPr lang="ru-RU" altLang="ru-RU" smtClean="0"/>
              <a:pPr eaLnBrk="1" hangingPunct="1"/>
              <a:t>12</a:t>
            </a:fld>
            <a:endParaRPr lang="ru-RU" altLang="ru-RU" dirty="0"/>
          </a:p>
        </p:txBody>
      </p:sp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1270089" y="493274"/>
            <a:ext cx="7325464" cy="45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59" tIns="41130" rIns="82259" bIns="4113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sz="2400" dirty="0" err="1"/>
              <a:t>Энергосервис</a:t>
            </a:r>
            <a:r>
              <a:rPr lang="ru-RU" sz="2400" dirty="0"/>
              <a:t> и концессия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8D2C7B7E-C660-9C4C-B78F-7AFA01D50F0A}"/>
              </a:ext>
            </a:extLst>
          </p:cNvPr>
          <p:cNvGraphicFramePr>
            <a:graphicFrameLocks noGrp="1"/>
          </p:cNvGraphicFramePr>
          <p:nvPr/>
        </p:nvGraphicFramePr>
        <p:xfrm>
          <a:off x="145741" y="1276733"/>
          <a:ext cx="6871489" cy="4928859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77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24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457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66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>
                          <a:latin typeface="Palatino Linotype" panose="02040502050505030304" pitchFamily="18" charset="0"/>
                        </a:rPr>
                        <a:t>№ </a:t>
                      </a:r>
                      <a:endParaRPr lang="ru-RU" sz="1000" b="1" kern="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  <a:ea typeface="+mj-ea"/>
                        <a:cs typeface="Palatino"/>
                      </a:endParaRPr>
                    </a:p>
                  </a:txBody>
                  <a:tcPr marL="1595" marR="159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F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0" dirty="0">
                          <a:latin typeface="Palatino Linotype" panose="02040502050505030304" pitchFamily="18" charset="0"/>
                        </a:rPr>
                        <a:t>Критерий для сравнения механизмов</a:t>
                      </a:r>
                      <a:r>
                        <a:rPr lang="ru-RU" sz="1000" b="1" kern="0" baseline="0" dirty="0">
                          <a:latin typeface="Palatino Linotype" panose="02040502050505030304" pitchFamily="18" charset="0"/>
                        </a:rPr>
                        <a:t> </a:t>
                      </a:r>
                      <a:endParaRPr lang="ru-RU" sz="1000" b="1" kern="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  <a:ea typeface="+mj-ea"/>
                        <a:cs typeface="Palatino"/>
                      </a:endParaRPr>
                    </a:p>
                  </a:txBody>
                  <a:tcPr marL="1595" marR="159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F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 err="1">
                          <a:latin typeface="Palatino Linotype" panose="02040502050505030304" pitchFamily="18" charset="0"/>
                        </a:rPr>
                        <a:t>Энергосервисн</a:t>
                      </a:r>
                      <a:r>
                        <a:rPr lang="ru-RU" sz="1000" kern="0" dirty="0">
                          <a:latin typeface="Palatino Linotype" panose="02040502050505030304" pitchFamily="18" charset="0"/>
                        </a:rPr>
                        <a:t>ы</a:t>
                      </a:r>
                      <a:r>
                        <a:rPr lang="en-US" sz="1000" kern="0" dirty="0">
                          <a:latin typeface="Palatino Linotype" panose="02040502050505030304" pitchFamily="18" charset="0"/>
                        </a:rPr>
                        <a:t>й </a:t>
                      </a:r>
                      <a:r>
                        <a:rPr lang="en-US" sz="1000" kern="0" dirty="0" err="1">
                          <a:latin typeface="Palatino Linotype" panose="02040502050505030304" pitchFamily="18" charset="0"/>
                        </a:rPr>
                        <a:t>контракт</a:t>
                      </a:r>
                      <a:endParaRPr lang="ru-RU" sz="1000" b="1" kern="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  <a:ea typeface="+mj-ea"/>
                        <a:cs typeface="Palatino"/>
                      </a:endParaRPr>
                    </a:p>
                  </a:txBody>
                  <a:tcPr marL="1595" marR="159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F2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kern="0" dirty="0" err="1">
                          <a:latin typeface="Palatino Linotype" panose="02040502050505030304" pitchFamily="18" charset="0"/>
                        </a:rPr>
                        <a:t>Концессионное</a:t>
                      </a:r>
                      <a:r>
                        <a:rPr lang="en-US" sz="1000" kern="0" dirty="0"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000" kern="0" dirty="0" err="1">
                          <a:latin typeface="Palatino Linotype" panose="02040502050505030304" pitchFamily="18" charset="0"/>
                        </a:rPr>
                        <a:t>соглашение</a:t>
                      </a:r>
                      <a:endParaRPr lang="ru-RU" sz="1000" b="1" kern="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  <a:ea typeface="+mj-ea"/>
                        <a:cs typeface="Palatino"/>
                      </a:endParaRPr>
                    </a:p>
                  </a:txBody>
                  <a:tcPr marL="1595" marR="159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7F2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2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j-ea"/>
                          <a:cs typeface="Palatino"/>
                        </a:rPr>
                        <a:t>1</a:t>
                      </a:r>
                    </a:p>
                  </a:txBody>
                  <a:tcPr marL="1595" marR="159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0" dirty="0">
                          <a:latin typeface="Palatino Linotype" panose="02040502050505030304" pitchFamily="18" charset="0"/>
                        </a:rPr>
                        <a:t>Подход к реализации проекта</a:t>
                      </a:r>
                      <a:endParaRPr lang="ru-RU" sz="1000" b="1" kern="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  <a:ea typeface="+mj-ea"/>
                        <a:cs typeface="Palatino"/>
                      </a:endParaRPr>
                    </a:p>
                  </a:txBody>
                  <a:tcPr marL="1595" marR="159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 dirty="0">
                          <a:latin typeface="Palatino Linotype" panose="02040502050505030304" pitchFamily="18" charset="0"/>
                        </a:rPr>
                        <a:t>Используется в первую очередь для проектов, в которых требуется заменить </a:t>
                      </a:r>
                      <a:r>
                        <a:rPr lang="ru-RU" sz="1000" kern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светильники</a:t>
                      </a:r>
                      <a:r>
                        <a:rPr lang="en-US" sz="1000" kern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ru-RU" sz="1000" kern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и</a:t>
                      </a:r>
                      <a:r>
                        <a:rPr lang="ru-RU" sz="1000" kern="0" baseline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</a:rPr>
                        <a:t> при соблюдении определенных условий установить (заменить) иное движимое имущество</a:t>
                      </a:r>
                      <a:endParaRPr lang="ru-RU" sz="1000" kern="0" dirty="0">
                        <a:solidFill>
                          <a:schemeClr val="tx1"/>
                        </a:solidFill>
                        <a:latin typeface="Palatino Linotype" panose="02040502050505030304" pitchFamily="18" charset="0"/>
                        <a:ea typeface="+mj-ea"/>
                        <a:cs typeface="Palatino"/>
                      </a:endParaRPr>
                    </a:p>
                  </a:txBody>
                  <a:tcPr marL="1595" marR="159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 dirty="0">
                          <a:latin typeface="Palatino Linotype" panose="02040502050505030304" pitchFamily="18" charset="0"/>
                        </a:rPr>
                        <a:t>Используется для комплексных проектов,</a:t>
                      </a:r>
                      <a:r>
                        <a:rPr lang="ru-RU" sz="1000" kern="0" baseline="0" dirty="0">
                          <a:latin typeface="Palatino Linotype" panose="02040502050505030304" pitchFamily="18" charset="0"/>
                        </a:rPr>
                        <a:t> в которых необходимо осуществить</a:t>
                      </a:r>
                      <a:r>
                        <a:rPr lang="en-US" sz="1000" kern="0" baseline="0" dirty="0"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ru-RU" sz="1000" kern="0" baseline="0" dirty="0">
                          <a:latin typeface="Palatino Linotype" panose="02040502050505030304" pitchFamily="18" charset="0"/>
                        </a:rPr>
                        <a:t>создание (реконструкцию) </a:t>
                      </a:r>
                      <a:r>
                        <a:rPr lang="ru-RU" sz="1000" b="1" kern="0" baseline="0" dirty="0">
                          <a:latin typeface="Palatino Linotype" panose="02040502050505030304" pitchFamily="18" charset="0"/>
                        </a:rPr>
                        <a:t>недвижимого имущества </a:t>
                      </a:r>
                      <a:r>
                        <a:rPr lang="ru-RU" sz="1000" kern="0" baseline="0" dirty="0">
                          <a:latin typeface="Palatino Linotype" panose="02040502050505030304" pitchFamily="18" charset="0"/>
                        </a:rPr>
                        <a:t>и связанного с ним движимого имущества</a:t>
                      </a:r>
                      <a:endParaRPr lang="ru-RU" sz="1000" kern="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  <a:ea typeface="+mj-ea"/>
                        <a:cs typeface="Palatino"/>
                      </a:endParaRPr>
                    </a:p>
                  </a:txBody>
                  <a:tcPr marL="1595" marR="159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5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j-ea"/>
                          <a:cs typeface="Palatino"/>
                        </a:rPr>
                        <a:t>2</a:t>
                      </a:r>
                    </a:p>
                  </a:txBody>
                  <a:tcPr marL="1595" marR="159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9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0" dirty="0" err="1">
                          <a:latin typeface="Palatino Linotype" panose="02040502050505030304" pitchFamily="18" charset="0"/>
                        </a:rPr>
                        <a:t>Сроки</a:t>
                      </a:r>
                      <a:r>
                        <a:rPr lang="en-US" sz="1000" b="1" kern="0" dirty="0">
                          <a:latin typeface="Palatino Linotype" panose="02040502050505030304" pitchFamily="18" charset="0"/>
                        </a:rPr>
                        <a:t> </a:t>
                      </a:r>
                      <a:r>
                        <a:rPr lang="en-US" sz="1000" b="1" kern="0" dirty="0" err="1">
                          <a:latin typeface="Palatino Linotype" panose="02040502050505030304" pitchFamily="18" charset="0"/>
                        </a:rPr>
                        <a:t>реализации</a:t>
                      </a:r>
                      <a:endParaRPr lang="ru-RU" sz="1000" b="1" kern="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  <a:ea typeface="+mj-ea"/>
                        <a:cs typeface="Palatino"/>
                      </a:endParaRPr>
                    </a:p>
                  </a:txBody>
                  <a:tcPr marL="1595" marR="159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9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 baseline="0" dirty="0">
                          <a:latin typeface="Palatino Linotype" panose="02040502050505030304" pitchFamily="18" charset="0"/>
                        </a:rPr>
                        <a:t>Краткосрочный характер (5-10 лет), быстрая инвестиционная фаза </a:t>
                      </a:r>
                      <a:endParaRPr lang="ru-RU" sz="1000" kern="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  <a:ea typeface="+mj-ea"/>
                        <a:cs typeface="Palatino"/>
                      </a:endParaRPr>
                    </a:p>
                  </a:txBody>
                  <a:tcPr marL="1595" marR="159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9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 dirty="0">
                          <a:latin typeface="Palatino Linotype" panose="02040502050505030304" pitchFamily="18" charset="0"/>
                        </a:rPr>
                        <a:t>Долгосрочный характер (10-30 лет), длительная инвестиционная фаза </a:t>
                      </a:r>
                      <a:endParaRPr lang="ru-RU" sz="1000" kern="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  <a:ea typeface="+mj-ea"/>
                        <a:cs typeface="Palatino"/>
                      </a:endParaRPr>
                    </a:p>
                  </a:txBody>
                  <a:tcPr marL="1595" marR="159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9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j-ea"/>
                          <a:cs typeface="Palatino"/>
                        </a:rPr>
                        <a:t>3</a:t>
                      </a:r>
                    </a:p>
                  </a:txBody>
                  <a:tcPr marL="1595" marR="159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0" dirty="0">
                          <a:latin typeface="Palatino Linotype" panose="02040502050505030304" pitchFamily="18" charset="0"/>
                        </a:rPr>
                        <a:t>Возможность оказания коммерчески</a:t>
                      </a:r>
                      <a:r>
                        <a:rPr lang="ru-RU" sz="1000" b="1" kern="0" baseline="0" dirty="0">
                          <a:latin typeface="Palatino Linotype" panose="02040502050505030304" pitchFamily="18" charset="0"/>
                        </a:rPr>
                        <a:t>х услуг с использованием объекта</a:t>
                      </a:r>
                      <a:endParaRPr lang="ru-RU" sz="1000" b="1" kern="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  <a:ea typeface="+mj-ea"/>
                        <a:cs typeface="Palatino"/>
                      </a:endParaRPr>
                    </a:p>
                  </a:txBody>
                  <a:tcPr marL="1595" marR="159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 dirty="0">
                          <a:latin typeface="Palatino Linotype" panose="02040502050505030304" pitchFamily="18" charset="0"/>
                        </a:rPr>
                        <a:t>Невозможно</a:t>
                      </a:r>
                      <a:endParaRPr lang="ru-RU" sz="1000" kern="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  <a:ea typeface="+mj-ea"/>
                        <a:cs typeface="Palatino"/>
                      </a:endParaRPr>
                    </a:p>
                  </a:txBody>
                  <a:tcPr marL="1595" marR="159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 dirty="0">
                          <a:latin typeface="Palatino Linotype" panose="02040502050505030304" pitchFamily="18" charset="0"/>
                        </a:rPr>
                        <a:t>Возможно</a:t>
                      </a:r>
                      <a:endParaRPr lang="ru-RU" sz="1000" kern="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  <a:ea typeface="+mj-ea"/>
                        <a:cs typeface="Palatino"/>
                      </a:endParaRPr>
                    </a:p>
                  </a:txBody>
                  <a:tcPr marL="1595" marR="159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6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j-ea"/>
                          <a:cs typeface="Palatino"/>
                        </a:rPr>
                        <a:t>4</a:t>
                      </a:r>
                    </a:p>
                  </a:txBody>
                  <a:tcPr marL="1595" marR="159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9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0" dirty="0">
                          <a:latin typeface="Palatino Linotype" panose="02040502050505030304" pitchFamily="18" charset="0"/>
                        </a:rPr>
                        <a:t>Проведение предварительного обследования объекта</a:t>
                      </a:r>
                      <a:endParaRPr lang="ru-RU" sz="1000" b="1" kern="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  <a:ea typeface="+mj-ea"/>
                        <a:cs typeface="Palatino"/>
                      </a:endParaRPr>
                    </a:p>
                  </a:txBody>
                  <a:tcPr marL="1595" marR="159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9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 dirty="0">
                          <a:latin typeface="Palatino Linotype" panose="02040502050505030304" pitchFamily="18" charset="0"/>
                        </a:rPr>
                        <a:t>Требуется</a:t>
                      </a:r>
                      <a:endParaRPr lang="ru-RU" sz="1000" kern="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  <a:ea typeface="+mj-ea"/>
                        <a:cs typeface="Palatino"/>
                      </a:endParaRPr>
                    </a:p>
                  </a:txBody>
                  <a:tcPr marL="1595" marR="159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9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 dirty="0">
                          <a:latin typeface="Palatino Linotype" panose="02040502050505030304" pitchFamily="18" charset="0"/>
                        </a:rPr>
                        <a:t>Требуется</a:t>
                      </a:r>
                      <a:endParaRPr lang="ru-RU" sz="1000" kern="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  <a:ea typeface="+mj-ea"/>
                        <a:cs typeface="Palatino"/>
                      </a:endParaRPr>
                    </a:p>
                  </a:txBody>
                  <a:tcPr marL="1595" marR="159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9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889246"/>
                  </a:ext>
                </a:extLst>
              </a:tr>
              <a:tr h="68062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j-ea"/>
                          <a:cs typeface="Palatino"/>
                        </a:rPr>
                        <a:t>5</a:t>
                      </a:r>
                    </a:p>
                  </a:txBody>
                  <a:tcPr marL="1595" marR="159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0" dirty="0">
                          <a:latin typeface="Palatino Linotype" panose="02040502050505030304" pitchFamily="18" charset="0"/>
                        </a:rPr>
                        <a:t>Включение дополнительных объектов при реализации проекта</a:t>
                      </a:r>
                      <a:endParaRPr lang="ru-RU" sz="1000" b="1" kern="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  <a:ea typeface="+mj-ea"/>
                        <a:cs typeface="Palatino"/>
                      </a:endParaRPr>
                    </a:p>
                  </a:txBody>
                  <a:tcPr marL="1595" marR="159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 dirty="0">
                          <a:latin typeface="Palatino Linotype" panose="02040502050505030304" pitchFamily="18" charset="0"/>
                        </a:rPr>
                        <a:t>Возможно,</a:t>
                      </a:r>
                      <a:r>
                        <a:rPr lang="ru-RU" sz="1000" kern="0" baseline="0" dirty="0">
                          <a:latin typeface="Palatino Linotype" panose="02040502050505030304" pitchFamily="18" charset="0"/>
                        </a:rPr>
                        <a:t> но требуется соблюдать порядок 44-ФЗ или 223-ФЗ</a:t>
                      </a:r>
                      <a:endParaRPr lang="ru-RU" sz="1000" kern="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  <a:ea typeface="+mn-ea"/>
                        <a:cs typeface="Palatino"/>
                      </a:endParaRPr>
                    </a:p>
                  </a:txBody>
                  <a:tcPr marL="1595" marR="159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C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 dirty="0">
                          <a:latin typeface="Palatino Linotype" panose="02040502050505030304" pitchFamily="18" charset="0"/>
                        </a:rPr>
                        <a:t>Возможно,</a:t>
                      </a:r>
                      <a:r>
                        <a:rPr lang="ru-RU" sz="1000" kern="0" baseline="0" dirty="0">
                          <a:latin typeface="Palatino Linotype" panose="02040502050505030304" pitchFamily="18" charset="0"/>
                        </a:rPr>
                        <a:t> но требуется соблюдать </a:t>
                      </a:r>
                      <a:br>
                        <a:rPr lang="ru-RU" sz="1000" kern="0" baseline="0" dirty="0">
                          <a:latin typeface="Palatino Linotype" panose="02040502050505030304" pitchFamily="18" charset="0"/>
                        </a:rPr>
                      </a:br>
                      <a:r>
                        <a:rPr lang="ru-RU" sz="1000" kern="0" baseline="0" dirty="0">
                          <a:latin typeface="Palatino Linotype" panose="02040502050505030304" pitchFamily="18" charset="0"/>
                        </a:rPr>
                        <a:t>порядок 115-ФЗ</a:t>
                      </a:r>
                      <a:endParaRPr lang="ru-RU" sz="1000" kern="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  <a:ea typeface="+mj-ea"/>
                        <a:cs typeface="Palatino"/>
                      </a:endParaRPr>
                    </a:p>
                  </a:txBody>
                  <a:tcPr marL="1595" marR="159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C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575305"/>
                  </a:ext>
                </a:extLst>
              </a:tr>
              <a:tr h="8526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j-ea"/>
                          <a:cs typeface="Palatino"/>
                        </a:rPr>
                        <a:t>6</a:t>
                      </a:r>
                    </a:p>
                  </a:txBody>
                  <a:tcPr marL="1595" marR="159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9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0" dirty="0">
                          <a:latin typeface="Palatino Linotype" panose="02040502050505030304" pitchFamily="18" charset="0"/>
                        </a:rPr>
                        <a:t>Сроки подготовки и «затраты» на реализацию проекта с использованием механизма</a:t>
                      </a:r>
                      <a:endParaRPr lang="ru-RU" sz="1000" b="1" kern="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  <a:ea typeface="+mj-ea"/>
                        <a:cs typeface="Palatino"/>
                      </a:endParaRPr>
                    </a:p>
                  </a:txBody>
                  <a:tcPr marL="1595" marR="159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9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 dirty="0">
                          <a:latin typeface="Palatino Linotype" panose="02040502050505030304" pitchFamily="18" charset="0"/>
                        </a:rPr>
                        <a:t>Относительно</a:t>
                      </a:r>
                      <a:r>
                        <a:rPr lang="ru-RU" sz="1000" kern="0" baseline="0" dirty="0">
                          <a:latin typeface="Palatino Linotype" panose="02040502050505030304" pitchFamily="18" charset="0"/>
                        </a:rPr>
                        <a:t> быстрая подготовка проекта</a:t>
                      </a:r>
                      <a:endParaRPr lang="ru-RU" sz="1000" kern="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  <a:ea typeface="+mj-ea"/>
                        <a:cs typeface="Palatino"/>
                      </a:endParaRPr>
                    </a:p>
                  </a:txBody>
                  <a:tcPr marL="1595" marR="159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9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 dirty="0">
                          <a:latin typeface="Palatino Linotype" panose="02040502050505030304" pitchFamily="18" charset="0"/>
                        </a:rPr>
                        <a:t>Высокая капиталоемкость и </a:t>
                      </a:r>
                      <a:r>
                        <a:rPr lang="ru-RU" sz="1000" kern="0" dirty="0" err="1">
                          <a:latin typeface="Palatino Linotype" panose="02040502050505030304" pitchFamily="18" charset="0"/>
                        </a:rPr>
                        <a:t>трудозатратность</a:t>
                      </a:r>
                      <a:r>
                        <a:rPr lang="ru-RU" sz="1000" kern="0" dirty="0">
                          <a:latin typeface="Palatino Linotype" panose="02040502050505030304" pitchFamily="18" charset="0"/>
                        </a:rPr>
                        <a:t> упаковки проектов</a:t>
                      </a:r>
                      <a:endParaRPr lang="ru-RU" sz="1000" kern="0" dirty="0">
                        <a:solidFill>
                          <a:schemeClr val="bg1"/>
                        </a:solidFill>
                        <a:latin typeface="Palatino Linotype" panose="02040502050505030304" pitchFamily="18" charset="0"/>
                        <a:ea typeface="+mj-ea"/>
                        <a:cs typeface="Palatino"/>
                      </a:endParaRPr>
                    </a:p>
                  </a:txBody>
                  <a:tcPr marL="1595" marR="159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9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215319"/>
                  </a:ext>
                </a:extLst>
              </a:tr>
              <a:tr h="680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j-ea"/>
                          <a:cs typeface="Palatino"/>
                        </a:rPr>
                        <a:t>7</a:t>
                      </a:r>
                    </a:p>
                  </a:txBody>
                  <a:tcPr marL="1595" marR="159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9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j-ea"/>
                          <a:cs typeface="Palatino"/>
                        </a:rPr>
                        <a:t>Формирование платы публичной стороны в проекте</a:t>
                      </a:r>
                    </a:p>
                  </a:txBody>
                  <a:tcPr marL="1595" marR="159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9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j-ea"/>
                          <a:cs typeface="Palatino"/>
                        </a:rPr>
                        <a:t>Средства, высвобождаемые в результате обеспечение рационального использования энергетических ресурсов </a:t>
                      </a:r>
                    </a:p>
                  </a:txBody>
                  <a:tcPr marL="1595" marR="159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99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0" dirty="0">
                          <a:solidFill>
                            <a:schemeClr val="tx1"/>
                          </a:solidFill>
                          <a:latin typeface="Palatino Linotype" panose="02040502050505030304" pitchFamily="18" charset="0"/>
                          <a:ea typeface="+mj-ea"/>
                          <a:cs typeface="Palatino"/>
                        </a:rPr>
                        <a:t>Широкие возможности для определения платы (капитальный грант, учет сокращения затрат, энергосберегающий эффект)</a:t>
                      </a:r>
                    </a:p>
                  </a:txBody>
                  <a:tcPr marL="1595" marR="1595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C9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739406"/>
                  </a:ext>
                </a:extLst>
              </a:tr>
            </a:tbl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74308E1-5FD9-1D4F-BE50-97455A796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697" y="1276733"/>
            <a:ext cx="1869446" cy="2647002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C61BEFA-0EEB-A84B-B321-A1E9D18DBE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1558" y="4018807"/>
            <a:ext cx="1981302" cy="1981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280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59" tIns="41130" rIns="82259" bIns="41130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668358" indent="-25706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28243" indent="-20564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439540" indent="-20564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850837" indent="-20564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262134" indent="-205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673431" indent="-205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84728" indent="-205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96026" indent="-20564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A330CB5-3688-4B74-8DB4-53B147D034FF}" type="slidenum">
              <a:rPr lang="ru-RU" altLang="ru-RU" smtClean="0"/>
              <a:pPr eaLnBrk="1" hangingPunct="1"/>
              <a:t>13</a:t>
            </a:fld>
            <a:endParaRPr lang="ru-RU" altLang="ru-RU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298217" y="470107"/>
            <a:ext cx="7094538" cy="452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2259" tIns="41130" rIns="82259" bIns="41130">
            <a:spAutoFit/>
          </a:bodyPr>
          <a:lstStyle>
            <a:defPPr>
              <a:defRPr lang="en-US"/>
            </a:defPPr>
            <a:lvl1pPr eaLnBrk="0" hangingPunct="0">
              <a:defRPr sz="240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dirty="0"/>
              <a:t>Концепция ЭСКО 2.0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C2A4F92-B29E-D846-97C5-05BD2CF73CEB}"/>
              </a:ext>
            </a:extLst>
          </p:cNvPr>
          <p:cNvSpPr/>
          <p:nvPr/>
        </p:nvSpPr>
        <p:spPr bwMode="auto">
          <a:xfrm>
            <a:off x="7044993" y="5211161"/>
            <a:ext cx="1847850" cy="549550"/>
          </a:xfrm>
          <a:prstGeom prst="rect">
            <a:avLst/>
          </a:prstGeom>
          <a:ln w="38100"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1300" b="1" dirty="0"/>
              <a:t>Комплексность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1673AC-A6A9-D741-BF82-7E29FD84C2EF}"/>
              </a:ext>
            </a:extLst>
          </p:cNvPr>
          <p:cNvSpPr/>
          <p:nvPr/>
        </p:nvSpPr>
        <p:spPr bwMode="auto">
          <a:xfrm>
            <a:off x="7044994" y="1509008"/>
            <a:ext cx="1847849" cy="549550"/>
          </a:xfrm>
          <a:prstGeom prst="rect">
            <a:avLst/>
          </a:prstGeom>
          <a:ln w="38100"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1300" b="1" dirty="0"/>
              <a:t>Информационные </a:t>
            </a:r>
            <a:br>
              <a:rPr lang="ru-RU" sz="1300" b="1" dirty="0"/>
            </a:br>
            <a:r>
              <a:rPr lang="ru-RU" sz="1300" b="1" dirty="0"/>
              <a:t>технологии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746E490-CA49-9C47-B9A5-433E76F1196B}"/>
              </a:ext>
            </a:extLst>
          </p:cNvPr>
          <p:cNvSpPr/>
          <p:nvPr/>
        </p:nvSpPr>
        <p:spPr bwMode="auto">
          <a:xfrm>
            <a:off x="7044993" y="3211881"/>
            <a:ext cx="1847850" cy="782905"/>
          </a:xfrm>
          <a:prstGeom prst="rect">
            <a:avLst/>
          </a:prstGeom>
          <a:ln w="38100"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1300" b="1" dirty="0"/>
              <a:t>Юридические </a:t>
            </a:r>
            <a:br>
              <a:rPr lang="ru-RU" sz="1300" b="1" dirty="0"/>
            </a:br>
            <a:r>
              <a:rPr lang="ru-RU" sz="1300" b="1" dirty="0"/>
              <a:t>и финансовые </a:t>
            </a:r>
            <a:br>
              <a:rPr lang="ru-RU" sz="1300" b="1" dirty="0"/>
            </a:br>
            <a:r>
              <a:rPr lang="ru-RU" sz="1300" b="1" dirty="0"/>
              <a:t>инструменты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68D365C-F33D-D741-AF62-DE9E3087139B}"/>
              </a:ext>
            </a:extLst>
          </p:cNvPr>
          <p:cNvSpPr/>
          <p:nvPr/>
        </p:nvSpPr>
        <p:spPr bwMode="auto">
          <a:xfrm>
            <a:off x="1459347" y="1404827"/>
            <a:ext cx="1068678" cy="782905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ru-RU" sz="1000" dirty="0"/>
              <a:t>Коммерческое закрытие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A1CAF2A-2D06-A344-91CA-DA2A8D571F8D}"/>
              </a:ext>
            </a:extLst>
          </p:cNvPr>
          <p:cNvSpPr/>
          <p:nvPr/>
        </p:nvSpPr>
        <p:spPr bwMode="auto">
          <a:xfrm>
            <a:off x="216561" y="1404827"/>
            <a:ext cx="1124573" cy="782905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ru-RU" sz="1000" dirty="0" err="1"/>
              <a:t>Предпроектная</a:t>
            </a:r>
            <a:r>
              <a:rPr lang="ru-RU" sz="1000" dirty="0"/>
              <a:t> подготовка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196CF51-A9E4-D54D-A48A-F48866037466}"/>
              </a:ext>
            </a:extLst>
          </p:cNvPr>
          <p:cNvSpPr/>
          <p:nvPr/>
        </p:nvSpPr>
        <p:spPr bwMode="auto">
          <a:xfrm>
            <a:off x="3808744" y="1404827"/>
            <a:ext cx="1169594" cy="782905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ru-RU" sz="1000" dirty="0"/>
              <a:t>Инвестиционная стадия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4FB222A-1D1C-C94D-AB59-31AD619E28FB}"/>
              </a:ext>
            </a:extLst>
          </p:cNvPr>
          <p:cNvSpPr/>
          <p:nvPr/>
        </p:nvSpPr>
        <p:spPr bwMode="auto">
          <a:xfrm>
            <a:off x="1976953" y="3211882"/>
            <a:ext cx="1589024" cy="782905"/>
          </a:xfrm>
          <a:prstGeom prst="rect">
            <a:avLst/>
          </a:prstGeom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ru-RU" sz="1200" dirty="0"/>
              <a:t>Концессия / ГЧП / МЧП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129A396-21D0-0349-B7AC-C4CBBD341CD0}"/>
              </a:ext>
            </a:extLst>
          </p:cNvPr>
          <p:cNvSpPr/>
          <p:nvPr/>
        </p:nvSpPr>
        <p:spPr bwMode="auto">
          <a:xfrm>
            <a:off x="216562" y="3211882"/>
            <a:ext cx="1589024" cy="782905"/>
          </a:xfrm>
          <a:prstGeom prst="rect">
            <a:avLst/>
          </a:prstGeom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ru-RU" sz="1200" dirty="0" err="1"/>
              <a:t>Энергосервисный</a:t>
            </a:r>
            <a:r>
              <a:rPr lang="ru-RU" sz="1200" dirty="0"/>
              <a:t> контракт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4A1B38D-FDEC-CC46-8E19-9BB70FA449BC}"/>
              </a:ext>
            </a:extLst>
          </p:cNvPr>
          <p:cNvSpPr/>
          <p:nvPr/>
        </p:nvSpPr>
        <p:spPr bwMode="auto">
          <a:xfrm>
            <a:off x="3737345" y="3211882"/>
            <a:ext cx="1208793" cy="782905"/>
          </a:xfrm>
          <a:prstGeom prst="rect">
            <a:avLst/>
          </a:prstGeom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lang="ru-RU" sz="1200" dirty="0"/>
              <a:t>Лизинг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799E91A-8C81-4048-8021-3C942DA023E7}"/>
              </a:ext>
            </a:extLst>
          </p:cNvPr>
          <p:cNvSpPr/>
          <p:nvPr/>
        </p:nvSpPr>
        <p:spPr bwMode="auto">
          <a:xfrm>
            <a:off x="2640571" y="1404827"/>
            <a:ext cx="1033999" cy="782905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ru-RU" sz="1000" dirty="0"/>
              <a:t>Финансовое закрытие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D092FC5-B629-E041-ABD7-3D96A71B8D02}"/>
              </a:ext>
            </a:extLst>
          </p:cNvPr>
          <p:cNvSpPr/>
          <p:nvPr/>
        </p:nvSpPr>
        <p:spPr bwMode="auto">
          <a:xfrm>
            <a:off x="5112512" y="1404827"/>
            <a:ext cx="1307339" cy="782905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ru-RU" sz="1000" dirty="0"/>
              <a:t>Эксплуатационная стадия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C5CBE11-31ED-4749-9B22-5CE808271872}"/>
              </a:ext>
            </a:extLst>
          </p:cNvPr>
          <p:cNvSpPr/>
          <p:nvPr/>
        </p:nvSpPr>
        <p:spPr bwMode="auto">
          <a:xfrm>
            <a:off x="5117506" y="3211882"/>
            <a:ext cx="1302345" cy="782905"/>
          </a:xfrm>
          <a:prstGeom prst="rect">
            <a:avLst/>
          </a:prstGeom>
          <a:ln/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ru-RU" sz="1200" dirty="0"/>
              <a:t>Подряд с рассрочкой и </a:t>
            </a:r>
            <a:r>
              <a:rPr lang="en-US" sz="1200" dirty="0"/>
              <a:t>success fee</a:t>
            </a:r>
            <a:endParaRPr lang="ru-RU" sz="1200" dirty="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29232585-37D3-C949-B5C2-1BAAAE146BF9}"/>
              </a:ext>
            </a:extLst>
          </p:cNvPr>
          <p:cNvSpPr/>
          <p:nvPr/>
        </p:nvSpPr>
        <p:spPr bwMode="auto">
          <a:xfrm>
            <a:off x="1719933" y="5014099"/>
            <a:ext cx="1213767" cy="943677"/>
          </a:xfrm>
          <a:prstGeom prst="rect">
            <a:avLst/>
          </a:prstGeom>
          <a:ln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ru-RU" sz="1200" dirty="0"/>
              <a:t>Комплексные проекты </a:t>
            </a:r>
            <a:br>
              <a:rPr lang="ru-RU" sz="1200" dirty="0"/>
            </a:br>
            <a:r>
              <a:rPr lang="ru-RU" sz="1200" dirty="0"/>
              <a:t>»Умный город»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8EEAE0EF-1E96-544C-BB41-600726BC1102}"/>
              </a:ext>
            </a:extLst>
          </p:cNvPr>
          <p:cNvSpPr/>
          <p:nvPr/>
        </p:nvSpPr>
        <p:spPr bwMode="auto">
          <a:xfrm>
            <a:off x="216562" y="5014097"/>
            <a:ext cx="1365183" cy="943679"/>
          </a:xfrm>
          <a:prstGeom prst="rect">
            <a:avLst/>
          </a:prstGeom>
          <a:ln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ru-RU" sz="1200" dirty="0"/>
              <a:t>Комплексные проекты (от производителя </a:t>
            </a:r>
            <a:br>
              <a:rPr lang="ru-RU" sz="1200" dirty="0"/>
            </a:br>
            <a:r>
              <a:rPr lang="ru-RU" sz="1200" dirty="0"/>
              <a:t>к потребителю)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09683ED-C38B-AF4C-AAAA-98F1E9D21C3C}"/>
              </a:ext>
            </a:extLst>
          </p:cNvPr>
          <p:cNvSpPr/>
          <p:nvPr/>
        </p:nvSpPr>
        <p:spPr bwMode="auto">
          <a:xfrm>
            <a:off x="3071888" y="5014099"/>
            <a:ext cx="1473713" cy="943677"/>
          </a:xfrm>
          <a:prstGeom prst="rect">
            <a:avLst/>
          </a:prstGeom>
          <a:ln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br>
              <a:rPr lang="ru-RU" sz="1200" dirty="0"/>
            </a:br>
            <a:r>
              <a:rPr lang="ru-RU" sz="1200" dirty="0"/>
              <a:t>От повышения </a:t>
            </a:r>
            <a:br>
              <a:rPr lang="ru-RU" sz="1200" dirty="0"/>
            </a:br>
            <a:r>
              <a:rPr lang="ru-RU" sz="1200" dirty="0"/>
              <a:t>энергетической эффективности </a:t>
            </a:r>
            <a:br>
              <a:rPr lang="ru-RU" sz="1200" dirty="0"/>
            </a:br>
            <a:r>
              <a:rPr lang="ru-RU" sz="1200" dirty="0"/>
              <a:t>к комплексной модернизации)</a:t>
            </a:r>
          </a:p>
          <a:p>
            <a:pPr algn="ctr"/>
            <a:endParaRPr lang="ru-RU" sz="12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9B483DD2-3FDE-E640-BA8B-3FC51C638398}"/>
              </a:ext>
            </a:extLst>
          </p:cNvPr>
          <p:cNvSpPr/>
          <p:nvPr/>
        </p:nvSpPr>
        <p:spPr bwMode="auto">
          <a:xfrm>
            <a:off x="4683789" y="5014099"/>
            <a:ext cx="1736062" cy="943677"/>
          </a:xfrm>
          <a:prstGeom prst="rect">
            <a:avLst/>
          </a:prstGeom>
          <a:ln/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 anchor="ctr"/>
          <a:lstStyle/>
          <a:p>
            <a:pPr algn="ctr"/>
            <a:r>
              <a:rPr lang="ru-RU" sz="1200" b="1" dirty="0"/>
              <a:t>От энергосбережения к экологии и сокращению выбросов</a:t>
            </a:r>
          </a:p>
        </p:txBody>
      </p:sp>
      <p:sp>
        <p:nvSpPr>
          <p:cNvPr id="4" name="Стрелка вправо 3">
            <a:extLst>
              <a:ext uri="{FF2B5EF4-FFF2-40B4-BE49-F238E27FC236}">
                <a16:creationId xmlns:a16="http://schemas.microsoft.com/office/drawing/2014/main" id="{8155BB4E-FA5D-0F43-9F3C-F948A70D0874}"/>
              </a:ext>
            </a:extLst>
          </p:cNvPr>
          <p:cNvSpPr/>
          <p:nvPr/>
        </p:nvSpPr>
        <p:spPr bwMode="auto">
          <a:xfrm flipH="1">
            <a:off x="6484772" y="1580523"/>
            <a:ext cx="495300" cy="431511"/>
          </a:xfrm>
          <a:prstGeom prst="rightArrow">
            <a:avLst/>
          </a:pr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1" hangingPunct="1"/>
            <a:endParaRPr lang="ru-RU"/>
          </a:p>
        </p:txBody>
      </p:sp>
      <p:sp>
        <p:nvSpPr>
          <p:cNvPr id="23" name="Стрелка вправо 22">
            <a:extLst>
              <a:ext uri="{FF2B5EF4-FFF2-40B4-BE49-F238E27FC236}">
                <a16:creationId xmlns:a16="http://schemas.microsoft.com/office/drawing/2014/main" id="{A19E7673-6004-DF4F-B8FA-497D474D7232}"/>
              </a:ext>
            </a:extLst>
          </p:cNvPr>
          <p:cNvSpPr/>
          <p:nvPr/>
        </p:nvSpPr>
        <p:spPr bwMode="auto">
          <a:xfrm flipH="1">
            <a:off x="6475248" y="3387577"/>
            <a:ext cx="495300" cy="431511"/>
          </a:xfrm>
          <a:prstGeom prst="rightArrow">
            <a:avLst/>
          </a:pr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1" hangingPunct="1"/>
            <a:endParaRPr lang="ru-RU"/>
          </a:p>
        </p:txBody>
      </p:sp>
      <p:sp>
        <p:nvSpPr>
          <p:cNvPr id="24" name="Стрелка вправо 23">
            <a:extLst>
              <a:ext uri="{FF2B5EF4-FFF2-40B4-BE49-F238E27FC236}">
                <a16:creationId xmlns:a16="http://schemas.microsoft.com/office/drawing/2014/main" id="{8B51605A-21E4-864F-BD21-F647E6056451}"/>
              </a:ext>
            </a:extLst>
          </p:cNvPr>
          <p:cNvSpPr/>
          <p:nvPr/>
        </p:nvSpPr>
        <p:spPr bwMode="auto">
          <a:xfrm flipH="1">
            <a:off x="6475248" y="5279977"/>
            <a:ext cx="495300" cy="431511"/>
          </a:xfrm>
          <a:prstGeom prst="rightArrow">
            <a:avLst/>
          </a:pr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1" hangingPunct="1"/>
            <a:endParaRPr lang="ru-RU"/>
          </a:p>
        </p:txBody>
      </p:sp>
      <p:sp>
        <p:nvSpPr>
          <p:cNvPr id="22" name="Крест 21">
            <a:extLst>
              <a:ext uri="{FF2B5EF4-FFF2-40B4-BE49-F238E27FC236}">
                <a16:creationId xmlns:a16="http://schemas.microsoft.com/office/drawing/2014/main" id="{6812F355-0B25-8549-8FFB-B7BA7D8BF4E0}"/>
              </a:ext>
            </a:extLst>
          </p:cNvPr>
          <p:cNvSpPr/>
          <p:nvPr/>
        </p:nvSpPr>
        <p:spPr bwMode="auto">
          <a:xfrm>
            <a:off x="7677150" y="2379422"/>
            <a:ext cx="590550" cy="549550"/>
          </a:xfrm>
          <a:prstGeom prst="plus">
            <a:avLst>
              <a:gd name="adj" fmla="val 41981"/>
            </a:avLst>
          </a:pr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1" hangingPunct="1"/>
            <a:endParaRPr lang="ru-RU"/>
          </a:p>
        </p:txBody>
      </p:sp>
      <p:sp>
        <p:nvSpPr>
          <p:cNvPr id="26" name="Крест 25">
            <a:extLst>
              <a:ext uri="{FF2B5EF4-FFF2-40B4-BE49-F238E27FC236}">
                <a16:creationId xmlns:a16="http://schemas.microsoft.com/office/drawing/2014/main" id="{37F90A4C-BB36-9D42-B2F5-6A7D1BD6DB9F}"/>
              </a:ext>
            </a:extLst>
          </p:cNvPr>
          <p:cNvSpPr/>
          <p:nvPr/>
        </p:nvSpPr>
        <p:spPr bwMode="auto">
          <a:xfrm>
            <a:off x="7673643" y="4363792"/>
            <a:ext cx="590550" cy="549550"/>
          </a:xfrm>
          <a:prstGeom prst="plus">
            <a:avLst>
              <a:gd name="adj" fmla="val 41981"/>
            </a:avLst>
          </a:pr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5912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692000" y="1816744"/>
            <a:ext cx="6677300" cy="2720087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6D695F"/>
                </a:solidFill>
              </a:rPr>
              <a:t>Спасибо за внимание!</a:t>
            </a:r>
            <a:br>
              <a:rPr lang="ru-RU" sz="4000" dirty="0">
                <a:solidFill>
                  <a:srgbClr val="6D695F"/>
                </a:solidFill>
              </a:rPr>
            </a:br>
            <a:br>
              <a:rPr lang="ru-RU" sz="3600" dirty="0">
                <a:solidFill>
                  <a:srgbClr val="6D695F"/>
                </a:solidFill>
              </a:rPr>
            </a:br>
            <a:r>
              <a:rPr lang="ru-RU" sz="3600" dirty="0">
                <a:solidFill>
                  <a:srgbClr val="6D695F"/>
                </a:solidFill>
              </a:rPr>
              <a:t>Ассоциация энергосервисных компаний «РАЭСКО»</a:t>
            </a:r>
            <a:br>
              <a:rPr lang="ru-RU" sz="3100" dirty="0">
                <a:solidFill>
                  <a:srgbClr val="6D695F"/>
                </a:solidFill>
              </a:rPr>
            </a:br>
            <a:r>
              <a:rPr lang="en-US" sz="3100" dirty="0">
                <a:solidFill>
                  <a:srgbClr val="6D695F"/>
                </a:solidFill>
              </a:rPr>
              <a:t>info@escorussia.com</a:t>
            </a:r>
            <a:br>
              <a:rPr lang="ru-RU" sz="3100" dirty="0">
                <a:solidFill>
                  <a:srgbClr val="6D695F"/>
                </a:solidFill>
              </a:rPr>
            </a:br>
            <a:br>
              <a:rPr lang="ru-RU" sz="3100" dirty="0">
                <a:solidFill>
                  <a:srgbClr val="6D695F"/>
                </a:solidFill>
              </a:rPr>
            </a:br>
            <a:br>
              <a:rPr lang="ru-RU" sz="2800" dirty="0">
                <a:solidFill>
                  <a:srgbClr val="6D695F"/>
                </a:solidFill>
              </a:rPr>
            </a:br>
            <a:r>
              <a:rPr lang="en-US" sz="3600" b="1" dirty="0" err="1">
                <a:solidFill>
                  <a:srgbClr val="6D695F"/>
                </a:solidFill>
              </a:rPr>
              <a:t>www.escorussia.ru</a:t>
            </a:r>
            <a:br>
              <a:rPr lang="ru-RU" sz="3600" b="1" dirty="0">
                <a:solidFill>
                  <a:srgbClr val="6D695F"/>
                </a:solidFill>
              </a:rPr>
            </a:br>
            <a:r>
              <a:rPr lang="en-US" sz="3600" b="1" dirty="0">
                <a:solidFill>
                  <a:srgbClr val="6D695F"/>
                </a:solidFill>
              </a:rPr>
              <a:t>telegram: </a:t>
            </a:r>
            <a:r>
              <a:rPr lang="en-US" sz="3600" b="1" dirty="0" err="1">
                <a:solidFill>
                  <a:srgbClr val="6D695F"/>
                </a:solidFill>
              </a:rPr>
              <a:t>t.me</a:t>
            </a:r>
            <a:r>
              <a:rPr lang="en-US" sz="3600" b="1" dirty="0">
                <a:solidFill>
                  <a:srgbClr val="6D695F"/>
                </a:solidFill>
              </a:rPr>
              <a:t>/</a:t>
            </a:r>
            <a:r>
              <a:rPr lang="en-US" sz="3600" b="1" dirty="0" err="1">
                <a:solidFill>
                  <a:srgbClr val="6D695F"/>
                </a:solidFill>
              </a:rPr>
              <a:t>escorussia</a:t>
            </a:r>
            <a:endParaRPr lang="en-US" sz="3600" b="1" dirty="0">
              <a:solidFill>
                <a:srgbClr val="6D69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655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161627" y="104199"/>
            <a:ext cx="8229600" cy="1191059"/>
          </a:xfrm>
          <a:noFill/>
          <a:ln>
            <a:noFill/>
          </a:ln>
        </p:spPr>
        <p:txBody>
          <a:bodyPr wrap="square" lIns="82259" tIns="41130" rIns="82259" bIns="41130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Основные направления внедрения </a:t>
            </a:r>
            <a:br>
              <a:rPr lang="ru-RU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</a:br>
            <a:r>
              <a:rPr lang="ru-RU" sz="24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энергоэффективных</a:t>
            </a:r>
            <a:r>
              <a:rPr lang="ru-RU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технологий в рамках </a:t>
            </a:r>
            <a:r>
              <a:rPr lang="ru-RU" sz="2400" dirty="0" err="1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энергосервисной</a:t>
            </a:r>
            <a:r>
              <a:rPr lang="ru-RU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деятельности</a:t>
            </a:r>
            <a:r>
              <a:rPr lang="en-US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в России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33841" y="1450053"/>
            <a:ext cx="8575745" cy="4697220"/>
            <a:chOff x="233841" y="1031009"/>
            <a:chExt cx="8655347" cy="5586763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233841" y="2374360"/>
              <a:ext cx="8655347" cy="4243412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grpSp>
          <p:nvGrpSpPr>
            <p:cNvPr id="32" name="Группа 31"/>
            <p:cNvGrpSpPr/>
            <p:nvPr/>
          </p:nvGrpSpPr>
          <p:grpSpPr>
            <a:xfrm>
              <a:off x="461963" y="1031009"/>
              <a:ext cx="8427225" cy="1343351"/>
              <a:chOff x="461963" y="2919413"/>
              <a:chExt cx="10020300" cy="1343351"/>
            </a:xfrm>
          </p:grpSpPr>
          <p:sp>
            <p:nvSpPr>
              <p:cNvPr id="33" name="Rectangle 10"/>
              <p:cNvSpPr>
                <a:spLocks noChangeArrowheads="1"/>
              </p:cNvSpPr>
              <p:nvPr/>
            </p:nvSpPr>
            <p:spPr bwMode="auto">
              <a:xfrm>
                <a:off x="461963" y="2919413"/>
                <a:ext cx="1820820" cy="84296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102409" tIns="51204" rIns="102409" bIns="51204" anchor="ctr"/>
              <a:lstStyle/>
              <a:p>
                <a:pPr algn="ctr"/>
                <a:r>
                  <a:rPr lang="ru-RU" sz="1200" b="1" dirty="0">
                    <a:solidFill>
                      <a:schemeClr val="tx1"/>
                    </a:solidFill>
                    <a:latin typeface="Calibri" pitchFamily="34" charset="0"/>
                  </a:rPr>
                  <a:t>Государственный </a:t>
                </a:r>
                <a:br>
                  <a:rPr lang="ru-RU" sz="1200" b="1" dirty="0">
                    <a:solidFill>
                      <a:schemeClr val="tx1"/>
                    </a:solidFill>
                    <a:latin typeface="Calibri" pitchFamily="34" charset="0"/>
                  </a:rPr>
                </a:br>
                <a:r>
                  <a:rPr lang="ru-RU" sz="1200" b="1" dirty="0">
                    <a:solidFill>
                      <a:schemeClr val="tx1"/>
                    </a:solidFill>
                    <a:latin typeface="Calibri" pitchFamily="34" charset="0"/>
                  </a:rPr>
                  <a:t>и муниципальный секторы</a:t>
                </a:r>
              </a:p>
            </p:txBody>
          </p:sp>
          <p:sp>
            <p:nvSpPr>
              <p:cNvPr id="34" name="Rectangle 10"/>
              <p:cNvSpPr>
                <a:spLocks noChangeArrowheads="1"/>
              </p:cNvSpPr>
              <p:nvPr/>
            </p:nvSpPr>
            <p:spPr bwMode="auto">
              <a:xfrm>
                <a:off x="2987675" y="2919413"/>
                <a:ext cx="1852613" cy="84296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102409" tIns="51204" rIns="102409" bIns="51204" anchor="ctr"/>
              <a:lstStyle/>
              <a:p>
                <a:pPr algn="ctr"/>
                <a:r>
                  <a:rPr lang="ru-RU" sz="1200" b="1" dirty="0">
                    <a:solidFill>
                      <a:schemeClr val="tx1"/>
                    </a:solidFill>
                    <a:latin typeface="Calibri" pitchFamily="34" charset="0"/>
                  </a:rPr>
                  <a:t>Коммунальное хозяйство, малая энергетика</a:t>
                </a:r>
              </a:p>
            </p:txBody>
          </p:sp>
          <p:sp>
            <p:nvSpPr>
              <p:cNvPr id="35" name="Rectangle 10"/>
              <p:cNvSpPr>
                <a:spLocks noChangeArrowheads="1"/>
              </p:cNvSpPr>
              <p:nvPr/>
            </p:nvSpPr>
            <p:spPr bwMode="auto">
              <a:xfrm>
                <a:off x="5514975" y="2919413"/>
                <a:ext cx="1851025" cy="84296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102409" tIns="51204" rIns="102409" bIns="51204" anchor="ctr"/>
              <a:lstStyle/>
              <a:p>
                <a:pPr algn="ctr"/>
                <a:r>
                  <a:rPr lang="ru-RU" sz="1200" b="1" dirty="0">
                    <a:solidFill>
                      <a:schemeClr val="tx1"/>
                    </a:solidFill>
                    <a:latin typeface="Calibri" pitchFamily="34" charset="0"/>
                  </a:rPr>
                  <a:t>Многоквартирные дома</a:t>
                </a:r>
              </a:p>
            </p:txBody>
          </p:sp>
          <p:sp>
            <p:nvSpPr>
              <p:cNvPr id="36" name="Rectangle 10"/>
              <p:cNvSpPr>
                <a:spLocks noChangeArrowheads="1"/>
              </p:cNvSpPr>
              <p:nvPr/>
            </p:nvSpPr>
            <p:spPr bwMode="auto">
              <a:xfrm>
                <a:off x="7956550" y="2919413"/>
                <a:ext cx="2525713" cy="842962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lIns="102409" tIns="51204" rIns="102409" bIns="51204" anchor="ctr"/>
              <a:lstStyle/>
              <a:p>
                <a:pPr algn="ctr"/>
                <a:r>
                  <a:rPr lang="ru-RU" sz="1200" b="1" dirty="0">
                    <a:solidFill>
                      <a:schemeClr val="tx1"/>
                    </a:solidFill>
                    <a:latin typeface="Calibri" pitchFamily="34" charset="0"/>
                  </a:rPr>
                  <a:t>Промышленность, большая энергетика, транспорт</a:t>
                </a:r>
              </a:p>
            </p:txBody>
          </p:sp>
          <p:sp>
            <p:nvSpPr>
              <p:cNvPr id="37" name="Стрелка вниз 36"/>
              <p:cNvSpPr/>
              <p:nvPr/>
            </p:nvSpPr>
            <p:spPr>
              <a:xfrm>
                <a:off x="1051867" y="3867720"/>
                <a:ext cx="420984" cy="395044"/>
              </a:xfrm>
              <a:prstGeom prst="downArrow">
                <a:avLst/>
              </a:prstGeom>
              <a:solidFill>
                <a:schemeClr val="bg1"/>
              </a:solidFill>
              <a:ln w="9360">
                <a:solidFill>
                  <a:schemeClr val="tx1"/>
                </a:solidFill>
                <a:miter lim="800000"/>
                <a:headEnd/>
                <a:tailEnd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 lIns="102409" tIns="51204" rIns="102409" bIns="51204" anchor="ctr"/>
              <a:lstStyle/>
              <a:p>
                <a:pPr algn="ctr">
                  <a:defRPr/>
                </a:pPr>
                <a:endParaRPr lang="ru-RU" sz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8" name="Стрелка вниз 37"/>
              <p:cNvSpPr/>
              <p:nvPr/>
            </p:nvSpPr>
            <p:spPr>
              <a:xfrm>
                <a:off x="3746166" y="3867720"/>
                <a:ext cx="420984" cy="395044"/>
              </a:xfrm>
              <a:prstGeom prst="downArrow">
                <a:avLst/>
              </a:prstGeom>
              <a:solidFill>
                <a:schemeClr val="bg1"/>
              </a:solidFill>
              <a:ln w="9360">
                <a:solidFill>
                  <a:schemeClr val="tx1"/>
                </a:solidFill>
                <a:miter lim="800000"/>
                <a:headEnd/>
                <a:tailEnd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 lIns="102409" tIns="51204" rIns="102409" bIns="51204" anchor="ctr"/>
              <a:lstStyle/>
              <a:p>
                <a:pPr algn="ctr">
                  <a:defRPr/>
                </a:pPr>
                <a:endParaRPr lang="ru-RU" sz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39" name="Стрелка вниз 38"/>
              <p:cNvSpPr/>
              <p:nvPr/>
            </p:nvSpPr>
            <p:spPr>
              <a:xfrm>
                <a:off x="6187875" y="3867720"/>
                <a:ext cx="420984" cy="395044"/>
              </a:xfrm>
              <a:prstGeom prst="downArrow">
                <a:avLst/>
              </a:prstGeom>
              <a:solidFill>
                <a:schemeClr val="bg1"/>
              </a:solidFill>
              <a:ln w="9360">
                <a:solidFill>
                  <a:schemeClr val="tx1"/>
                </a:solidFill>
                <a:miter lim="800000"/>
                <a:headEnd/>
                <a:tailEnd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 lIns="102409" tIns="51204" rIns="102409" bIns="51204" anchor="ctr"/>
              <a:lstStyle/>
              <a:p>
                <a:pPr algn="ctr">
                  <a:defRPr/>
                </a:pPr>
                <a:endParaRPr lang="ru-RU" sz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40" name="Стрелка вниз 39"/>
              <p:cNvSpPr/>
              <p:nvPr/>
            </p:nvSpPr>
            <p:spPr>
              <a:xfrm>
                <a:off x="9050568" y="3867720"/>
                <a:ext cx="420984" cy="395044"/>
              </a:xfrm>
              <a:prstGeom prst="downArrow">
                <a:avLst/>
              </a:prstGeom>
              <a:solidFill>
                <a:schemeClr val="bg1"/>
              </a:solidFill>
              <a:ln w="9360">
                <a:solidFill>
                  <a:schemeClr val="tx1"/>
                </a:solidFill>
                <a:miter lim="800000"/>
                <a:headEnd/>
                <a:tailEnd/>
              </a:ln>
              <a:effectLst>
                <a:glow rad="101600">
                  <a:schemeClr val="accent5">
                    <a:satMod val="175000"/>
                    <a:alpha val="40000"/>
                  </a:schemeClr>
                </a:glow>
              </a:effectLst>
            </p:spPr>
            <p:txBody>
              <a:bodyPr lIns="102409" tIns="51204" rIns="102409" bIns="51204" anchor="ctr"/>
              <a:lstStyle/>
              <a:p>
                <a:pPr algn="ctr">
                  <a:defRPr/>
                </a:pPr>
                <a:endParaRPr lang="ru-RU" sz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sp>
          <p:nvSpPr>
            <p:cNvPr id="41" name="Rectangle 10"/>
            <p:cNvSpPr>
              <a:spLocks noChangeArrowheads="1"/>
            </p:cNvSpPr>
            <p:nvPr/>
          </p:nvSpPr>
          <p:spPr bwMode="auto">
            <a:xfrm>
              <a:off x="461963" y="2503621"/>
              <a:ext cx="1416553" cy="65693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02409" tIns="51204" rIns="102409" bIns="51204" anchor="ctr"/>
            <a:lstStyle/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Calibri" pitchFamily="34" charset="0"/>
                </a:rPr>
                <a:t>Уличное освещение</a:t>
              </a:r>
            </a:p>
          </p:txBody>
        </p:sp>
        <p:sp>
          <p:nvSpPr>
            <p:cNvPr id="42" name="Rectangle 10"/>
            <p:cNvSpPr>
              <a:spLocks noChangeArrowheads="1"/>
            </p:cNvSpPr>
            <p:nvPr/>
          </p:nvSpPr>
          <p:spPr bwMode="auto">
            <a:xfrm>
              <a:off x="461963" y="3296314"/>
              <a:ext cx="1416553" cy="65693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02409" tIns="51204" rIns="102409" bIns="51204" anchor="ctr"/>
            <a:lstStyle/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Calibri" pitchFamily="34" charset="0"/>
                </a:rPr>
                <a:t>Внутренне освещение зданий</a:t>
              </a:r>
            </a:p>
          </p:txBody>
        </p:sp>
        <p:sp>
          <p:nvSpPr>
            <p:cNvPr id="43" name="Rectangle 10"/>
            <p:cNvSpPr>
              <a:spLocks noChangeArrowheads="1"/>
            </p:cNvSpPr>
            <p:nvPr/>
          </p:nvSpPr>
          <p:spPr bwMode="auto">
            <a:xfrm>
              <a:off x="461963" y="4100670"/>
              <a:ext cx="1416553" cy="65693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02409" tIns="51204" rIns="102409" bIns="51204" anchor="ctr"/>
            <a:lstStyle/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Calibri" pitchFamily="34" charset="0"/>
                </a:rPr>
                <a:t>Системы отопления</a:t>
              </a:r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auto">
            <a:xfrm>
              <a:off x="467544" y="5742344"/>
              <a:ext cx="1416553" cy="65693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02409" tIns="51204" rIns="102409" bIns="51204" anchor="ctr"/>
            <a:lstStyle/>
            <a:p>
              <a:pPr algn="ctr"/>
              <a:r>
                <a:rPr lang="ru-RU" sz="1200" b="1" dirty="0" err="1">
                  <a:solidFill>
                    <a:schemeClr val="tx1"/>
                  </a:solidFill>
                  <a:latin typeface="Calibri" pitchFamily="34" charset="0"/>
                </a:rPr>
                <a:t>Водосбережение</a:t>
              </a:r>
              <a:endParaRPr lang="ru-RU" sz="12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45" name="Rectangle 10"/>
            <p:cNvSpPr>
              <a:spLocks noChangeArrowheads="1"/>
            </p:cNvSpPr>
            <p:nvPr/>
          </p:nvSpPr>
          <p:spPr bwMode="auto">
            <a:xfrm>
              <a:off x="2677521" y="2503621"/>
              <a:ext cx="1416553" cy="65693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02409" tIns="51204" rIns="102409" bIns="51204" anchor="ctr"/>
            <a:lstStyle/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Calibri" pitchFamily="34" charset="0"/>
                </a:rPr>
                <a:t>Насосное оборудование</a:t>
              </a:r>
            </a:p>
          </p:txBody>
        </p:sp>
        <p:sp>
          <p:nvSpPr>
            <p:cNvPr id="46" name="Rectangle 10"/>
            <p:cNvSpPr>
              <a:spLocks noChangeArrowheads="1"/>
            </p:cNvSpPr>
            <p:nvPr/>
          </p:nvSpPr>
          <p:spPr bwMode="auto">
            <a:xfrm>
              <a:off x="2677521" y="3296314"/>
              <a:ext cx="1416553" cy="65693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02409" tIns="51204" rIns="102409" bIns="51204" anchor="ctr"/>
            <a:lstStyle/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Calibri" pitchFamily="34" charset="0"/>
                </a:rPr>
                <a:t>Возобновляемая энергетика</a:t>
              </a:r>
            </a:p>
          </p:txBody>
        </p:sp>
        <p:sp>
          <p:nvSpPr>
            <p:cNvPr id="47" name="Rectangle 10"/>
            <p:cNvSpPr>
              <a:spLocks noChangeArrowheads="1"/>
            </p:cNvSpPr>
            <p:nvPr/>
          </p:nvSpPr>
          <p:spPr bwMode="auto">
            <a:xfrm>
              <a:off x="2677521" y="4100670"/>
              <a:ext cx="1416553" cy="1490439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02409" tIns="51204" rIns="102409" bIns="51204" anchor="ctr"/>
            <a:lstStyle/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Calibri" pitchFamily="34" charset="0"/>
                </a:rPr>
                <a:t>Переход на использование альтернативных видов топлива</a:t>
              </a:r>
            </a:p>
          </p:txBody>
        </p:sp>
        <p:sp>
          <p:nvSpPr>
            <p:cNvPr id="48" name="Rectangle 10"/>
            <p:cNvSpPr>
              <a:spLocks noChangeArrowheads="1"/>
            </p:cNvSpPr>
            <p:nvPr/>
          </p:nvSpPr>
          <p:spPr bwMode="auto">
            <a:xfrm>
              <a:off x="4778459" y="2503621"/>
              <a:ext cx="1416553" cy="65693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02409" tIns="51204" rIns="102409" bIns="51204" anchor="ctr"/>
            <a:lstStyle/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Calibri" pitchFamily="34" charset="0"/>
                </a:rPr>
                <a:t>Системы освещения зданий</a:t>
              </a:r>
            </a:p>
          </p:txBody>
        </p:sp>
        <p:sp>
          <p:nvSpPr>
            <p:cNvPr id="49" name="Rectangle 10"/>
            <p:cNvSpPr>
              <a:spLocks noChangeArrowheads="1"/>
            </p:cNvSpPr>
            <p:nvPr/>
          </p:nvSpPr>
          <p:spPr bwMode="auto">
            <a:xfrm>
              <a:off x="4778459" y="3296314"/>
              <a:ext cx="1416553" cy="65693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02409" tIns="51204" rIns="102409" bIns="51204" anchor="ctr"/>
            <a:lstStyle/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Calibri" pitchFamily="34" charset="0"/>
                </a:rPr>
                <a:t>Системы отопления</a:t>
              </a:r>
            </a:p>
          </p:txBody>
        </p:sp>
        <p:sp>
          <p:nvSpPr>
            <p:cNvPr id="50" name="Rectangle 10"/>
            <p:cNvSpPr>
              <a:spLocks noChangeArrowheads="1"/>
            </p:cNvSpPr>
            <p:nvPr/>
          </p:nvSpPr>
          <p:spPr bwMode="auto">
            <a:xfrm>
              <a:off x="7155533" y="2503621"/>
              <a:ext cx="1416553" cy="107111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02409" tIns="51204" rIns="102409" bIns="51204" anchor="ctr"/>
            <a:lstStyle/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Calibri" pitchFamily="34" charset="0"/>
                </a:rPr>
                <a:t>Насосное оборудование, компрессоры, технологии</a:t>
              </a:r>
            </a:p>
          </p:txBody>
        </p:sp>
        <p:sp>
          <p:nvSpPr>
            <p:cNvPr id="51" name="Rectangle 10"/>
            <p:cNvSpPr>
              <a:spLocks noChangeArrowheads="1"/>
            </p:cNvSpPr>
            <p:nvPr/>
          </p:nvSpPr>
          <p:spPr bwMode="auto">
            <a:xfrm>
              <a:off x="7153307" y="3758844"/>
              <a:ext cx="1416553" cy="656933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02409" tIns="51204" rIns="102409" bIns="51204" anchor="ctr"/>
            <a:lstStyle/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Calibri" pitchFamily="34" charset="0"/>
                </a:rPr>
                <a:t>Модернизация эл. сетей и снижение потерь</a:t>
              </a:r>
            </a:p>
          </p:txBody>
        </p:sp>
        <p:sp>
          <p:nvSpPr>
            <p:cNvPr id="52" name="Rectangle 10"/>
            <p:cNvSpPr>
              <a:spLocks noChangeArrowheads="1"/>
            </p:cNvSpPr>
            <p:nvPr/>
          </p:nvSpPr>
          <p:spPr bwMode="auto">
            <a:xfrm>
              <a:off x="7153307" y="4599887"/>
              <a:ext cx="1416553" cy="94493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02409" tIns="51204" rIns="102409" bIns="51204" anchor="ctr"/>
            <a:lstStyle/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Calibri" pitchFamily="34" charset="0"/>
                </a:rPr>
                <a:t>Модернизация источников электро- и теплоснабжения</a:t>
              </a:r>
            </a:p>
          </p:txBody>
        </p:sp>
        <p:sp>
          <p:nvSpPr>
            <p:cNvPr id="53" name="Rectangle 10"/>
            <p:cNvSpPr>
              <a:spLocks noChangeArrowheads="1"/>
            </p:cNvSpPr>
            <p:nvPr/>
          </p:nvSpPr>
          <p:spPr bwMode="auto">
            <a:xfrm>
              <a:off x="467544" y="4923479"/>
              <a:ext cx="1416553" cy="65693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02409" tIns="51204" rIns="102409" bIns="51204" anchor="ctr"/>
            <a:lstStyle/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Calibri" pitchFamily="34" charset="0"/>
                </a:rPr>
                <a:t>Вентиляция и </a:t>
              </a:r>
              <a:r>
                <a:rPr lang="ru-RU" sz="1200" b="1" dirty="0" err="1">
                  <a:solidFill>
                    <a:schemeClr val="tx1"/>
                  </a:solidFill>
                  <a:latin typeface="Calibri" pitchFamily="34" charset="0"/>
                </a:rPr>
                <a:t>кондициониро-вание</a:t>
              </a:r>
              <a:endParaRPr lang="ru-RU" sz="12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54" name="Rectangle 10"/>
            <p:cNvSpPr>
              <a:spLocks noChangeArrowheads="1"/>
            </p:cNvSpPr>
            <p:nvPr/>
          </p:nvSpPr>
          <p:spPr bwMode="auto">
            <a:xfrm>
              <a:off x="7155533" y="5742344"/>
              <a:ext cx="1416553" cy="65693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02409" tIns="51204" rIns="102409" bIns="51204" anchor="ctr"/>
            <a:lstStyle/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Calibri" pitchFamily="34" charset="0"/>
                </a:rPr>
                <a:t>Возобновляемая энергетика</a:t>
              </a:r>
            </a:p>
          </p:txBody>
        </p:sp>
        <p:sp>
          <p:nvSpPr>
            <p:cNvPr id="55" name="Rectangle 10"/>
            <p:cNvSpPr>
              <a:spLocks noChangeArrowheads="1"/>
            </p:cNvSpPr>
            <p:nvPr/>
          </p:nvSpPr>
          <p:spPr bwMode="auto">
            <a:xfrm>
              <a:off x="2677521" y="5742344"/>
              <a:ext cx="1416553" cy="65693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02409" tIns="51204" rIns="102409" bIns="51204" anchor="ctr"/>
            <a:lstStyle/>
            <a:p>
              <a:pPr algn="ctr"/>
              <a:r>
                <a:rPr lang="ru-RU" sz="1200" b="1" dirty="0" err="1">
                  <a:solidFill>
                    <a:schemeClr val="tx1"/>
                  </a:solidFill>
                  <a:latin typeface="Calibri" pitchFamily="34" charset="0"/>
                </a:rPr>
                <a:t>Водосбережение</a:t>
              </a:r>
              <a:endParaRPr lang="ru-RU" sz="1200" b="1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57" name="Rectangle 10"/>
            <p:cNvSpPr>
              <a:spLocks noChangeArrowheads="1"/>
            </p:cNvSpPr>
            <p:nvPr/>
          </p:nvSpPr>
          <p:spPr bwMode="auto">
            <a:xfrm>
              <a:off x="4778459" y="4100670"/>
              <a:ext cx="1416553" cy="656932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lIns="102409" tIns="51204" rIns="102409" bIns="51204" anchor="ctr"/>
            <a:lstStyle/>
            <a:p>
              <a:pPr algn="ctr"/>
              <a:r>
                <a:rPr lang="ru-RU" sz="1200" b="1" dirty="0">
                  <a:solidFill>
                    <a:schemeClr val="tx1"/>
                  </a:solidFill>
                  <a:latin typeface="Calibri" pitchFamily="34" charset="0"/>
                </a:rPr>
                <a:t>Узлы учета и регулирования </a:t>
              </a:r>
            </a:p>
          </p:txBody>
        </p:sp>
        <p:sp>
          <p:nvSpPr>
            <p:cNvPr id="58" name="Прямоугольник 57"/>
            <p:cNvSpPr/>
            <p:nvPr/>
          </p:nvSpPr>
          <p:spPr>
            <a:xfrm>
              <a:off x="4327631" y="4923409"/>
              <a:ext cx="2506350" cy="1572167"/>
            </a:xfrm>
            <a:prstGeom prst="rect">
              <a:avLst/>
            </a:prstGeom>
            <a:ln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500" dirty="0"/>
                <a:t>Реализация комплексных </a:t>
              </a:r>
              <a:br>
                <a:rPr lang="ru-RU" sz="1500" dirty="0"/>
              </a:br>
              <a:r>
                <a:rPr lang="ru-RU" sz="1500" dirty="0"/>
                <a:t>проектов в городах, </a:t>
              </a:r>
              <a:br>
                <a:rPr lang="ru-RU" sz="1500" dirty="0"/>
              </a:br>
              <a:r>
                <a:rPr lang="ru-RU" sz="1500" dirty="0"/>
                <a:t>включая проекты</a:t>
              </a:r>
              <a:br>
                <a:rPr lang="ru-RU" sz="1500" dirty="0"/>
              </a:br>
              <a:r>
                <a:rPr lang="ru-RU" sz="1500" dirty="0"/>
                <a:t> </a:t>
              </a:r>
              <a:r>
                <a:rPr lang="ru-RU" sz="1500" dirty="0" err="1"/>
                <a:t>цифровизации</a:t>
              </a:r>
              <a:endParaRPr lang="ru-RU" sz="1500" dirty="0"/>
            </a:p>
          </p:txBody>
        </p:sp>
      </p:grpSp>
      <p:sp>
        <p:nvSpPr>
          <p:cNvPr id="60" name="Rectangle 6">
            <a:extLst>
              <a:ext uri="{FF2B5EF4-FFF2-40B4-BE49-F238E27FC236}">
                <a16:creationId xmlns:a16="http://schemas.microsoft.com/office/drawing/2014/main" id="{C089BE1C-DCA1-B349-B5A7-123B1C1ACC58}"/>
              </a:ext>
            </a:extLst>
          </p:cNvPr>
          <p:cNvSpPr txBox="1">
            <a:spLocks noChangeArrowheads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59" tIns="41130" rIns="82259" bIns="41130"/>
          <a:lstStyle>
            <a:defPPr>
              <a:defRPr lang="en-US"/>
            </a:defPPr>
            <a:lvl1pPr marL="0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68358" indent="-257061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028243" indent="-205649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439540" indent="-205649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50837" indent="-205649" algn="l" defTabSz="457200" rtl="0" eaLnBrk="0" latinLnBrk="0" hangingPunct="0"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62134" indent="-205649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673431" indent="-205649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084728" indent="-205649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496026" indent="-205649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eaLnBrk="1" hangingPunct="1"/>
            <a:fld id="{BA330CB5-3688-4B74-8DB4-53B147D034FF}" type="slidenum">
              <a:rPr lang="ru-RU" altLang="ru-RU" smtClean="0"/>
              <a:pPr eaLnBrk="1" hangingPunct="1"/>
              <a:t>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130500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205954" y="1366345"/>
            <a:ext cx="4732092" cy="23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" algn="l"/>
                <a:tab pos="368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" algn="l"/>
                <a:tab pos="368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" algn="l"/>
                <a:tab pos="368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" algn="l"/>
                <a:tab pos="368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" algn="l"/>
                <a:tab pos="368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" algn="l"/>
                <a:tab pos="368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" algn="l"/>
                <a:tab pos="368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" algn="l"/>
                <a:tab pos="368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" algn="l"/>
                <a:tab pos="368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514350">
              <a:tabLst>
                <a:tab pos="66794" algn="l"/>
                <a:tab pos="207169" algn="ctr"/>
              </a:tabLst>
            </a:pPr>
            <a:r>
              <a:rPr lang="ru-RU" altLang="ru-RU" sz="1200" dirty="0">
                <a:solidFill>
                  <a:srgbClr val="009A46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Количество энергосервисных договоров (контрактов)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2C7D9165-6384-0346-99C6-014374B6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167" y="319290"/>
            <a:ext cx="5320904" cy="61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694" tIns="30848" rIns="61694" bIns="30848">
            <a:spAutoFit/>
          </a:bodyPr>
          <a:lstStyle>
            <a:defPPr>
              <a:defRPr lang="en-US"/>
            </a:defPPr>
            <a:lvl1pPr eaLnBrk="0" hangingPunct="0">
              <a:defRPr sz="240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altLang="ru-RU" sz="1800" dirty="0">
                <a:ea typeface="SimSun" panose="02010600030101010101" pitchFamily="2" charset="-122"/>
                <a:cs typeface="Arial" panose="020B0604020202020204" pitchFamily="34" charset="0"/>
              </a:rPr>
              <a:t>Динамика ключевых показателей рынка </a:t>
            </a:r>
            <a:r>
              <a:rPr lang="ru-RU" altLang="ru-RU" sz="1800" dirty="0" err="1">
                <a:ea typeface="SimSun" panose="02010600030101010101" pitchFamily="2" charset="-122"/>
                <a:cs typeface="Arial" panose="020B0604020202020204" pitchFamily="34" charset="0"/>
              </a:rPr>
              <a:t>энергосервиса</a:t>
            </a:r>
            <a:r>
              <a:rPr lang="en-US" altLang="ru-RU" sz="1800" dirty="0"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ea typeface="SimSun" panose="02010600030101010101" pitchFamily="2" charset="-122"/>
                <a:cs typeface="Arial" panose="020B0604020202020204" pitchFamily="34" charset="0"/>
              </a:rPr>
              <a:t>2016</a:t>
            </a:r>
            <a:r>
              <a:rPr lang="en-US" altLang="ru-RU" sz="1800" dirty="0">
                <a:ea typeface="SimSun" panose="02010600030101010101" pitchFamily="2" charset="-122"/>
                <a:cs typeface="Arial" panose="020B0604020202020204" pitchFamily="34" charset="0"/>
              </a:rPr>
              <a:t> – </a:t>
            </a:r>
            <a:r>
              <a:rPr lang="ru-RU" altLang="ru-RU" sz="1800" dirty="0">
                <a:ea typeface="SimSun" panose="02010600030101010101" pitchFamily="2" charset="-122"/>
                <a:cs typeface="Arial" panose="020B0604020202020204" pitchFamily="34" charset="0"/>
              </a:rPr>
              <a:t>20</a:t>
            </a:r>
            <a:r>
              <a:rPr lang="en-US" altLang="ru-RU" sz="1800" dirty="0"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ru-RU" altLang="ru-RU" sz="1800" dirty="0">
                <a:ea typeface="SimSun" panose="02010600030101010101" pitchFamily="2" charset="-122"/>
                <a:cs typeface="Arial" panose="020B0604020202020204" pitchFamily="34" charset="0"/>
              </a:rPr>
              <a:t>2 гг. </a:t>
            </a:r>
            <a:endParaRPr lang="ru-RU" sz="1800" dirty="0"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12F3B5CA-C4B3-5A4A-A2EE-5665D77BF0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2032698"/>
              </p:ext>
            </p:extLst>
          </p:nvPr>
        </p:nvGraphicFramePr>
        <p:xfrm>
          <a:off x="1143001" y="4745218"/>
          <a:ext cx="3487095" cy="1203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Замещающее содержимое 5">
            <a:extLst>
              <a:ext uri="{FF2B5EF4-FFF2-40B4-BE49-F238E27FC236}">
                <a16:creationId xmlns:a16="http://schemas.microsoft.com/office/drawing/2014/main" id="{DC821C9A-714D-F045-A0B0-723EDE4D8CF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4241876"/>
              </p:ext>
            </p:extLst>
          </p:nvPr>
        </p:nvGraphicFramePr>
        <p:xfrm>
          <a:off x="4963311" y="4782735"/>
          <a:ext cx="2372061" cy="1203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Текстовое поле 4">
            <a:extLst>
              <a:ext uri="{FF2B5EF4-FFF2-40B4-BE49-F238E27FC236}">
                <a16:creationId xmlns:a16="http://schemas.microsoft.com/office/drawing/2014/main" id="{2E9A4769-2DA1-E442-9F72-00AAF794A422}"/>
              </a:ext>
            </a:extLst>
          </p:cNvPr>
          <p:cNvSpPr txBox="1"/>
          <p:nvPr/>
        </p:nvSpPr>
        <p:spPr>
          <a:xfrm>
            <a:off x="1143001" y="4085898"/>
            <a:ext cx="3487095" cy="55996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ru-RU" sz="1013" dirty="0">
                <a:solidFill>
                  <a:srgbClr val="009A4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Количественное распределение контрактов </a:t>
            </a:r>
            <a:br>
              <a:rPr lang="ru-RU" altLang="ru-RU" sz="1013" dirty="0">
                <a:solidFill>
                  <a:srgbClr val="009A4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ru-RU" altLang="ru-RU" sz="1013" dirty="0">
                <a:solidFill>
                  <a:srgbClr val="009A4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до 100 млн. рублей по типам объектов, 2021 г.</a:t>
            </a:r>
            <a:br>
              <a:rPr lang="ru-RU" altLang="ru-RU" sz="1013" dirty="0">
                <a:solidFill>
                  <a:srgbClr val="009A4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ru-RU" altLang="ru-RU" sz="1013" dirty="0">
              <a:solidFill>
                <a:srgbClr val="009A46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7" name="Текстовое поле 6">
            <a:extLst>
              <a:ext uri="{FF2B5EF4-FFF2-40B4-BE49-F238E27FC236}">
                <a16:creationId xmlns:a16="http://schemas.microsoft.com/office/drawing/2014/main" id="{D2C86A00-3648-8E4D-AA67-803DD5F49C5F}"/>
              </a:ext>
            </a:extLst>
          </p:cNvPr>
          <p:cNvSpPr txBox="1"/>
          <p:nvPr/>
        </p:nvSpPr>
        <p:spPr>
          <a:xfrm>
            <a:off x="4709161" y="4088193"/>
            <a:ext cx="2880359" cy="4040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ru-RU" sz="1013" dirty="0">
                <a:solidFill>
                  <a:srgbClr val="009A4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Стоимостное распределение контрактов до 100 млн рублей по типам объектов, 2021 г.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364222" y="5872825"/>
            <a:ext cx="1996059" cy="2135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88" dirty="0"/>
              <a:t>* </a:t>
            </a:r>
            <a:r>
              <a:rPr lang="ru-RU" sz="788" dirty="0"/>
              <a:t>предварительная статистика РАЭСКО</a:t>
            </a: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40AF8D8-7E22-4C4A-B4C6-43ED945A4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5903644"/>
              </p:ext>
            </p:extLst>
          </p:nvPr>
        </p:nvGraphicFramePr>
        <p:xfrm>
          <a:off x="231987" y="1719265"/>
          <a:ext cx="8617543" cy="119126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302267">
                  <a:extLst>
                    <a:ext uri="{9D8B030D-6E8A-4147-A177-3AD203B41FA5}">
                      <a16:colId xmlns:a16="http://schemas.microsoft.com/office/drawing/2014/main" val="1631482611"/>
                    </a:ext>
                  </a:extLst>
                </a:gridCol>
                <a:gridCol w="2976112">
                  <a:extLst>
                    <a:ext uri="{9D8B030D-6E8A-4147-A177-3AD203B41FA5}">
                      <a16:colId xmlns:a16="http://schemas.microsoft.com/office/drawing/2014/main" val="664923085"/>
                    </a:ext>
                  </a:extLst>
                </a:gridCol>
                <a:gridCol w="587817">
                  <a:extLst>
                    <a:ext uri="{9D8B030D-6E8A-4147-A177-3AD203B41FA5}">
                      <a16:colId xmlns:a16="http://schemas.microsoft.com/office/drawing/2014/main" val="3650952792"/>
                    </a:ext>
                  </a:extLst>
                </a:gridCol>
                <a:gridCol w="678645">
                  <a:extLst>
                    <a:ext uri="{9D8B030D-6E8A-4147-A177-3AD203B41FA5}">
                      <a16:colId xmlns:a16="http://schemas.microsoft.com/office/drawing/2014/main" val="741498934"/>
                    </a:ext>
                  </a:extLst>
                </a:gridCol>
                <a:gridCol w="678645">
                  <a:extLst>
                    <a:ext uri="{9D8B030D-6E8A-4147-A177-3AD203B41FA5}">
                      <a16:colId xmlns:a16="http://schemas.microsoft.com/office/drawing/2014/main" val="2907781499"/>
                    </a:ext>
                  </a:extLst>
                </a:gridCol>
                <a:gridCol w="678645">
                  <a:extLst>
                    <a:ext uri="{9D8B030D-6E8A-4147-A177-3AD203B41FA5}">
                      <a16:colId xmlns:a16="http://schemas.microsoft.com/office/drawing/2014/main" val="2237822532"/>
                    </a:ext>
                  </a:extLst>
                </a:gridCol>
                <a:gridCol w="678645">
                  <a:extLst>
                    <a:ext uri="{9D8B030D-6E8A-4147-A177-3AD203B41FA5}">
                      <a16:colId xmlns:a16="http://schemas.microsoft.com/office/drawing/2014/main" val="2547871925"/>
                    </a:ext>
                  </a:extLst>
                </a:gridCol>
                <a:gridCol w="678645">
                  <a:extLst>
                    <a:ext uri="{9D8B030D-6E8A-4147-A177-3AD203B41FA5}">
                      <a16:colId xmlns:a16="http://schemas.microsoft.com/office/drawing/2014/main" val="953865656"/>
                    </a:ext>
                  </a:extLst>
                </a:gridCol>
                <a:gridCol w="678645">
                  <a:extLst>
                    <a:ext uri="{9D8B030D-6E8A-4147-A177-3AD203B41FA5}">
                      <a16:colId xmlns:a16="http://schemas.microsoft.com/office/drawing/2014/main" val="2417796629"/>
                    </a:ext>
                  </a:extLst>
                </a:gridCol>
                <a:gridCol w="679477">
                  <a:extLst>
                    <a:ext uri="{9D8B030D-6E8A-4147-A177-3AD203B41FA5}">
                      <a16:colId xmlns:a16="http://schemas.microsoft.com/office/drawing/2014/main" val="2917398163"/>
                    </a:ext>
                  </a:extLst>
                </a:gridCol>
              </a:tblGrid>
              <a:tr h="116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№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Ценовой сегмент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2016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2017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2018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2019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2020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2021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2022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Итого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64286734"/>
                  </a:ext>
                </a:extLst>
              </a:tr>
              <a:tr h="191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контракты стоимостью менее 100 млн руб., ед.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684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480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751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910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795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955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550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5 125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8815445"/>
                  </a:ext>
                </a:extLst>
              </a:tr>
              <a:tr h="1914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контракты стоимостью более 100 млн руб., ед.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57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192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6057823"/>
                  </a:ext>
                </a:extLst>
              </a:tr>
              <a:tr h="116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все контракты, ед.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694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498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808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940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824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989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564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5 317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37765617"/>
                  </a:ext>
                </a:extLst>
              </a:tr>
            </a:tbl>
          </a:graphicData>
        </a:graphic>
      </p:graphicFrame>
      <p:sp>
        <p:nvSpPr>
          <p:cNvPr id="18" name="Rectangle 1">
            <a:extLst>
              <a:ext uri="{FF2B5EF4-FFF2-40B4-BE49-F238E27FC236}">
                <a16:creationId xmlns:a16="http://schemas.microsoft.com/office/drawing/2014/main" id="{D6C2B377-F9AD-744A-B5E5-C6C978C14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954" y="3081440"/>
            <a:ext cx="4732092" cy="23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" algn="l"/>
                <a:tab pos="368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" algn="l"/>
                <a:tab pos="368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" algn="l"/>
                <a:tab pos="368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" algn="l"/>
                <a:tab pos="368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" algn="l"/>
                <a:tab pos="368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" algn="l"/>
                <a:tab pos="368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" algn="l"/>
                <a:tab pos="368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" algn="l"/>
                <a:tab pos="368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" algn="l"/>
                <a:tab pos="368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514350">
              <a:tabLst>
                <a:tab pos="66794" algn="l"/>
                <a:tab pos="207169" algn="ctr"/>
              </a:tabLst>
            </a:pPr>
            <a:r>
              <a:rPr lang="ru-RU" altLang="ru-RU" sz="1200" dirty="0">
                <a:solidFill>
                  <a:srgbClr val="009A46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Стоимость энергосервисных договоров (контрактов)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8D0DB9CD-8C15-3549-B32B-150B80AC58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5788"/>
              </p:ext>
            </p:extLst>
          </p:nvPr>
        </p:nvGraphicFramePr>
        <p:xfrm>
          <a:off x="231987" y="3359786"/>
          <a:ext cx="8617546" cy="1177868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92997">
                  <a:extLst>
                    <a:ext uri="{9D8B030D-6E8A-4147-A177-3AD203B41FA5}">
                      <a16:colId xmlns:a16="http://schemas.microsoft.com/office/drawing/2014/main" val="2703496110"/>
                    </a:ext>
                  </a:extLst>
                </a:gridCol>
                <a:gridCol w="3372840">
                  <a:extLst>
                    <a:ext uri="{9D8B030D-6E8A-4147-A177-3AD203B41FA5}">
                      <a16:colId xmlns:a16="http://schemas.microsoft.com/office/drawing/2014/main" val="556651168"/>
                    </a:ext>
                  </a:extLst>
                </a:gridCol>
                <a:gridCol w="542440">
                  <a:extLst>
                    <a:ext uri="{9D8B030D-6E8A-4147-A177-3AD203B41FA5}">
                      <a16:colId xmlns:a16="http://schemas.microsoft.com/office/drawing/2014/main" val="2751120081"/>
                    </a:ext>
                  </a:extLst>
                </a:gridCol>
                <a:gridCol w="519194">
                  <a:extLst>
                    <a:ext uri="{9D8B030D-6E8A-4147-A177-3AD203B41FA5}">
                      <a16:colId xmlns:a16="http://schemas.microsoft.com/office/drawing/2014/main" val="863362742"/>
                    </a:ext>
                  </a:extLst>
                </a:gridCol>
                <a:gridCol w="525784">
                  <a:extLst>
                    <a:ext uri="{9D8B030D-6E8A-4147-A177-3AD203B41FA5}">
                      <a16:colId xmlns:a16="http://schemas.microsoft.com/office/drawing/2014/main" val="3651503391"/>
                    </a:ext>
                  </a:extLst>
                </a:gridCol>
                <a:gridCol w="673892">
                  <a:extLst>
                    <a:ext uri="{9D8B030D-6E8A-4147-A177-3AD203B41FA5}">
                      <a16:colId xmlns:a16="http://schemas.microsoft.com/office/drawing/2014/main" val="325505838"/>
                    </a:ext>
                  </a:extLst>
                </a:gridCol>
                <a:gridCol w="672169">
                  <a:extLst>
                    <a:ext uri="{9D8B030D-6E8A-4147-A177-3AD203B41FA5}">
                      <a16:colId xmlns:a16="http://schemas.microsoft.com/office/drawing/2014/main" val="652344210"/>
                    </a:ext>
                  </a:extLst>
                </a:gridCol>
                <a:gridCol w="673892">
                  <a:extLst>
                    <a:ext uri="{9D8B030D-6E8A-4147-A177-3AD203B41FA5}">
                      <a16:colId xmlns:a16="http://schemas.microsoft.com/office/drawing/2014/main" val="2170047701"/>
                    </a:ext>
                  </a:extLst>
                </a:gridCol>
                <a:gridCol w="672169">
                  <a:extLst>
                    <a:ext uri="{9D8B030D-6E8A-4147-A177-3AD203B41FA5}">
                      <a16:colId xmlns:a16="http://schemas.microsoft.com/office/drawing/2014/main" val="2943835319"/>
                    </a:ext>
                  </a:extLst>
                </a:gridCol>
                <a:gridCol w="672169">
                  <a:extLst>
                    <a:ext uri="{9D8B030D-6E8A-4147-A177-3AD203B41FA5}">
                      <a16:colId xmlns:a16="http://schemas.microsoft.com/office/drawing/2014/main" val="4216227494"/>
                    </a:ext>
                  </a:extLst>
                </a:gridCol>
              </a:tblGrid>
              <a:tr h="17926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№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Ценовой сегмент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2016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2017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2018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2019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2020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2021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2022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Итого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extLst>
                  <a:ext uri="{0D108BD9-81ED-4DB2-BD59-A6C34878D82A}">
                    <a16:rowId xmlns:a16="http://schemas.microsoft.com/office/drawing/2014/main" val="3056977236"/>
                  </a:ext>
                </a:extLst>
              </a:tr>
              <a:tr h="155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контракты стоимостью менее 100 млн руб., млрд руб.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5,6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4,6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5,8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6,3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6,3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7,4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4,5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40,5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extLst>
                  <a:ext uri="{0D108BD9-81ED-4DB2-BD59-A6C34878D82A}">
                    <a16:rowId xmlns:a16="http://schemas.microsoft.com/office/drawing/2014/main" val="2140256363"/>
                  </a:ext>
                </a:extLst>
              </a:tr>
              <a:tr h="155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контракты стоимостью более 100 млн руб., млрд руб.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2,8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15,1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38,4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13,2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12,8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49,9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5,6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137,8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extLst>
                  <a:ext uri="{0D108BD9-81ED-4DB2-BD59-A6C34878D82A}">
                    <a16:rowId xmlns:a16="http://schemas.microsoft.com/office/drawing/2014/main" val="1015173549"/>
                  </a:ext>
                </a:extLst>
              </a:tr>
              <a:tr h="1551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все контракты, млрд руб.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8,4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19,7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44,2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19,5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19,1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57,3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effectLst/>
                        </a:rPr>
                        <a:t>10,1</a:t>
                      </a:r>
                      <a:endParaRPr lang="ru-RU" sz="120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tc>
                  <a:txBody>
                    <a:bodyPr/>
                    <a:lstStyle/>
                    <a:p>
                      <a:pPr marR="71755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effectLst/>
                        </a:rPr>
                        <a:t>178,3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DengXia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2345" marR="62345" marT="0" marB="0"/>
                </a:tc>
                <a:extLst>
                  <a:ext uri="{0D108BD9-81ED-4DB2-BD59-A6C34878D82A}">
                    <a16:rowId xmlns:a16="http://schemas.microsoft.com/office/drawing/2014/main" val="41980614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9230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Замещающее содержимое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864417251"/>
              </p:ext>
            </p:extLst>
          </p:nvPr>
        </p:nvGraphicFramePr>
        <p:xfrm>
          <a:off x="311973" y="2205186"/>
          <a:ext cx="4225400" cy="3495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Замещающее содержимое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58509300"/>
              </p:ext>
            </p:extLst>
          </p:nvPr>
        </p:nvGraphicFramePr>
        <p:xfrm>
          <a:off x="4606629" y="2527101"/>
          <a:ext cx="4225400" cy="3173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Текстовое поле 4"/>
          <p:cNvSpPr txBox="1"/>
          <p:nvPr/>
        </p:nvSpPr>
        <p:spPr>
          <a:xfrm>
            <a:off x="625206" y="1631544"/>
            <a:ext cx="3838632" cy="5770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ru-RU" sz="1050" dirty="0">
                <a:solidFill>
                  <a:srgbClr val="009A4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Субъекты Российской Федерации – лидеры по количеству ЭСК, 2021</a:t>
            </a:r>
            <a:br>
              <a:rPr lang="ru-RU" altLang="ru-RU" sz="1050" dirty="0">
                <a:solidFill>
                  <a:srgbClr val="009A4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ru-RU" altLang="ru-RU" sz="1050" dirty="0">
                <a:solidFill>
                  <a:srgbClr val="009A4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(контракты стоимостью менее 100 млн руб.)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4927256" y="1628105"/>
            <a:ext cx="3015377" cy="57708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ru-RU" altLang="ru-RU" sz="1050" dirty="0">
                <a:solidFill>
                  <a:srgbClr val="009A4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Субъекты Российской Федерации – лидеры по стоимости ЭСК, 2021</a:t>
            </a:r>
            <a:br>
              <a:rPr lang="ru-RU" altLang="ru-RU" sz="1050" dirty="0">
                <a:solidFill>
                  <a:srgbClr val="009A4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r>
              <a:rPr lang="ru-RU" altLang="ru-RU" sz="1050" dirty="0">
                <a:solidFill>
                  <a:srgbClr val="009A4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(контракты стоимостью менее 100 млн руб.)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97EF0AFA-8365-6E4B-ADCA-301C19E5D9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834" y="515696"/>
            <a:ext cx="5755245" cy="339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694" tIns="30848" rIns="61694" bIns="30848">
            <a:spAutoFit/>
          </a:bodyPr>
          <a:lstStyle>
            <a:defPPr>
              <a:defRPr lang="en-US"/>
            </a:defPPr>
            <a:lvl1pPr eaLnBrk="0" hangingPunct="0">
              <a:defRPr sz="240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altLang="ru-RU" sz="1800" dirty="0">
                <a:ea typeface="SimSun" panose="02010600030101010101" pitchFamily="2" charset="-122"/>
                <a:cs typeface="Arial" panose="020B0604020202020204" pitchFamily="34" charset="0"/>
              </a:rPr>
              <a:t>Субъекты Российской Федерации – лидеры, 2021 г.</a:t>
            </a:r>
            <a:endParaRPr lang="ru-RU" sz="1800" dirty="0"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1" name="Текстовое поле 7">
            <a:extLst>
              <a:ext uri="{FF2B5EF4-FFF2-40B4-BE49-F238E27FC236}">
                <a16:creationId xmlns:a16="http://schemas.microsoft.com/office/drawing/2014/main" id="{0B754501-E447-9343-8853-CDA880F6679D}"/>
              </a:ext>
            </a:extLst>
          </p:cNvPr>
          <p:cNvSpPr txBox="1"/>
          <p:nvPr/>
        </p:nvSpPr>
        <p:spPr>
          <a:xfrm>
            <a:off x="7143079" y="5994957"/>
            <a:ext cx="1045479" cy="20774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ru-RU" altLang="en-US" sz="750" i="1" dirty="0">
                <a:sym typeface="+mn-ea"/>
              </a:rPr>
              <a:t>Источник: РАЭСКО</a:t>
            </a:r>
          </a:p>
        </p:txBody>
      </p:sp>
    </p:spTree>
    <p:extLst>
      <p:ext uri="{BB962C8B-B14F-4D97-AF65-F5344CB8AC3E}">
        <p14:creationId xmlns:p14="http://schemas.microsoft.com/office/powerpoint/2010/main" val="3826756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>
            <a:extLst>
              <a:ext uri="{FF2B5EF4-FFF2-40B4-BE49-F238E27FC236}">
                <a16:creationId xmlns:a16="http://schemas.microsoft.com/office/drawing/2014/main" id="{2C7D9165-6384-0346-99C6-014374B6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167" y="319290"/>
            <a:ext cx="6863282" cy="61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694" tIns="30848" rIns="61694" bIns="30848">
            <a:spAutoFit/>
          </a:bodyPr>
          <a:lstStyle>
            <a:defPPr>
              <a:defRPr lang="en-US"/>
            </a:defPPr>
            <a:lvl1pPr eaLnBrk="0" hangingPunct="0">
              <a:defRPr sz="240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altLang="ru-RU" sz="1800" dirty="0">
                <a:ea typeface="SimSun" panose="02010600030101010101" pitchFamily="2" charset="-122"/>
                <a:cs typeface="Arial" panose="020B0604020202020204" pitchFamily="34" charset="0"/>
              </a:rPr>
              <a:t>Общая характеристика рынка </a:t>
            </a:r>
            <a:r>
              <a:rPr lang="ru-RU" altLang="ru-RU" sz="1800" dirty="0" err="1">
                <a:ea typeface="SimSun" panose="02010600030101010101" pitchFamily="2" charset="-122"/>
                <a:cs typeface="Arial" panose="020B0604020202020204" pitchFamily="34" charset="0"/>
              </a:rPr>
              <a:t>энергосервиса</a:t>
            </a:r>
            <a:r>
              <a:rPr lang="ru-RU" altLang="ru-RU" sz="1800" dirty="0">
                <a:ea typeface="SimSun" panose="02010600030101010101" pitchFamily="2" charset="-122"/>
                <a:cs typeface="Arial" panose="020B0604020202020204" pitchFamily="34" charset="0"/>
              </a:rPr>
              <a:t> в</a:t>
            </a:r>
            <a:r>
              <a:rPr lang="en-US" altLang="ru-RU" sz="1800" dirty="0"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ea typeface="SimSun" panose="02010600030101010101" pitchFamily="2" charset="-122"/>
                <a:cs typeface="Arial" panose="020B0604020202020204" pitchFamily="34" charset="0"/>
              </a:rPr>
              <a:t>2016</a:t>
            </a:r>
            <a:r>
              <a:rPr lang="en-US" altLang="ru-RU" sz="1800" dirty="0">
                <a:ea typeface="SimSun" panose="02010600030101010101" pitchFamily="2" charset="-122"/>
                <a:cs typeface="Arial" panose="020B0604020202020204" pitchFamily="34" charset="0"/>
              </a:rPr>
              <a:t> – </a:t>
            </a:r>
            <a:r>
              <a:rPr lang="ru-RU" altLang="ru-RU" sz="1800" dirty="0">
                <a:ea typeface="SimSun" panose="02010600030101010101" pitchFamily="2" charset="-122"/>
                <a:cs typeface="Arial" panose="020B0604020202020204" pitchFamily="34" charset="0"/>
              </a:rPr>
              <a:t>20</a:t>
            </a:r>
            <a:r>
              <a:rPr lang="en-US" altLang="ru-RU" sz="1800" dirty="0"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ru-RU" altLang="ru-RU" sz="1800" dirty="0">
                <a:ea typeface="SimSun" panose="02010600030101010101" pitchFamily="2" charset="-122"/>
                <a:cs typeface="Arial" panose="020B0604020202020204" pitchFamily="34" charset="0"/>
              </a:rPr>
              <a:t>1 гг. в городах СРГ </a:t>
            </a:r>
            <a:endParaRPr lang="ru-RU" sz="1800" dirty="0"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91F5902-05AB-C646-A771-F81992902ABB}"/>
              </a:ext>
            </a:extLst>
          </p:cNvPr>
          <p:cNvSpPr/>
          <p:nvPr/>
        </p:nvSpPr>
        <p:spPr>
          <a:xfrm>
            <a:off x="244763" y="1283893"/>
            <a:ext cx="8654473" cy="26322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938" algn="just">
              <a:lnSpc>
                <a:spcPct val="115000"/>
              </a:lnSpc>
              <a:spcAft>
                <a:spcPts val="600"/>
              </a:spcAft>
            </a:pPr>
            <a:r>
              <a:rPr lang="ru-RU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Основные характеристики рынка </a:t>
            </a:r>
            <a:r>
              <a:rPr lang="ru-RU" sz="14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энергосервиса</a:t>
            </a:r>
            <a:r>
              <a:rPr lang="ru-RU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 в сегменте контрактов стоимостью менее 100 млн руб.: 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2016-2021 гг. заключено 1 142 контрактов суммарной стоимостью 6 745,36 млн руб.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большинство контрактов заключено на 7 лет (40,8%)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количеству контрактов доминируют образовательные организации (79,3%)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суммарной стоимости контрактов доминирует внутреннее освещение (30,6%)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среди различных направлений энергосберегающих мероприятий по количеству контрактов доминируют мероприятия на системах отопления зданий (43,8%)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количеству контрактов лидирует г. Ижевск (17,5%)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суммарной стоимости контрактов лидирует г. Москва (12,1%)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itchFamily="2" charset="2"/>
              <a:buChar char=""/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большинство заказчиков представлено государственными и муниципальными учреждениями (86,9%)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A526E8B-878C-014E-9C81-C77AC74B2F96}"/>
              </a:ext>
            </a:extLst>
          </p:cNvPr>
          <p:cNvSpPr/>
          <p:nvPr/>
        </p:nvSpPr>
        <p:spPr>
          <a:xfrm>
            <a:off x="244763" y="3906823"/>
            <a:ext cx="8654473" cy="2135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938" algn="just">
              <a:lnSpc>
                <a:spcPct val="115000"/>
              </a:lnSpc>
              <a:spcAft>
                <a:spcPts val="600"/>
              </a:spcAft>
            </a:pPr>
            <a:r>
              <a:rPr lang="ru-RU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Основные характеристики рынка </a:t>
            </a:r>
            <a:r>
              <a:rPr lang="ru-RU" sz="1400" b="1" dirty="0" err="1">
                <a:latin typeface="Calibri" panose="020F0502020204030204" pitchFamily="34" charset="0"/>
                <a:ea typeface="Times New Roman" panose="02020603050405020304" pitchFamily="18" charset="0"/>
              </a:rPr>
              <a:t>энергосервиса</a:t>
            </a:r>
            <a:r>
              <a:rPr lang="ru-RU" sz="1400" b="1" dirty="0">
                <a:latin typeface="Calibri" panose="020F0502020204030204" pitchFamily="34" charset="0"/>
                <a:ea typeface="Times New Roman" panose="02020603050405020304" pitchFamily="18" charset="0"/>
              </a:rPr>
              <a:t> в сегменте контрактов стоимостью более 100 млн руб.: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2016-2021 гг. заключено 41 контракт суммарной стоимостью 18 499,24 млн руб.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большинство контрактов заключено на 7 лет (26,8%)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суммарной стоимости контрактов доминирует системы уличного освещения (55,2%)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среди различных направлений энергосберегающих мероприятий по количеству контрактов доминируют мероприятия на системах уличного освещения (61,0%)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itchFamily="2" charset="2"/>
              <a:buChar char=""/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количеству контрактов лидирует г. Нижний Тагил (7,3%)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600"/>
              </a:spcAft>
              <a:buFont typeface="Symbol" pitchFamily="2" charset="2"/>
              <a:buChar char=""/>
            </a:pP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суммарной стоимости контрактов лидирует г. Уфа (23,9%)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0547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882588" y="1227804"/>
            <a:ext cx="5055458" cy="23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" algn="l"/>
                <a:tab pos="368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" algn="l"/>
                <a:tab pos="368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" algn="l"/>
                <a:tab pos="368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" algn="l"/>
                <a:tab pos="368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" algn="l"/>
                <a:tab pos="368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" algn="l"/>
                <a:tab pos="368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" algn="l"/>
                <a:tab pos="368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" algn="l"/>
                <a:tab pos="368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" algn="l"/>
                <a:tab pos="368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514350">
              <a:tabLst>
                <a:tab pos="66794" algn="l"/>
                <a:tab pos="207169" algn="ctr"/>
              </a:tabLst>
            </a:pPr>
            <a:r>
              <a:rPr lang="ru-RU" altLang="ru-RU" sz="1200" dirty="0">
                <a:solidFill>
                  <a:srgbClr val="009A46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Количество энергосервисных договоров (контрактов) в городах СРГ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2C7D9165-6384-0346-99C6-014374B6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167" y="319290"/>
            <a:ext cx="5320904" cy="61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694" tIns="30848" rIns="61694" bIns="30848">
            <a:spAutoFit/>
          </a:bodyPr>
          <a:lstStyle>
            <a:defPPr>
              <a:defRPr lang="en-US"/>
            </a:defPPr>
            <a:lvl1pPr eaLnBrk="0" hangingPunct="0">
              <a:defRPr sz="240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altLang="ru-RU" sz="1800" dirty="0">
                <a:ea typeface="SimSun" panose="02010600030101010101" pitchFamily="2" charset="-122"/>
                <a:cs typeface="Arial" panose="020B0604020202020204" pitchFamily="34" charset="0"/>
              </a:rPr>
              <a:t>Динамика ключевых показателей рынка </a:t>
            </a:r>
            <a:r>
              <a:rPr lang="ru-RU" altLang="ru-RU" sz="1800" dirty="0" err="1">
                <a:ea typeface="SimSun" panose="02010600030101010101" pitchFamily="2" charset="-122"/>
                <a:cs typeface="Arial" panose="020B0604020202020204" pitchFamily="34" charset="0"/>
              </a:rPr>
              <a:t>энергосервиса</a:t>
            </a:r>
            <a:r>
              <a:rPr lang="en-US" altLang="ru-RU" sz="1800" dirty="0"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ru-RU" altLang="ru-RU" sz="1800" dirty="0">
                <a:ea typeface="SimSun" panose="02010600030101010101" pitchFamily="2" charset="-122"/>
                <a:cs typeface="Arial" panose="020B0604020202020204" pitchFamily="34" charset="0"/>
              </a:rPr>
              <a:t>2016</a:t>
            </a:r>
            <a:r>
              <a:rPr lang="en-US" altLang="ru-RU" sz="1800" dirty="0">
                <a:ea typeface="SimSun" panose="02010600030101010101" pitchFamily="2" charset="-122"/>
                <a:cs typeface="Arial" panose="020B0604020202020204" pitchFamily="34" charset="0"/>
              </a:rPr>
              <a:t> – </a:t>
            </a:r>
            <a:r>
              <a:rPr lang="ru-RU" altLang="ru-RU" sz="1800" dirty="0">
                <a:ea typeface="SimSun" panose="02010600030101010101" pitchFamily="2" charset="-122"/>
                <a:cs typeface="Arial" panose="020B0604020202020204" pitchFamily="34" charset="0"/>
              </a:rPr>
              <a:t>20</a:t>
            </a:r>
            <a:r>
              <a:rPr lang="en-US" altLang="ru-RU" sz="1800" dirty="0"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ru-RU" altLang="ru-RU" sz="1800" dirty="0">
                <a:ea typeface="SimSun" panose="02010600030101010101" pitchFamily="2" charset="-122"/>
                <a:cs typeface="Arial" panose="020B0604020202020204" pitchFamily="34" charset="0"/>
              </a:rPr>
              <a:t>1 гг. в городах СРГ </a:t>
            </a:r>
            <a:endParaRPr lang="ru-RU" sz="1800" dirty="0"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D6C2B377-F9AD-744A-B5E5-C6C978C14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6167" y="2794443"/>
            <a:ext cx="5977464" cy="23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ctr" anchorCtr="0" compatLnSpc="1"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" algn="l"/>
                <a:tab pos="368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" algn="l"/>
                <a:tab pos="368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" algn="l"/>
                <a:tab pos="368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" algn="l"/>
                <a:tab pos="368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" algn="l"/>
                <a:tab pos="368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" algn="l"/>
                <a:tab pos="368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" algn="l"/>
                <a:tab pos="368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" algn="l"/>
                <a:tab pos="368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8745" algn="l"/>
                <a:tab pos="368300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514350">
              <a:tabLst>
                <a:tab pos="66794" algn="l"/>
                <a:tab pos="207169" algn="ctr"/>
              </a:tabLst>
            </a:pPr>
            <a:r>
              <a:rPr lang="ru-RU" altLang="ru-RU" sz="1200" dirty="0">
                <a:solidFill>
                  <a:srgbClr val="009A46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Стоимость энергосервисных договоров (контрактов) в городах СРГ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3B286885-B6D1-A444-8E11-DC8A35D7A0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884316"/>
              </p:ext>
            </p:extLst>
          </p:nvPr>
        </p:nvGraphicFramePr>
        <p:xfrm>
          <a:off x="223269" y="1563767"/>
          <a:ext cx="8617547" cy="119399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47994">
                  <a:extLst>
                    <a:ext uri="{9D8B030D-6E8A-4147-A177-3AD203B41FA5}">
                      <a16:colId xmlns:a16="http://schemas.microsoft.com/office/drawing/2014/main" val="3253697713"/>
                    </a:ext>
                  </a:extLst>
                </a:gridCol>
                <a:gridCol w="2554412">
                  <a:extLst>
                    <a:ext uri="{9D8B030D-6E8A-4147-A177-3AD203B41FA5}">
                      <a16:colId xmlns:a16="http://schemas.microsoft.com/office/drawing/2014/main" val="2920276880"/>
                    </a:ext>
                  </a:extLst>
                </a:gridCol>
                <a:gridCol w="802163">
                  <a:extLst>
                    <a:ext uri="{9D8B030D-6E8A-4147-A177-3AD203B41FA5}">
                      <a16:colId xmlns:a16="http://schemas.microsoft.com/office/drawing/2014/main" val="1036115494"/>
                    </a:ext>
                  </a:extLst>
                </a:gridCol>
                <a:gridCol w="802163">
                  <a:extLst>
                    <a:ext uri="{9D8B030D-6E8A-4147-A177-3AD203B41FA5}">
                      <a16:colId xmlns:a16="http://schemas.microsoft.com/office/drawing/2014/main" val="806095975"/>
                    </a:ext>
                  </a:extLst>
                </a:gridCol>
                <a:gridCol w="802163">
                  <a:extLst>
                    <a:ext uri="{9D8B030D-6E8A-4147-A177-3AD203B41FA5}">
                      <a16:colId xmlns:a16="http://schemas.microsoft.com/office/drawing/2014/main" val="3143822682"/>
                    </a:ext>
                  </a:extLst>
                </a:gridCol>
                <a:gridCol w="802163">
                  <a:extLst>
                    <a:ext uri="{9D8B030D-6E8A-4147-A177-3AD203B41FA5}">
                      <a16:colId xmlns:a16="http://schemas.microsoft.com/office/drawing/2014/main" val="2086902398"/>
                    </a:ext>
                  </a:extLst>
                </a:gridCol>
                <a:gridCol w="802163">
                  <a:extLst>
                    <a:ext uri="{9D8B030D-6E8A-4147-A177-3AD203B41FA5}">
                      <a16:colId xmlns:a16="http://schemas.microsoft.com/office/drawing/2014/main" val="2768288068"/>
                    </a:ext>
                  </a:extLst>
                </a:gridCol>
                <a:gridCol w="802163">
                  <a:extLst>
                    <a:ext uri="{9D8B030D-6E8A-4147-A177-3AD203B41FA5}">
                      <a16:colId xmlns:a16="http://schemas.microsoft.com/office/drawing/2014/main" val="2532045769"/>
                    </a:ext>
                  </a:extLst>
                </a:gridCol>
                <a:gridCol w="802163">
                  <a:extLst>
                    <a:ext uri="{9D8B030D-6E8A-4147-A177-3AD203B41FA5}">
                      <a16:colId xmlns:a16="http://schemas.microsoft.com/office/drawing/2014/main" val="248510064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Ценовой сегмент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2016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2017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2018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Итого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2360715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контракты стоимостью менее 100 млн руб., ед.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183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151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166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242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182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218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1 142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899808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контракты стоимостью более 100 млн руб., ед.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41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6602487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все контракты, ед.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184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153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181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252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189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224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1183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4748170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5755D304-B37E-984A-9FF2-D1BF054C3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635819"/>
              </p:ext>
            </p:extLst>
          </p:nvPr>
        </p:nvGraphicFramePr>
        <p:xfrm>
          <a:off x="223270" y="3067732"/>
          <a:ext cx="8617547" cy="119399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47994">
                  <a:extLst>
                    <a:ext uri="{9D8B030D-6E8A-4147-A177-3AD203B41FA5}">
                      <a16:colId xmlns:a16="http://schemas.microsoft.com/office/drawing/2014/main" val="3651265492"/>
                    </a:ext>
                  </a:extLst>
                </a:gridCol>
                <a:gridCol w="2554412">
                  <a:extLst>
                    <a:ext uri="{9D8B030D-6E8A-4147-A177-3AD203B41FA5}">
                      <a16:colId xmlns:a16="http://schemas.microsoft.com/office/drawing/2014/main" val="3027034049"/>
                    </a:ext>
                  </a:extLst>
                </a:gridCol>
                <a:gridCol w="802163">
                  <a:extLst>
                    <a:ext uri="{9D8B030D-6E8A-4147-A177-3AD203B41FA5}">
                      <a16:colId xmlns:a16="http://schemas.microsoft.com/office/drawing/2014/main" val="1275403743"/>
                    </a:ext>
                  </a:extLst>
                </a:gridCol>
                <a:gridCol w="802163">
                  <a:extLst>
                    <a:ext uri="{9D8B030D-6E8A-4147-A177-3AD203B41FA5}">
                      <a16:colId xmlns:a16="http://schemas.microsoft.com/office/drawing/2014/main" val="2318055566"/>
                    </a:ext>
                  </a:extLst>
                </a:gridCol>
                <a:gridCol w="802163">
                  <a:extLst>
                    <a:ext uri="{9D8B030D-6E8A-4147-A177-3AD203B41FA5}">
                      <a16:colId xmlns:a16="http://schemas.microsoft.com/office/drawing/2014/main" val="1891857130"/>
                    </a:ext>
                  </a:extLst>
                </a:gridCol>
                <a:gridCol w="802163">
                  <a:extLst>
                    <a:ext uri="{9D8B030D-6E8A-4147-A177-3AD203B41FA5}">
                      <a16:colId xmlns:a16="http://schemas.microsoft.com/office/drawing/2014/main" val="3750064480"/>
                    </a:ext>
                  </a:extLst>
                </a:gridCol>
                <a:gridCol w="802163">
                  <a:extLst>
                    <a:ext uri="{9D8B030D-6E8A-4147-A177-3AD203B41FA5}">
                      <a16:colId xmlns:a16="http://schemas.microsoft.com/office/drawing/2014/main" val="941697731"/>
                    </a:ext>
                  </a:extLst>
                </a:gridCol>
                <a:gridCol w="802163">
                  <a:extLst>
                    <a:ext uri="{9D8B030D-6E8A-4147-A177-3AD203B41FA5}">
                      <a16:colId xmlns:a16="http://schemas.microsoft.com/office/drawing/2014/main" val="1388819760"/>
                    </a:ext>
                  </a:extLst>
                </a:gridCol>
                <a:gridCol w="802163">
                  <a:extLst>
                    <a:ext uri="{9D8B030D-6E8A-4147-A177-3AD203B41FA5}">
                      <a16:colId xmlns:a16="http://schemas.microsoft.com/office/drawing/2014/main" val="3222429478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Показатель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2016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2017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2018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2019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2020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2021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Итого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80049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контракты стоимостью менее 100 млн руб., млрд руб.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1,22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0,66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1,39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0,89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1,15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1,44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6,75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3332448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контракты стоимостью более 100 млн руб., млрд руб. 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0,23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4,53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4,04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3,58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3,50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2,62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18,50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1094826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все контракты, млрд 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1,44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5,19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5,43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4,47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4,65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4,06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25,24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7446025"/>
                  </a:ext>
                </a:extLst>
              </a:tr>
            </a:tbl>
          </a:graphicData>
        </a:graphic>
      </p:graphicFrame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FE4657A0-4865-6541-B484-4F545C392D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2732224"/>
              </p:ext>
            </p:extLst>
          </p:nvPr>
        </p:nvGraphicFramePr>
        <p:xfrm>
          <a:off x="223269" y="4586780"/>
          <a:ext cx="3352800" cy="180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Диаграмма 19">
            <a:extLst>
              <a:ext uri="{FF2B5EF4-FFF2-40B4-BE49-F238E27FC236}">
                <a16:creationId xmlns:a16="http://schemas.microsoft.com/office/drawing/2014/main" id="{00000000-0008-0000-0700-000004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0030885"/>
              </p:ext>
            </p:extLst>
          </p:nvPr>
        </p:nvGraphicFramePr>
        <p:xfrm>
          <a:off x="5409283" y="4509943"/>
          <a:ext cx="3057525" cy="1809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CDD0CC4-609A-F242-8259-48D16BC6E009}"/>
              </a:ext>
            </a:extLst>
          </p:cNvPr>
          <p:cNvSpPr/>
          <p:nvPr/>
        </p:nvSpPr>
        <p:spPr>
          <a:xfrm>
            <a:off x="899213" y="4335093"/>
            <a:ext cx="2276649" cy="236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51435" tIns="25718" rIns="51435" bIns="25718" numCol="1" anchor="ctr" anchorCtr="0" compatLnSpc="1">
            <a:spAutoFit/>
          </a:bodyPr>
          <a:lstStyle/>
          <a:p>
            <a:pPr algn="ctr" defTabSz="514350" eaLnBrk="0" fontAlgn="base" hangingPunct="0">
              <a:spcBef>
                <a:spcPct val="0"/>
              </a:spcBef>
              <a:spcAft>
                <a:spcPct val="0"/>
              </a:spcAft>
              <a:tabLst>
                <a:tab pos="66794" algn="l"/>
                <a:tab pos="207169" algn="ctr"/>
              </a:tabLst>
            </a:pPr>
            <a:r>
              <a:rPr lang="ru-RU" sz="1200" dirty="0" err="1">
                <a:solidFill>
                  <a:srgbClr val="009A4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Энергосервисные</a:t>
            </a:r>
            <a:r>
              <a:rPr lang="ru-RU" sz="1200" dirty="0">
                <a:solidFill>
                  <a:srgbClr val="009A4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контракты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CE6B91E-369A-B049-972C-7BAB8E525594}"/>
              </a:ext>
            </a:extLst>
          </p:cNvPr>
          <p:cNvSpPr/>
          <p:nvPr/>
        </p:nvSpPr>
        <p:spPr>
          <a:xfrm>
            <a:off x="4652045" y="4285080"/>
            <a:ext cx="4572000" cy="2866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tabLst>
                <a:tab pos="450215" algn="l"/>
              </a:tabLst>
            </a:pPr>
            <a:r>
              <a:rPr lang="ru-RU" sz="1200" dirty="0" err="1">
                <a:solidFill>
                  <a:srgbClr val="009A4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Энергосервисные</a:t>
            </a:r>
            <a:r>
              <a:rPr lang="ru-RU" sz="1200" dirty="0">
                <a:solidFill>
                  <a:srgbClr val="009A46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контракты в городах СРГ </a:t>
            </a:r>
          </a:p>
        </p:txBody>
      </p:sp>
    </p:spTree>
    <p:extLst>
      <p:ext uri="{BB962C8B-B14F-4D97-AF65-F5344CB8AC3E}">
        <p14:creationId xmlns:p14="http://schemas.microsoft.com/office/powerpoint/2010/main" val="472727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>
            <a:extLst>
              <a:ext uri="{FF2B5EF4-FFF2-40B4-BE49-F238E27FC236}">
                <a16:creationId xmlns:a16="http://schemas.microsoft.com/office/drawing/2014/main" id="{2C7D9165-6384-0346-99C6-014374B6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6167" y="319290"/>
            <a:ext cx="5320904" cy="61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694" tIns="30848" rIns="61694" bIns="30848">
            <a:spAutoFit/>
          </a:bodyPr>
          <a:lstStyle>
            <a:defPPr>
              <a:defRPr lang="en-US"/>
            </a:defPPr>
            <a:lvl1pPr eaLnBrk="0" hangingPunct="0">
              <a:defRPr sz="2400">
                <a:latin typeface="Arial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altLang="ru-RU" sz="1800" dirty="0">
                <a:ea typeface="SimSun" panose="02010600030101010101" pitchFamily="2" charset="-122"/>
                <a:cs typeface="Arial" panose="020B0604020202020204" pitchFamily="34" charset="0"/>
              </a:rPr>
              <a:t>Стоимость и сроки энергосервисных контрактов в городах СРГ </a:t>
            </a:r>
            <a:endParaRPr lang="ru-RU" sz="1800" dirty="0"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9C6D8ABC-4017-B847-952D-CA6788756B50}"/>
              </a:ext>
            </a:extLst>
          </p:cNvPr>
          <p:cNvSpPr/>
          <p:nvPr/>
        </p:nvSpPr>
        <p:spPr>
          <a:xfrm>
            <a:off x="133926" y="1356374"/>
            <a:ext cx="8696037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938" algn="just">
              <a:spcAft>
                <a:spcPts val="600"/>
              </a:spcAft>
            </a:pPr>
            <a:r>
              <a:rPr lang="ru-RU" sz="1400" b="1" dirty="0" err="1">
                <a:solidFill>
                  <a:srgbClr val="028C4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Энергосервисные</a:t>
            </a:r>
            <a:r>
              <a:rPr lang="ru-RU" sz="1400" b="1" dirty="0">
                <a:solidFill>
                  <a:srgbClr val="028C4A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контракты с наибольшей стоимостью заключены в:</a:t>
            </a:r>
            <a:endParaRPr lang="ru-RU" sz="1400" b="1" dirty="0">
              <a:solidFill>
                <a:srgbClr val="028C4A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2563" lvl="0" indent="-182563">
              <a:buFont typeface="Symbol" pitchFamily="2" charset="2"/>
              <a:buChar char=""/>
            </a:pPr>
            <a:r>
              <a:rPr lang="ru-RU" sz="13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г. Уфе </a:t>
            </a:r>
            <a:r>
              <a:rPr lang="ru-RU" sz="13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стоимостью </a:t>
            </a:r>
            <a:r>
              <a:rPr lang="ru-RU" sz="13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4 416,84 млн руб. </a:t>
            </a:r>
            <a:r>
              <a:rPr lang="ru-RU" sz="13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сроком на 7 лет, направление энергосберегающих мероприятий – </a:t>
            </a:r>
            <a:r>
              <a:rPr lang="ru-RU" sz="13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котельные</a:t>
            </a:r>
            <a:endParaRPr lang="ru-RU" sz="1300" b="1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2563" lvl="0" indent="-182563">
              <a:buFont typeface="Symbol" pitchFamily="2" charset="2"/>
              <a:buChar char=""/>
            </a:pPr>
            <a:r>
              <a:rPr lang="ru-RU" sz="13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г. Нижний Новгород </a:t>
            </a:r>
            <a:r>
              <a:rPr lang="ru-RU" sz="13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стоимостью </a:t>
            </a:r>
            <a:r>
              <a:rPr lang="ru-RU" sz="13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2 416,84 млн руб. </a:t>
            </a:r>
            <a:r>
              <a:rPr lang="ru-RU" sz="13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сроком на 8 лет, направление энергосберегающих мероприятий – </a:t>
            </a:r>
            <a:r>
              <a:rPr lang="ru-RU" sz="13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системы уличного освещения</a:t>
            </a:r>
            <a:endParaRPr lang="ru-RU" sz="1300" b="1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2563" lvl="0" indent="-182563">
              <a:buFont typeface="Symbol" pitchFamily="2" charset="2"/>
              <a:buChar char=""/>
            </a:pPr>
            <a:r>
              <a:rPr lang="ru-RU" sz="13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г. Ярославле </a:t>
            </a:r>
            <a:r>
              <a:rPr lang="ru-RU" sz="13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стоимостью </a:t>
            </a:r>
            <a:r>
              <a:rPr lang="ru-RU" sz="13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1 112,45 млн руб. </a:t>
            </a:r>
            <a:r>
              <a:rPr lang="ru-RU" sz="13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сроком на 7 лет, направление энергосберегающих мероприятий – </a:t>
            </a:r>
            <a:r>
              <a:rPr lang="ru-RU" sz="13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системы уличного освещения</a:t>
            </a:r>
            <a:endParaRPr lang="ru-RU" sz="1300" b="1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2563" lvl="0" indent="-182563">
              <a:buFont typeface="Symbol" pitchFamily="2" charset="2"/>
              <a:buChar char=""/>
            </a:pPr>
            <a:r>
              <a:rPr lang="ru-RU" sz="13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г. Туре </a:t>
            </a:r>
            <a:r>
              <a:rPr lang="ru-RU" sz="13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стоимостью </a:t>
            </a:r>
            <a:r>
              <a:rPr lang="ru-RU" sz="13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894,30 млн руб. </a:t>
            </a:r>
            <a:r>
              <a:rPr lang="ru-RU" sz="13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сроком на 10 лет, направление энергосберегающих мероприятий – </a:t>
            </a:r>
            <a:r>
              <a:rPr lang="ru-RU" sz="13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дизельные электростанции и ВИЭ</a:t>
            </a:r>
            <a:endParaRPr lang="ru-RU" sz="1300" b="1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2563" lvl="0" indent="-182563">
              <a:buFont typeface="Symbol" pitchFamily="2" charset="2"/>
              <a:buChar char=""/>
            </a:pPr>
            <a:r>
              <a:rPr lang="ru-RU" sz="13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г. Ростов-на-Дону </a:t>
            </a:r>
            <a:r>
              <a:rPr lang="ru-RU" sz="13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стоимостью </a:t>
            </a:r>
            <a:r>
              <a:rPr lang="ru-RU" sz="13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685,47 млн руб. </a:t>
            </a:r>
            <a:r>
              <a:rPr lang="ru-RU" sz="13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сроком на 8 лет, направление энергосберегающих мероприятий – </a:t>
            </a:r>
            <a:r>
              <a:rPr lang="ru-RU" sz="13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системы уличного освещения</a:t>
            </a:r>
            <a:endParaRPr lang="ru-RU" sz="1300" b="1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2563" lvl="0" indent="-182563">
              <a:buFont typeface="Symbol" pitchFamily="2" charset="2"/>
              <a:buChar char=""/>
            </a:pPr>
            <a:r>
              <a:rPr lang="ru-RU" sz="13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г. Курске </a:t>
            </a:r>
            <a:r>
              <a:rPr lang="ru-RU" sz="13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стоимостью </a:t>
            </a:r>
            <a:r>
              <a:rPr lang="ru-RU" sz="13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610,83 млн руб. </a:t>
            </a:r>
            <a:r>
              <a:rPr lang="ru-RU" sz="13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сроком на 8 лет, направление энергосберегающих мероприятий – </a:t>
            </a:r>
            <a:r>
              <a:rPr lang="ru-RU" sz="13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системы уличного освещения</a:t>
            </a:r>
            <a:endParaRPr lang="ru-RU" sz="1300" b="1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82563" lvl="0" indent="-182563">
              <a:spcAft>
                <a:spcPts val="600"/>
              </a:spcAft>
              <a:buFont typeface="Symbol" pitchFamily="2" charset="2"/>
              <a:buChar char=""/>
            </a:pPr>
            <a:r>
              <a:rPr lang="ru-RU" sz="13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г. Саратове </a:t>
            </a:r>
            <a:r>
              <a:rPr lang="ru-RU" sz="13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стоимостью </a:t>
            </a:r>
            <a:r>
              <a:rPr lang="ru-RU" sz="13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543,88 млн руб. </a:t>
            </a:r>
            <a:r>
              <a:rPr lang="ru-RU" sz="13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сроком на 8 лет, направление энергосберегающих мероприятий – </a:t>
            </a:r>
            <a:r>
              <a:rPr lang="ru-RU" sz="1300" b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системы уличного освещения</a:t>
            </a:r>
            <a:endParaRPr lang="ru-RU" sz="1300" b="1" dirty="0"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00000000-0008-0000-0700-000009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788572"/>
              </p:ext>
            </p:extLst>
          </p:nvPr>
        </p:nvGraphicFramePr>
        <p:xfrm>
          <a:off x="1462471" y="4341807"/>
          <a:ext cx="5408295" cy="1440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744351C-AD7F-6742-B13A-C8902AACBBC8}"/>
              </a:ext>
            </a:extLst>
          </p:cNvPr>
          <p:cNvSpPr/>
          <p:nvPr/>
        </p:nvSpPr>
        <p:spPr>
          <a:xfrm>
            <a:off x="1117600" y="5800437"/>
            <a:ext cx="62345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28C4A"/>
                </a:solidFill>
                <a:latin typeface="Calibri" panose="020F0502020204030204" pitchFamily="34" charset="0"/>
                <a:ea typeface="DengXian" panose="02010600030101010101" pitchFamily="2" charset="-122"/>
              </a:rPr>
              <a:t>Количественное распределение контрактов по сроку действия, 2016-2021 гг.</a:t>
            </a:r>
            <a:r>
              <a:rPr lang="ru-RU" sz="1400" b="1" dirty="0">
                <a:solidFill>
                  <a:srgbClr val="028C4A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8028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>
            <a:extLst>
              <a:ext uri="{FF2B5EF4-FFF2-40B4-BE49-F238E27FC236}">
                <a16:creationId xmlns:a16="http://schemas.microsoft.com/office/drawing/2014/main" id="{2C7D9165-6384-0346-99C6-014374B6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311" y="348454"/>
            <a:ext cx="6871215" cy="61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694" tIns="30848" rIns="61694" bIns="30848">
            <a:spAutoFit/>
          </a:bodyPr>
          <a:lstStyle>
            <a:defPPr>
              <a:defRPr lang="en-US"/>
            </a:defPPr>
            <a:lvl1pPr eaLnBrk="0" hangingPunct="0">
              <a:defRPr>
                <a:latin typeface="Arial" charset="0"/>
                <a:ea typeface="SimSun" panose="02010600030101010101" pitchFamily="2" charset="-12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dirty="0"/>
              <a:t>Распределение энергосервисных контрактов по типам объектов, 2016-2021 гг.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056A7F4-CE71-654E-96EF-270B608CD9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18964"/>
              </p:ext>
            </p:extLst>
          </p:nvPr>
        </p:nvGraphicFramePr>
        <p:xfrm>
          <a:off x="199413" y="1412938"/>
          <a:ext cx="8547423" cy="448031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41115">
                  <a:extLst>
                    <a:ext uri="{9D8B030D-6E8A-4147-A177-3AD203B41FA5}">
                      <a16:colId xmlns:a16="http://schemas.microsoft.com/office/drawing/2014/main" val="5632387"/>
                    </a:ext>
                  </a:extLst>
                </a:gridCol>
                <a:gridCol w="3231600">
                  <a:extLst>
                    <a:ext uri="{9D8B030D-6E8A-4147-A177-3AD203B41FA5}">
                      <a16:colId xmlns:a16="http://schemas.microsoft.com/office/drawing/2014/main" val="1267925714"/>
                    </a:ext>
                  </a:extLst>
                </a:gridCol>
                <a:gridCol w="1426646">
                  <a:extLst>
                    <a:ext uri="{9D8B030D-6E8A-4147-A177-3AD203B41FA5}">
                      <a16:colId xmlns:a16="http://schemas.microsoft.com/office/drawing/2014/main" val="2195364327"/>
                    </a:ext>
                  </a:extLst>
                </a:gridCol>
                <a:gridCol w="1112215">
                  <a:extLst>
                    <a:ext uri="{9D8B030D-6E8A-4147-A177-3AD203B41FA5}">
                      <a16:colId xmlns:a16="http://schemas.microsoft.com/office/drawing/2014/main" val="2232732459"/>
                    </a:ext>
                  </a:extLst>
                </a:gridCol>
                <a:gridCol w="1043316">
                  <a:extLst>
                    <a:ext uri="{9D8B030D-6E8A-4147-A177-3AD203B41FA5}">
                      <a16:colId xmlns:a16="http://schemas.microsoft.com/office/drawing/2014/main" val="1517241851"/>
                    </a:ext>
                  </a:extLst>
                </a:gridCol>
                <a:gridCol w="1092531">
                  <a:extLst>
                    <a:ext uri="{9D8B030D-6E8A-4147-A177-3AD203B41FA5}">
                      <a16:colId xmlns:a16="http://schemas.microsoft.com/office/drawing/2014/main" val="2599387772"/>
                    </a:ext>
                  </a:extLst>
                </a:gridCol>
              </a:tblGrid>
              <a:tr h="905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Объект энергосберегающих мероприятий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контрактов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Стоимость контрактов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349328"/>
                  </a:ext>
                </a:extLst>
              </a:tr>
              <a:tr h="290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млн 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extLst>
                  <a:ext uri="{0D108BD9-81ED-4DB2-BD59-A6C34878D82A}">
                    <a16:rowId xmlns:a16="http://schemas.microsoft.com/office/drawing/2014/main" val="3751122845"/>
                  </a:ext>
                </a:extLst>
              </a:tr>
              <a:tr h="380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Государственные (муниципальные) учреждения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extLst>
                  <a:ext uri="{0D108BD9-81ED-4DB2-BD59-A6C34878D82A}">
                    <a16:rowId xmlns:a16="http://schemas.microsoft.com/office/drawing/2014/main" val="2709615438"/>
                  </a:ext>
                </a:extLst>
              </a:tr>
              <a:tr h="187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образовательные организации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910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76,9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3 657,10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14,5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extLst>
                  <a:ext uri="{0D108BD9-81ED-4DB2-BD59-A6C34878D82A}">
                    <a16:rowId xmlns:a16="http://schemas.microsoft.com/office/drawing/2014/main" val="2245030730"/>
                  </a:ext>
                </a:extLst>
              </a:tr>
              <a:tr h="187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медицинские организации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54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4,6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796,06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3,2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extLst>
                  <a:ext uri="{0D108BD9-81ED-4DB2-BD59-A6C34878D82A}">
                    <a16:rowId xmlns:a16="http://schemas.microsoft.com/office/drawing/2014/main" val="1935549475"/>
                  </a:ext>
                </a:extLst>
              </a:tr>
              <a:tr h="187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административные здания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157,53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0,6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extLst>
                  <a:ext uri="{0D108BD9-81ED-4DB2-BD59-A6C34878D82A}">
                    <a16:rowId xmlns:a16="http://schemas.microsoft.com/office/drawing/2014/main" val="3557544073"/>
                  </a:ext>
                </a:extLst>
              </a:tr>
              <a:tr h="187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спортивные объекты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341,01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extLst>
                  <a:ext uri="{0D108BD9-81ED-4DB2-BD59-A6C34878D82A}">
                    <a16:rowId xmlns:a16="http://schemas.microsoft.com/office/drawing/2014/main" val="3232987431"/>
                  </a:ext>
                </a:extLst>
              </a:tr>
              <a:tr h="284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объекты службы исполнения наказаний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491,03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extLst>
                  <a:ext uri="{0D108BD9-81ED-4DB2-BD59-A6C34878D82A}">
                    <a16:rowId xmlns:a16="http://schemas.microsoft.com/office/drawing/2014/main" val="4216731062"/>
                  </a:ext>
                </a:extLst>
              </a:tr>
              <a:tr h="477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учреждения социального обслуживания и социальной защиты населения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0,7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86,33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0,3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extLst>
                  <a:ext uri="{0D108BD9-81ED-4DB2-BD59-A6C34878D82A}">
                    <a16:rowId xmlns:a16="http://schemas.microsoft.com/office/drawing/2014/main" val="925156128"/>
                  </a:ext>
                </a:extLst>
              </a:tr>
              <a:tr h="284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культурно-досуговые учреждения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0,5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44,80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0,2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extLst>
                  <a:ext uri="{0D108BD9-81ED-4DB2-BD59-A6C34878D82A}">
                    <a16:rowId xmlns:a16="http://schemas.microsoft.com/office/drawing/2014/main" val="4095229235"/>
                  </a:ext>
                </a:extLst>
              </a:tr>
              <a:tr h="185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Объекты жилищного фонда (МКД)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52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4,4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633,38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2,5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extLst>
                  <a:ext uri="{0D108BD9-81ED-4DB2-BD59-A6C34878D82A}">
                    <a16:rowId xmlns:a16="http://schemas.microsoft.com/office/drawing/2014/main" val="3569242368"/>
                  </a:ext>
                </a:extLst>
              </a:tr>
              <a:tr h="380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Объекты жилищно-коммунального хозяйства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4 846,28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19,2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extLst>
                  <a:ext uri="{0D108BD9-81ED-4DB2-BD59-A6C34878D82A}">
                    <a16:rowId xmlns:a16="http://schemas.microsoft.com/office/drawing/2014/main" val="2400669836"/>
                  </a:ext>
                </a:extLst>
              </a:tr>
              <a:tr h="114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Объекты электроэнергетики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3 075,19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12,2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extLst>
                  <a:ext uri="{0D108BD9-81ED-4DB2-BD59-A6C34878D82A}">
                    <a16:rowId xmlns:a16="http://schemas.microsoft.com/office/drawing/2014/main" val="4246400640"/>
                  </a:ext>
                </a:extLst>
              </a:tr>
              <a:tr h="380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Объекты инфраструктуры железнодорожного транспорта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323,61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extLst>
                  <a:ext uri="{0D108BD9-81ED-4DB2-BD59-A6C34878D82A}">
                    <a16:rowId xmlns:a16="http://schemas.microsoft.com/office/drawing/2014/main" val="2437816727"/>
                  </a:ext>
                </a:extLst>
              </a:tr>
              <a:tr h="145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Системы уличного освещения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4,2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10 775,68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42,7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extLst>
                  <a:ext uri="{0D108BD9-81ED-4DB2-BD59-A6C34878D82A}">
                    <a16:rowId xmlns:a16="http://schemas.microsoft.com/office/drawing/2014/main" val="4176252265"/>
                  </a:ext>
                </a:extLst>
              </a:tr>
              <a:tr h="90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Прочие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0,5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16,6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0,1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extLst>
                  <a:ext uri="{0D108BD9-81ED-4DB2-BD59-A6C34878D82A}">
                    <a16:rowId xmlns:a16="http://schemas.microsoft.com/office/drawing/2014/main" val="4192596356"/>
                  </a:ext>
                </a:extLst>
              </a:tr>
              <a:tr h="90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Итого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1 183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25 244,60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extLst>
                  <a:ext uri="{0D108BD9-81ED-4DB2-BD59-A6C34878D82A}">
                    <a16:rowId xmlns:a16="http://schemas.microsoft.com/office/drawing/2014/main" val="581558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0305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7">
            <a:extLst>
              <a:ext uri="{FF2B5EF4-FFF2-40B4-BE49-F238E27FC236}">
                <a16:creationId xmlns:a16="http://schemas.microsoft.com/office/drawing/2014/main" id="{2C7D9165-6384-0346-99C6-014374B6B7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8311" y="348454"/>
            <a:ext cx="6871215" cy="616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1694" tIns="30848" rIns="61694" bIns="30848">
            <a:spAutoFit/>
          </a:bodyPr>
          <a:lstStyle>
            <a:defPPr>
              <a:defRPr lang="en-US"/>
            </a:defPPr>
            <a:lvl1pPr eaLnBrk="0" hangingPunct="0">
              <a:defRPr>
                <a:latin typeface="Arial" charset="0"/>
                <a:ea typeface="SimSun" panose="02010600030101010101" pitchFamily="2" charset="-12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latin typeface="Arial" charset="0"/>
              </a:defRPr>
            </a:lvl2pPr>
            <a:lvl3pPr marL="1143000" indent="-228600" eaLnBrk="0" hangingPunct="0">
              <a:defRPr>
                <a:latin typeface="Arial" charset="0"/>
              </a:defRPr>
            </a:lvl3pPr>
            <a:lvl4pPr marL="1600200" indent="-228600" eaLnBrk="0" hangingPunct="0">
              <a:defRPr>
                <a:latin typeface="Arial" charset="0"/>
              </a:defRPr>
            </a:lvl4pPr>
            <a:lvl5pPr marL="2057400" indent="-228600" eaLnBrk="0" hangingPunct="0">
              <a:defRPr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9pPr>
          </a:lstStyle>
          <a:p>
            <a:r>
              <a:rPr lang="ru-RU" dirty="0"/>
              <a:t>Распределение энергосервисных контрактов по типам объектов, 2016-2021 гг.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B056A7F4-CE71-654E-96EF-270B608CD9B9}"/>
              </a:ext>
            </a:extLst>
          </p:cNvPr>
          <p:cNvGraphicFramePr>
            <a:graphicFrameLocks noGrp="1"/>
          </p:cNvGraphicFramePr>
          <p:nvPr/>
        </p:nvGraphicFramePr>
        <p:xfrm>
          <a:off x="199413" y="1412938"/>
          <a:ext cx="8547423" cy="4480312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641115">
                  <a:extLst>
                    <a:ext uri="{9D8B030D-6E8A-4147-A177-3AD203B41FA5}">
                      <a16:colId xmlns:a16="http://schemas.microsoft.com/office/drawing/2014/main" val="5632387"/>
                    </a:ext>
                  </a:extLst>
                </a:gridCol>
                <a:gridCol w="3231600">
                  <a:extLst>
                    <a:ext uri="{9D8B030D-6E8A-4147-A177-3AD203B41FA5}">
                      <a16:colId xmlns:a16="http://schemas.microsoft.com/office/drawing/2014/main" val="1267925714"/>
                    </a:ext>
                  </a:extLst>
                </a:gridCol>
                <a:gridCol w="1426646">
                  <a:extLst>
                    <a:ext uri="{9D8B030D-6E8A-4147-A177-3AD203B41FA5}">
                      <a16:colId xmlns:a16="http://schemas.microsoft.com/office/drawing/2014/main" val="2195364327"/>
                    </a:ext>
                  </a:extLst>
                </a:gridCol>
                <a:gridCol w="1112215">
                  <a:extLst>
                    <a:ext uri="{9D8B030D-6E8A-4147-A177-3AD203B41FA5}">
                      <a16:colId xmlns:a16="http://schemas.microsoft.com/office/drawing/2014/main" val="2232732459"/>
                    </a:ext>
                  </a:extLst>
                </a:gridCol>
                <a:gridCol w="1043316">
                  <a:extLst>
                    <a:ext uri="{9D8B030D-6E8A-4147-A177-3AD203B41FA5}">
                      <a16:colId xmlns:a16="http://schemas.microsoft.com/office/drawing/2014/main" val="1517241851"/>
                    </a:ext>
                  </a:extLst>
                </a:gridCol>
                <a:gridCol w="1092531">
                  <a:extLst>
                    <a:ext uri="{9D8B030D-6E8A-4147-A177-3AD203B41FA5}">
                      <a16:colId xmlns:a16="http://schemas.microsoft.com/office/drawing/2014/main" val="2599387772"/>
                    </a:ext>
                  </a:extLst>
                </a:gridCol>
              </a:tblGrid>
              <a:tr h="9059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№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Объект энергосберегающих мероприятий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контрактов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Стоимость контрактов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9349328"/>
                  </a:ext>
                </a:extLst>
              </a:tr>
              <a:tr h="2901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ед.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млн руб.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%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extLst>
                  <a:ext uri="{0D108BD9-81ED-4DB2-BD59-A6C34878D82A}">
                    <a16:rowId xmlns:a16="http://schemas.microsoft.com/office/drawing/2014/main" val="3751122845"/>
                  </a:ext>
                </a:extLst>
              </a:tr>
              <a:tr h="380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Государственные (муниципальные) учреждения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endParaRPr lang="ru-RU" sz="1200">
                        <a:effectLst/>
                        <a:latin typeface="Calibri" panose="020F0502020204030204" pitchFamily="34" charset="0"/>
                        <a:ea typeface="DengXian" panose="02010600030101010101" pitchFamily="2" charset="-122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extLst>
                  <a:ext uri="{0D108BD9-81ED-4DB2-BD59-A6C34878D82A}">
                    <a16:rowId xmlns:a16="http://schemas.microsoft.com/office/drawing/2014/main" val="2709615438"/>
                  </a:ext>
                </a:extLst>
              </a:tr>
              <a:tr h="187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образовательные организации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910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76,9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3 657,10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14,5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extLst>
                  <a:ext uri="{0D108BD9-81ED-4DB2-BD59-A6C34878D82A}">
                    <a16:rowId xmlns:a16="http://schemas.microsoft.com/office/drawing/2014/main" val="2245030730"/>
                  </a:ext>
                </a:extLst>
              </a:tr>
              <a:tr h="187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медицинские организации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54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4,6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796,06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3,2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extLst>
                  <a:ext uri="{0D108BD9-81ED-4DB2-BD59-A6C34878D82A}">
                    <a16:rowId xmlns:a16="http://schemas.microsoft.com/office/drawing/2014/main" val="1935549475"/>
                  </a:ext>
                </a:extLst>
              </a:tr>
              <a:tr h="187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административные здания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157,53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0,6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extLst>
                  <a:ext uri="{0D108BD9-81ED-4DB2-BD59-A6C34878D82A}">
                    <a16:rowId xmlns:a16="http://schemas.microsoft.com/office/drawing/2014/main" val="3557544073"/>
                  </a:ext>
                </a:extLst>
              </a:tr>
              <a:tr h="1873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спортивные объекты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341,01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extLst>
                  <a:ext uri="{0D108BD9-81ED-4DB2-BD59-A6C34878D82A}">
                    <a16:rowId xmlns:a16="http://schemas.microsoft.com/office/drawing/2014/main" val="3232987431"/>
                  </a:ext>
                </a:extLst>
              </a:tr>
              <a:tr h="284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объекты службы исполнения наказаний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491,03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extLst>
                  <a:ext uri="{0D108BD9-81ED-4DB2-BD59-A6C34878D82A}">
                    <a16:rowId xmlns:a16="http://schemas.microsoft.com/office/drawing/2014/main" val="4216731062"/>
                  </a:ext>
                </a:extLst>
              </a:tr>
              <a:tr h="4775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учреждения социального обслуживания и социальной защиты населения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0,7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86,33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0,3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extLst>
                  <a:ext uri="{0D108BD9-81ED-4DB2-BD59-A6C34878D82A}">
                    <a16:rowId xmlns:a16="http://schemas.microsoft.com/office/drawing/2014/main" val="925156128"/>
                  </a:ext>
                </a:extLst>
              </a:tr>
              <a:tr h="2840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культурно-досуговые учреждения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0,5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44,80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0,2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extLst>
                  <a:ext uri="{0D108BD9-81ED-4DB2-BD59-A6C34878D82A}">
                    <a16:rowId xmlns:a16="http://schemas.microsoft.com/office/drawing/2014/main" val="4095229235"/>
                  </a:ext>
                </a:extLst>
              </a:tr>
              <a:tr h="1850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Объекты жилищного фонда (МКД)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52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4,4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633,38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2,5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extLst>
                  <a:ext uri="{0D108BD9-81ED-4DB2-BD59-A6C34878D82A}">
                    <a16:rowId xmlns:a16="http://schemas.microsoft.com/office/drawing/2014/main" val="3569242368"/>
                  </a:ext>
                </a:extLst>
              </a:tr>
              <a:tr h="380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Объекты жилищно-коммунального хозяйства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4 846,28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19,2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extLst>
                  <a:ext uri="{0D108BD9-81ED-4DB2-BD59-A6C34878D82A}">
                    <a16:rowId xmlns:a16="http://schemas.microsoft.com/office/drawing/2014/main" val="2400669836"/>
                  </a:ext>
                </a:extLst>
              </a:tr>
              <a:tr h="1144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Объекты электроэнергетики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3 075,19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12,2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extLst>
                  <a:ext uri="{0D108BD9-81ED-4DB2-BD59-A6C34878D82A}">
                    <a16:rowId xmlns:a16="http://schemas.microsoft.com/office/drawing/2014/main" val="4246400640"/>
                  </a:ext>
                </a:extLst>
              </a:tr>
              <a:tr h="3807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Объекты инфраструктуры железнодорожного транспорта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323,61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extLst>
                  <a:ext uri="{0D108BD9-81ED-4DB2-BD59-A6C34878D82A}">
                    <a16:rowId xmlns:a16="http://schemas.microsoft.com/office/drawing/2014/main" val="2437816727"/>
                  </a:ext>
                </a:extLst>
              </a:tr>
              <a:tr h="145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Системы уличного освещения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50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4,2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10 775,68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42,7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extLst>
                  <a:ext uri="{0D108BD9-81ED-4DB2-BD59-A6C34878D82A}">
                    <a16:rowId xmlns:a16="http://schemas.microsoft.com/office/drawing/2014/main" val="4176252265"/>
                  </a:ext>
                </a:extLst>
              </a:tr>
              <a:tr h="90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Прочие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0,5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16,6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0,1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extLst>
                  <a:ext uri="{0D108BD9-81ED-4DB2-BD59-A6C34878D82A}">
                    <a16:rowId xmlns:a16="http://schemas.microsoft.com/office/drawing/2014/main" val="4192596356"/>
                  </a:ext>
                </a:extLst>
              </a:tr>
              <a:tr h="905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Итого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1 183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effectLst/>
                        </a:rPr>
                        <a:t>25 244,60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effectLst/>
                        </a:rPr>
                        <a:t>100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 (Основной текст"/>
                      </a:endParaRPr>
                    </a:p>
                  </a:txBody>
                  <a:tcPr marL="37850" marR="37850" marT="0" marB="0"/>
                </a:tc>
                <a:extLst>
                  <a:ext uri="{0D108BD9-81ED-4DB2-BD59-A6C34878D82A}">
                    <a16:rowId xmlns:a16="http://schemas.microsoft.com/office/drawing/2014/main" val="5815587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0439562"/>
      </p:ext>
    </p:extLst>
  </p:cSld>
  <p:clrMapOvr>
    <a:masterClrMapping/>
  </p:clrMapOvr>
</p:sld>
</file>

<file path=ppt/theme/theme1.xml><?xml version="1.0" encoding="utf-8"?>
<a:theme xmlns:a="http://schemas.openxmlformats.org/drawingml/2006/main" name="ac.gov.ru">
  <a:themeElements>
    <a:clrScheme name="Custom 1">
      <a:dk1>
        <a:srgbClr val="2B2222"/>
      </a:dk1>
      <a:lt1>
        <a:sysClr val="window" lastClr="FFFFFF"/>
      </a:lt1>
      <a:dk2>
        <a:srgbClr val="2EA8A0"/>
      </a:dk2>
      <a:lt2>
        <a:srgbClr val="FAFAE6"/>
      </a:lt2>
      <a:accent1>
        <a:srgbClr val="47132B"/>
      </a:accent1>
      <a:accent2>
        <a:srgbClr val="D39549"/>
      </a:accent2>
      <a:accent3>
        <a:srgbClr val="2EA8A0"/>
      </a:accent3>
      <a:accent4>
        <a:srgbClr val="2B2222"/>
      </a:accent4>
      <a:accent5>
        <a:srgbClr val="6D695F"/>
      </a:accent5>
      <a:accent6>
        <a:srgbClr val="CDC8AA"/>
      </a:accent6>
      <a:hlink>
        <a:srgbClr val="0000FF"/>
      </a:hlink>
      <a:folHlink>
        <a:srgbClr val="800080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>
          <a:noFill/>
        </a:ln>
        <a:extLst>
          <a:ext uri="{91240B29-F687-4f45-9708-019B960494DF}">
            <a14:hiddenLine xmlns:a14="http://schemas.microsoft.com/office/drawing/2010/main" xmlns="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wrap="none" anchor="ctr"/>
      <a:lstStyle>
        <a:defPPr eaLnBrk="1" hangingPunct="1">
          <a:defRPr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52668</TotalTime>
  <Words>1926</Words>
  <Application>Microsoft Macintosh PowerPoint</Application>
  <PresentationFormat>Экран (4:3)</PresentationFormat>
  <Paragraphs>524</Paragraphs>
  <Slides>14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3" baseType="lpstr">
      <vt:lpstr>Arial</vt:lpstr>
      <vt:lpstr>Arial Narrow</vt:lpstr>
      <vt:lpstr>Calibri</vt:lpstr>
      <vt:lpstr>Calibri Light</vt:lpstr>
      <vt:lpstr>Palatino Linotype</vt:lpstr>
      <vt:lpstr>Symbol</vt:lpstr>
      <vt:lpstr>Times New Roman</vt:lpstr>
      <vt:lpstr>Trebuchet MS</vt:lpstr>
      <vt:lpstr>ac.gov.ru</vt:lpstr>
      <vt:lpstr>Рынок энергосервиса в городах СРГ </vt:lpstr>
      <vt:lpstr>Основные направления внедрения  энергоэффективных технологий в рамках энергосервисной деятельности в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законодательства субъектов Российской Федерации</vt:lpstr>
      <vt:lpstr>Презентация PowerPoint</vt:lpstr>
      <vt:lpstr>Презентация PowerPoint</vt:lpstr>
      <vt:lpstr>Спасибо за внимание!  Ассоциация энергосервисных компаний «РАЭСКО» info@escorussia.com   www.escorussia.ru telegram: t.me/escorussia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yeap</dc:creator>
  <cp:lastModifiedBy>Алексей Викторович Туликов</cp:lastModifiedBy>
  <cp:revision>651</cp:revision>
  <cp:lastPrinted>2018-05-02T10:45:37Z</cp:lastPrinted>
  <dcterms:created xsi:type="dcterms:W3CDTF">2013-06-13T10:01:54Z</dcterms:created>
  <dcterms:modified xsi:type="dcterms:W3CDTF">2023-07-07T07:14:26Z</dcterms:modified>
</cp:coreProperties>
</file>