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DADE"/>
    <a:srgbClr val="BF27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5"/>
  </p:normalViewPr>
  <p:slideViewPr>
    <p:cSldViewPr snapToGrid="0" showGuides="1">
      <p:cViewPr varScale="1">
        <p:scale>
          <a:sx n="106" d="100"/>
          <a:sy n="106" d="100"/>
        </p:scale>
        <p:origin x="756" y="7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FA51DD-15B3-C4C8-EC4E-10472F30B1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4B40419-1859-5336-047C-BEF6D8F16A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13ED1B-5E55-D359-9180-89682F447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10A5-F3F5-E04D-872A-1035F67D6D8B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75575A-C764-C27F-2F88-5DE0C0F28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A8CE4E-6F0E-ED56-D4D7-8BF2A6B7B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247C-40D1-6E49-90DF-741466CD6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7260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C44362-F854-1592-FF15-6CDEC4DEC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8EA1D93-BBF7-7984-3E27-7F1BE068AA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AD2588-F0DD-E885-5178-C150C28FF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10A5-F3F5-E04D-872A-1035F67D6D8B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2BC822-1178-BFB4-465F-61BB71594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E47418-E81E-EC6D-CC07-C0D7A5BEA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247C-40D1-6E49-90DF-741466CD6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204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205AA01-05B5-1A37-96C5-7FDA0ECDE4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43024EA-8D6B-32DF-9E81-119C550D8A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D1CF11-432E-1DAF-2955-C2A8AAF1E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10A5-F3F5-E04D-872A-1035F67D6D8B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884880-6D28-7545-E4BD-C351B0EA7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5A84A3-D0E7-66E1-3224-7FDA43F7C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247C-40D1-6E49-90DF-741466CD6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855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814482-C13B-347B-610D-C14176014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A2A3BF-ED58-3D1A-E492-64955E577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29CB0B-9409-02E7-88AA-6001C4BE4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10A5-F3F5-E04D-872A-1035F67D6D8B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11130C-E033-AD17-C8DA-64EBA2ACF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E74A7E-D368-505C-C91F-4FCFF1F23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247C-40D1-6E49-90DF-741466CD6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330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666CA1-C666-41C0-76D5-D1BDC9EA0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D892492-F02C-B13E-9513-C4383BD639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C4EDFE-B435-22B6-B265-A40ED7228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10A5-F3F5-E04D-872A-1035F67D6D8B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25DC00-467C-0DFD-74E1-A61FAACC4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AA2D369-25AB-B9BB-FDFC-5B1246397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247C-40D1-6E49-90DF-741466CD6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468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51B2B0-E981-6A69-D9D4-87E6195F1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001380-20DE-28BC-02CB-870FAABA96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6C92DE6-D239-CBE6-7777-C59C61A2D8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17F92F-64E4-576E-6BD0-3B40C7F69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10A5-F3F5-E04D-872A-1035F67D6D8B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025943C-2691-EAAC-75A9-21AA5D788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5C533AE-EDAF-DC6F-F7D7-8C61C0C01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247C-40D1-6E49-90DF-741466CD6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075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D92988-7526-F005-EEF8-78B909AA6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F60ADBA-DBF9-3FCF-3BD7-53BAA3E7F6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137FE37-B3E9-D428-875B-82D826ECB5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6C5EAC3-6A73-9722-7B96-1A0231A59E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9A0355B-543A-6E7B-FF52-9608613E60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5328ECE-B061-1241-4C20-C7D1D1E6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10A5-F3F5-E04D-872A-1035F67D6D8B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C4C4FA5-519C-BF75-9702-6EFD94F39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CB90715-E635-421B-437A-B0C74E6AA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247C-40D1-6E49-90DF-741466CD6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58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077949-F713-EA12-3DAB-ED9BA1A36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F2BA6A1-78E3-2FB4-7ECC-AAC30CD4F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10A5-F3F5-E04D-872A-1035F67D6D8B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8E8571B-A22A-2184-0654-E71BF5445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A025BEC-2A75-5C5A-EFC7-A68E5D8C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247C-40D1-6E49-90DF-741466CD6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586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0827946-35EB-33CE-237D-C8D1E6FF1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10A5-F3F5-E04D-872A-1035F67D6D8B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7A46144-B541-770E-4895-88568002F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C0C7648-10B0-ADD8-3F59-7DB2F24D3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247C-40D1-6E49-90DF-741466CD6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4904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3E7DCB-BE2C-EFC5-2E3F-3D340765A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0368A7-2ADE-012F-916B-2C5CAA13F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B3B8264-BBA4-F7EA-6EB8-1F7E3029E0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54F92F-DADD-ABDC-1A5F-4935A3673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10A5-F3F5-E04D-872A-1035F67D6D8B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2009DE4-9214-7901-B72A-FFC89E5C7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285122-656E-AF65-EB94-B3AC1DAF2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247C-40D1-6E49-90DF-741466CD6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436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72E505-9BFC-64E4-8E85-9E33EE225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43DFDE8-76A5-554B-EF8F-9FD09D282B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4F4DAAD-DE3C-CD17-F038-0F70872EC0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250FD2E-F8EF-3E6F-FBFB-0FDDD1D52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10A5-F3F5-E04D-872A-1035F67D6D8B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BFD06A0-BEEE-FCAE-BF92-318E8BE87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28E8970-707C-A487-9F4E-63CC38011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247C-40D1-6E49-90DF-741466CD6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624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1B099C-F2BC-7A10-E664-64A4D4194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51EFFD-BAA1-5924-E8A7-868982F95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FECE78-97EB-D567-4378-80F4361DF6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A10A5-F3F5-E04D-872A-1035F67D6D8B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12A698-88CC-98B6-63E3-A17540FB08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C20740-9118-0515-9224-C18F199021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1247C-40D1-6E49-90DF-741466CD6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108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microsoft.com/office/2007/relationships/hdphoto" Target="../media/hdphoto6.wdp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6.png"/><Relationship Id="rId17" Type="http://schemas.microsoft.com/office/2007/relationships/hdphoto" Target="../media/hdphoto8.wdp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5" Type="http://schemas.microsoft.com/office/2007/relationships/hdphoto" Target="../media/hdphoto7.wdp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microsoft.com/office/2007/relationships/hdphoto" Target="../media/hdphoto4.wdp"/><Relationship Id="rId1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9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27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2BB6B2-2B82-0DB6-6EB6-09FA26A6BD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212" y="1606895"/>
            <a:ext cx="8425318" cy="280955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4000" b="1" kern="100" dirty="0">
                <a:solidFill>
                  <a:schemeClr val="bg1"/>
                </a:solidFill>
                <a:effectLst/>
                <a:latin typeface="Mont SemiBol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Продвижение санаторно-курортных организаций в условиях новой реальности</a:t>
            </a:r>
            <a:endParaRPr lang="ru-RU" sz="2400" b="1" dirty="0">
              <a:latin typeface="Mont SemiBold" pitchFamily="2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9AE4294-9158-2171-AE7E-D7F78E39B1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297930"/>
            <a:ext cx="9144000" cy="560070"/>
          </a:xfrm>
        </p:spPr>
        <p:txBody>
          <a:bodyPr>
            <a:normAutofit/>
          </a:bodyPr>
          <a:lstStyle/>
          <a:p>
            <a:r>
              <a:rPr lang="ru-RU" i="1" dirty="0">
                <a:latin typeface="Mont Light Italic" pitchFamily="2" charset="0"/>
              </a:rPr>
              <a:t>© МАЛЬЦЕВА Юлия Анатольевна</a:t>
            </a:r>
          </a:p>
        </p:txBody>
      </p:sp>
      <p:sp>
        <p:nvSpPr>
          <p:cNvPr id="7" name="Шестиугольник 6">
            <a:extLst>
              <a:ext uri="{FF2B5EF4-FFF2-40B4-BE49-F238E27FC236}">
                <a16:creationId xmlns:a16="http://schemas.microsoft.com/office/drawing/2014/main" id="{4F99096E-57BA-5483-4F34-36EEEE942DB6}"/>
              </a:ext>
            </a:extLst>
          </p:cNvPr>
          <p:cNvSpPr/>
          <p:nvPr/>
        </p:nvSpPr>
        <p:spPr>
          <a:xfrm rot="21093026">
            <a:off x="9402418" y="1709529"/>
            <a:ext cx="1337409" cy="1152939"/>
          </a:xfrm>
          <a:prstGeom prst="hexagon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Шестиугольник 7">
            <a:extLst>
              <a:ext uri="{FF2B5EF4-FFF2-40B4-BE49-F238E27FC236}">
                <a16:creationId xmlns:a16="http://schemas.microsoft.com/office/drawing/2014/main" id="{795DE703-92DF-9903-DEC6-5CD1C063BA73}"/>
              </a:ext>
            </a:extLst>
          </p:cNvPr>
          <p:cNvSpPr/>
          <p:nvPr/>
        </p:nvSpPr>
        <p:spPr>
          <a:xfrm rot="20539157">
            <a:off x="8024192" y="2100198"/>
            <a:ext cx="1337409" cy="1152939"/>
          </a:xfrm>
          <a:prstGeom prst="hexagon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Шестиугольник 8">
            <a:extLst>
              <a:ext uri="{FF2B5EF4-FFF2-40B4-BE49-F238E27FC236}">
                <a16:creationId xmlns:a16="http://schemas.microsoft.com/office/drawing/2014/main" id="{75E583F6-D3F9-0189-6D41-79108EA7D688}"/>
              </a:ext>
            </a:extLst>
          </p:cNvPr>
          <p:cNvSpPr/>
          <p:nvPr/>
        </p:nvSpPr>
        <p:spPr>
          <a:xfrm>
            <a:off x="9508436" y="2925418"/>
            <a:ext cx="1337409" cy="1152939"/>
          </a:xfrm>
          <a:prstGeom prst="hexagon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Шестиугольник 9">
            <a:extLst>
              <a:ext uri="{FF2B5EF4-FFF2-40B4-BE49-F238E27FC236}">
                <a16:creationId xmlns:a16="http://schemas.microsoft.com/office/drawing/2014/main" id="{AD757558-9DFF-DB2D-DDA1-0DA2D3426AFD}"/>
              </a:ext>
            </a:extLst>
          </p:cNvPr>
          <p:cNvSpPr/>
          <p:nvPr/>
        </p:nvSpPr>
        <p:spPr>
          <a:xfrm>
            <a:off x="8468140" y="3495263"/>
            <a:ext cx="1337409" cy="1152939"/>
          </a:xfrm>
          <a:prstGeom prst="hexagon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Шестиугольник 10">
            <a:extLst>
              <a:ext uri="{FF2B5EF4-FFF2-40B4-BE49-F238E27FC236}">
                <a16:creationId xmlns:a16="http://schemas.microsoft.com/office/drawing/2014/main" id="{E2BB2C99-1A79-58DA-FAAC-A374E8AB7080}"/>
              </a:ext>
            </a:extLst>
          </p:cNvPr>
          <p:cNvSpPr/>
          <p:nvPr/>
        </p:nvSpPr>
        <p:spPr>
          <a:xfrm>
            <a:off x="9515062" y="4088296"/>
            <a:ext cx="1337409" cy="1152939"/>
          </a:xfrm>
          <a:prstGeom prst="hexagon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Шестиугольник 11">
            <a:extLst>
              <a:ext uri="{FF2B5EF4-FFF2-40B4-BE49-F238E27FC236}">
                <a16:creationId xmlns:a16="http://schemas.microsoft.com/office/drawing/2014/main" id="{B511A2FB-54AE-1F12-7C8C-6BDDECCBF9D3}"/>
              </a:ext>
            </a:extLst>
          </p:cNvPr>
          <p:cNvSpPr/>
          <p:nvPr/>
        </p:nvSpPr>
        <p:spPr>
          <a:xfrm>
            <a:off x="8474767" y="4674704"/>
            <a:ext cx="1337409" cy="1152939"/>
          </a:xfrm>
          <a:prstGeom prst="hexagon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Шестиугольник 12">
            <a:extLst>
              <a:ext uri="{FF2B5EF4-FFF2-40B4-BE49-F238E27FC236}">
                <a16:creationId xmlns:a16="http://schemas.microsoft.com/office/drawing/2014/main" id="{F5F54015-77A1-1BF5-3010-774E3D8429EA}"/>
              </a:ext>
            </a:extLst>
          </p:cNvPr>
          <p:cNvSpPr/>
          <p:nvPr/>
        </p:nvSpPr>
        <p:spPr>
          <a:xfrm>
            <a:off x="9521689" y="5244549"/>
            <a:ext cx="1337409" cy="1152939"/>
          </a:xfrm>
          <a:prstGeom prst="hexagon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Шестиугольник 13">
            <a:extLst>
              <a:ext uri="{FF2B5EF4-FFF2-40B4-BE49-F238E27FC236}">
                <a16:creationId xmlns:a16="http://schemas.microsoft.com/office/drawing/2014/main" id="{F0266B9D-A5EF-2A81-4B5F-442313C64BA8}"/>
              </a:ext>
            </a:extLst>
          </p:cNvPr>
          <p:cNvSpPr/>
          <p:nvPr/>
        </p:nvSpPr>
        <p:spPr>
          <a:xfrm>
            <a:off x="10568611" y="5834273"/>
            <a:ext cx="1337409" cy="1152939"/>
          </a:xfrm>
          <a:prstGeom prst="hexagon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Шестиугольник 14">
            <a:extLst>
              <a:ext uri="{FF2B5EF4-FFF2-40B4-BE49-F238E27FC236}">
                <a16:creationId xmlns:a16="http://schemas.microsoft.com/office/drawing/2014/main" id="{B29B705E-6619-1325-D1B7-1A4F96EBF2E6}"/>
              </a:ext>
            </a:extLst>
          </p:cNvPr>
          <p:cNvSpPr/>
          <p:nvPr/>
        </p:nvSpPr>
        <p:spPr>
          <a:xfrm>
            <a:off x="10561985" y="4674708"/>
            <a:ext cx="1337409" cy="1152939"/>
          </a:xfrm>
          <a:prstGeom prst="hexagon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Шестиугольник 15">
            <a:extLst>
              <a:ext uri="{FF2B5EF4-FFF2-40B4-BE49-F238E27FC236}">
                <a16:creationId xmlns:a16="http://schemas.microsoft.com/office/drawing/2014/main" id="{6E77AE0E-C644-6AB9-2237-CCB3499085A9}"/>
              </a:ext>
            </a:extLst>
          </p:cNvPr>
          <p:cNvSpPr/>
          <p:nvPr/>
        </p:nvSpPr>
        <p:spPr>
          <a:xfrm>
            <a:off x="10555359" y="3508512"/>
            <a:ext cx="1337409" cy="1152939"/>
          </a:xfrm>
          <a:prstGeom prst="hexagon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Шестиугольник 16">
            <a:extLst>
              <a:ext uri="{FF2B5EF4-FFF2-40B4-BE49-F238E27FC236}">
                <a16:creationId xmlns:a16="http://schemas.microsoft.com/office/drawing/2014/main" id="{FD4839C6-6CF6-82E4-F428-B9A431AC3321}"/>
              </a:ext>
            </a:extLst>
          </p:cNvPr>
          <p:cNvSpPr/>
          <p:nvPr/>
        </p:nvSpPr>
        <p:spPr>
          <a:xfrm>
            <a:off x="10561985" y="2345639"/>
            <a:ext cx="1337409" cy="1152939"/>
          </a:xfrm>
          <a:prstGeom prst="hexagon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Шестиугольник 17">
            <a:extLst>
              <a:ext uri="{FF2B5EF4-FFF2-40B4-BE49-F238E27FC236}">
                <a16:creationId xmlns:a16="http://schemas.microsoft.com/office/drawing/2014/main" id="{D40F56D4-F860-9D88-FA82-2C6598E47CB8}"/>
              </a:ext>
            </a:extLst>
          </p:cNvPr>
          <p:cNvSpPr/>
          <p:nvPr/>
        </p:nvSpPr>
        <p:spPr>
          <a:xfrm>
            <a:off x="10555359" y="1186074"/>
            <a:ext cx="1337409" cy="1152939"/>
          </a:xfrm>
          <a:prstGeom prst="hexagon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Шестиугольник 18">
            <a:extLst>
              <a:ext uri="{FF2B5EF4-FFF2-40B4-BE49-F238E27FC236}">
                <a16:creationId xmlns:a16="http://schemas.microsoft.com/office/drawing/2014/main" id="{B5B5216E-8A7D-80BC-7E33-E6AAF50A7C1F}"/>
              </a:ext>
            </a:extLst>
          </p:cNvPr>
          <p:cNvSpPr/>
          <p:nvPr/>
        </p:nvSpPr>
        <p:spPr>
          <a:xfrm>
            <a:off x="10548733" y="19878"/>
            <a:ext cx="1337409" cy="1152939"/>
          </a:xfrm>
          <a:prstGeom prst="hexagon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Шестиугольник 19">
            <a:extLst>
              <a:ext uri="{FF2B5EF4-FFF2-40B4-BE49-F238E27FC236}">
                <a16:creationId xmlns:a16="http://schemas.microsoft.com/office/drawing/2014/main" id="{E533761C-17EF-5DAF-BCB3-1B39BCB6BCBA}"/>
              </a:ext>
            </a:extLst>
          </p:cNvPr>
          <p:cNvSpPr/>
          <p:nvPr/>
        </p:nvSpPr>
        <p:spPr>
          <a:xfrm rot="20354185">
            <a:off x="9250020" y="397565"/>
            <a:ext cx="1337409" cy="1152939"/>
          </a:xfrm>
          <a:prstGeom prst="hexagon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Шестиугольник 20">
            <a:extLst>
              <a:ext uri="{FF2B5EF4-FFF2-40B4-BE49-F238E27FC236}">
                <a16:creationId xmlns:a16="http://schemas.microsoft.com/office/drawing/2014/main" id="{1ABBEDF8-B26F-209F-749A-DA3AA5448823}"/>
              </a:ext>
            </a:extLst>
          </p:cNvPr>
          <p:cNvSpPr/>
          <p:nvPr/>
        </p:nvSpPr>
        <p:spPr>
          <a:xfrm>
            <a:off x="11608907" y="5244552"/>
            <a:ext cx="1337409" cy="1152939"/>
          </a:xfrm>
          <a:prstGeom prst="hexagon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Шестиугольник 21">
            <a:extLst>
              <a:ext uri="{FF2B5EF4-FFF2-40B4-BE49-F238E27FC236}">
                <a16:creationId xmlns:a16="http://schemas.microsoft.com/office/drawing/2014/main" id="{6F56A947-9303-77C3-FDC7-6AD6086EB9F2}"/>
              </a:ext>
            </a:extLst>
          </p:cNvPr>
          <p:cNvSpPr/>
          <p:nvPr/>
        </p:nvSpPr>
        <p:spPr>
          <a:xfrm>
            <a:off x="11602281" y="4078356"/>
            <a:ext cx="1337409" cy="1152939"/>
          </a:xfrm>
          <a:prstGeom prst="hexagon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Шестиугольник 22">
            <a:extLst>
              <a:ext uri="{FF2B5EF4-FFF2-40B4-BE49-F238E27FC236}">
                <a16:creationId xmlns:a16="http://schemas.microsoft.com/office/drawing/2014/main" id="{60ABA1E3-EED6-0836-F1BE-19B3E84AD7E8}"/>
              </a:ext>
            </a:extLst>
          </p:cNvPr>
          <p:cNvSpPr/>
          <p:nvPr/>
        </p:nvSpPr>
        <p:spPr>
          <a:xfrm>
            <a:off x="11608907" y="2915483"/>
            <a:ext cx="1337409" cy="1152939"/>
          </a:xfrm>
          <a:prstGeom prst="hexagon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Шестиугольник 23">
            <a:extLst>
              <a:ext uri="{FF2B5EF4-FFF2-40B4-BE49-F238E27FC236}">
                <a16:creationId xmlns:a16="http://schemas.microsoft.com/office/drawing/2014/main" id="{8DA892ED-FE57-2DF2-4F81-700266016782}"/>
              </a:ext>
            </a:extLst>
          </p:cNvPr>
          <p:cNvSpPr/>
          <p:nvPr/>
        </p:nvSpPr>
        <p:spPr>
          <a:xfrm>
            <a:off x="11602281" y="1755918"/>
            <a:ext cx="1337409" cy="1152939"/>
          </a:xfrm>
          <a:prstGeom prst="hexagon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Шестиугольник 24">
            <a:extLst>
              <a:ext uri="{FF2B5EF4-FFF2-40B4-BE49-F238E27FC236}">
                <a16:creationId xmlns:a16="http://schemas.microsoft.com/office/drawing/2014/main" id="{1AF23029-F89A-C7C3-1260-3CFC1952EF70}"/>
              </a:ext>
            </a:extLst>
          </p:cNvPr>
          <p:cNvSpPr/>
          <p:nvPr/>
        </p:nvSpPr>
        <p:spPr>
          <a:xfrm>
            <a:off x="11595655" y="589722"/>
            <a:ext cx="1337409" cy="1152939"/>
          </a:xfrm>
          <a:prstGeom prst="hexagon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Шестиугольник 25">
            <a:extLst>
              <a:ext uri="{FF2B5EF4-FFF2-40B4-BE49-F238E27FC236}">
                <a16:creationId xmlns:a16="http://schemas.microsoft.com/office/drawing/2014/main" id="{CE9639C6-0B80-B7FC-2F4D-7817E2A36F30}"/>
              </a:ext>
            </a:extLst>
          </p:cNvPr>
          <p:cNvSpPr/>
          <p:nvPr/>
        </p:nvSpPr>
        <p:spPr>
          <a:xfrm rot="17954917">
            <a:off x="7275446" y="430696"/>
            <a:ext cx="1337409" cy="1152939"/>
          </a:xfrm>
          <a:prstGeom prst="hexagon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" name="Рисунок 27" descr="Изображение выглядит как черный, темнота&#10;&#10;Автоматически созданное описание">
            <a:extLst>
              <a:ext uri="{FF2B5EF4-FFF2-40B4-BE49-F238E27FC236}">
                <a16:creationId xmlns:a16="http://schemas.microsoft.com/office/drawing/2014/main" id="{B3EEEEDF-3F69-6B58-F05A-F9DCA488C6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14592" y="559903"/>
            <a:ext cx="954157" cy="954157"/>
          </a:xfrm>
          <a:prstGeom prst="rect">
            <a:avLst/>
          </a:prstGeom>
        </p:spPr>
      </p:pic>
      <p:pic>
        <p:nvPicPr>
          <p:cNvPr id="30" name="Рисунок 29" descr="Изображение выглядит как черный, темнота&#10;&#10;Автоматически созданное описание">
            <a:extLst>
              <a:ext uri="{FF2B5EF4-FFF2-40B4-BE49-F238E27FC236}">
                <a16:creationId xmlns:a16="http://schemas.microsoft.com/office/drawing/2014/main" id="{A9113212-DF6C-1528-DD33-DCC5E0DA0E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799983" y="5449957"/>
            <a:ext cx="795130" cy="795130"/>
          </a:xfrm>
          <a:prstGeom prst="rect">
            <a:avLst/>
          </a:prstGeom>
        </p:spPr>
      </p:pic>
      <p:pic>
        <p:nvPicPr>
          <p:cNvPr id="32" name="Рисунок 31" descr="Изображение выглядит как черный, темнота&#10;&#10;Автоматически созданное описание">
            <a:extLst>
              <a:ext uri="{FF2B5EF4-FFF2-40B4-BE49-F238E27FC236}">
                <a16:creationId xmlns:a16="http://schemas.microsoft.com/office/drawing/2014/main" id="{3FD5294E-FDEF-5F49-5787-008E69D5E52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20381794">
            <a:off x="8321581" y="2292620"/>
            <a:ext cx="772821" cy="772821"/>
          </a:xfrm>
          <a:prstGeom prst="rect">
            <a:avLst/>
          </a:prstGeom>
        </p:spPr>
      </p:pic>
      <p:pic>
        <p:nvPicPr>
          <p:cNvPr id="34" name="Рисунок 33" descr="Изображение выглядит как черный, темнота&#10;&#10;Автоматически созданное описание">
            <a:extLst>
              <a:ext uri="{FF2B5EF4-FFF2-40B4-BE49-F238E27FC236}">
                <a16:creationId xmlns:a16="http://schemas.microsoft.com/office/drawing/2014/main" id="{DD0E2B58-AF7C-E445-27E3-355AD346D51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686800" y="4893365"/>
            <a:ext cx="874643" cy="874643"/>
          </a:xfrm>
          <a:prstGeom prst="rect">
            <a:avLst/>
          </a:prstGeom>
        </p:spPr>
      </p:pic>
      <p:pic>
        <p:nvPicPr>
          <p:cNvPr id="36" name="Рисунок 35" descr="Изображение выглядит как черный, темнота&#10;&#10;Автоматически созданное описание">
            <a:extLst>
              <a:ext uri="{FF2B5EF4-FFF2-40B4-BE49-F238E27FC236}">
                <a16:creationId xmlns:a16="http://schemas.microsoft.com/office/drawing/2014/main" id="{755FC6A7-4438-7FD0-DBD3-1EBCF76A857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853531" y="4870173"/>
            <a:ext cx="758687" cy="758687"/>
          </a:xfrm>
          <a:prstGeom prst="rect">
            <a:avLst/>
          </a:prstGeom>
        </p:spPr>
      </p:pic>
      <p:pic>
        <p:nvPicPr>
          <p:cNvPr id="38" name="Рисунок 37" descr="Изображение выглядит как черный, темнота&#10;&#10;Автоматически созданное описание">
            <a:extLst>
              <a:ext uri="{FF2B5EF4-FFF2-40B4-BE49-F238E27FC236}">
                <a16:creationId xmlns:a16="http://schemas.microsoft.com/office/drawing/2014/main" id="{7D7349FB-F5DB-301F-8005-60E35A96C04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732747" y="3052482"/>
            <a:ext cx="901538" cy="901538"/>
          </a:xfrm>
          <a:prstGeom prst="rect">
            <a:avLst/>
          </a:prstGeom>
        </p:spPr>
      </p:pic>
      <p:pic>
        <p:nvPicPr>
          <p:cNvPr id="40" name="Рисунок 39" descr="Изображение выглядит как черный, темнота&#10;&#10;Автоматически созданное описание">
            <a:extLst>
              <a:ext uri="{FF2B5EF4-FFF2-40B4-BE49-F238E27FC236}">
                <a16:creationId xmlns:a16="http://schemas.microsoft.com/office/drawing/2014/main" id="{9F3FA31C-D6B1-20B3-413F-63F413C2C6C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754139" y="1295398"/>
            <a:ext cx="954158" cy="954158"/>
          </a:xfrm>
          <a:prstGeom prst="rect">
            <a:avLst/>
          </a:prstGeom>
        </p:spPr>
      </p:pic>
      <p:pic>
        <p:nvPicPr>
          <p:cNvPr id="42" name="Рисунок 41" descr="Изображение выглядит как черный, темнота&#10;&#10;Автоматически созданное описание">
            <a:extLst>
              <a:ext uri="{FF2B5EF4-FFF2-40B4-BE49-F238E27FC236}">
                <a16:creationId xmlns:a16="http://schemas.microsoft.com/office/drawing/2014/main" id="{46365341-2FEF-AD36-66B0-73B81132299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36104" y="579780"/>
            <a:ext cx="1987827" cy="1987827"/>
          </a:xfrm>
          <a:prstGeom prst="rect">
            <a:avLst/>
          </a:prstGeom>
        </p:spPr>
      </p:pic>
      <p:sp>
        <p:nvSpPr>
          <p:cNvPr id="43" name="Шестиугольник 42">
            <a:extLst>
              <a:ext uri="{FF2B5EF4-FFF2-40B4-BE49-F238E27FC236}">
                <a16:creationId xmlns:a16="http://schemas.microsoft.com/office/drawing/2014/main" id="{DA240455-94CD-EB82-9583-21D5C0C10E7C}"/>
              </a:ext>
            </a:extLst>
          </p:cNvPr>
          <p:cNvSpPr/>
          <p:nvPr/>
        </p:nvSpPr>
        <p:spPr>
          <a:xfrm>
            <a:off x="-5066029" y="3108046"/>
            <a:ext cx="1650476" cy="1422824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80000" rtlCol="0" anchor="ctr"/>
          <a:lstStyle/>
          <a:p>
            <a:pPr algn="ctr"/>
            <a:r>
              <a:rPr lang="en-US" sz="7200" b="1" dirty="0">
                <a:solidFill>
                  <a:srgbClr val="BF274C"/>
                </a:solidFill>
                <a:latin typeface="Mont Heavy" pitchFamily="2" charset="0"/>
              </a:rPr>
              <a:t>N</a:t>
            </a:r>
            <a:endParaRPr lang="ru-RU" sz="7200" b="1" dirty="0">
              <a:solidFill>
                <a:srgbClr val="BF274C"/>
              </a:solidFill>
              <a:latin typeface="Mont Heavy" pitchFamily="2" charset="0"/>
            </a:endParaRPr>
          </a:p>
        </p:txBody>
      </p:sp>
      <p:sp>
        <p:nvSpPr>
          <p:cNvPr id="44" name="Шестиугольник 43">
            <a:extLst>
              <a:ext uri="{FF2B5EF4-FFF2-40B4-BE49-F238E27FC236}">
                <a16:creationId xmlns:a16="http://schemas.microsoft.com/office/drawing/2014/main" id="{4F6A3A45-1079-516D-F8A8-FD37A4817FD4}"/>
              </a:ext>
            </a:extLst>
          </p:cNvPr>
          <p:cNvSpPr/>
          <p:nvPr/>
        </p:nvSpPr>
        <p:spPr>
          <a:xfrm>
            <a:off x="-6276268" y="5435176"/>
            <a:ext cx="1650476" cy="1422824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80000" rtlCol="0" anchor="ctr"/>
          <a:lstStyle/>
          <a:p>
            <a:pPr algn="ctr"/>
            <a:r>
              <a:rPr lang="en-US" sz="7200" b="1" dirty="0">
                <a:solidFill>
                  <a:srgbClr val="BF274C"/>
                </a:solidFill>
                <a:latin typeface="Mont Heavy" pitchFamily="2" charset="0"/>
              </a:rPr>
              <a:t>I</a:t>
            </a:r>
            <a:endParaRPr lang="ru-RU" sz="7200" b="1" dirty="0">
              <a:solidFill>
                <a:srgbClr val="BF274C"/>
              </a:solidFill>
              <a:latin typeface="Mont Heavy" pitchFamily="2" charset="0"/>
            </a:endParaRPr>
          </a:p>
        </p:txBody>
      </p:sp>
      <p:sp>
        <p:nvSpPr>
          <p:cNvPr id="45" name="Шестиугольник 44">
            <a:extLst>
              <a:ext uri="{FF2B5EF4-FFF2-40B4-BE49-F238E27FC236}">
                <a16:creationId xmlns:a16="http://schemas.microsoft.com/office/drawing/2014/main" id="{5771E5D4-05EC-74C9-2FA7-FF5B70D97E21}"/>
              </a:ext>
            </a:extLst>
          </p:cNvPr>
          <p:cNvSpPr/>
          <p:nvPr/>
        </p:nvSpPr>
        <p:spPr>
          <a:xfrm>
            <a:off x="-5550125" y="1482969"/>
            <a:ext cx="1650476" cy="1422824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80000" rtlCol="0" anchor="ctr"/>
          <a:lstStyle/>
          <a:p>
            <a:pPr algn="ctr"/>
            <a:r>
              <a:rPr lang="en-US" sz="7200" b="1" dirty="0">
                <a:solidFill>
                  <a:srgbClr val="BF274C"/>
                </a:solidFill>
                <a:latin typeface="Mont Heavy" pitchFamily="2" charset="0"/>
              </a:rPr>
              <a:t>A</a:t>
            </a:r>
            <a:endParaRPr lang="ru-RU" sz="7200" b="1" dirty="0">
              <a:solidFill>
                <a:srgbClr val="BF274C"/>
              </a:solidFill>
              <a:latin typeface="Mont Heavy" pitchFamily="2" charset="0"/>
            </a:endParaRPr>
          </a:p>
        </p:txBody>
      </p:sp>
      <p:sp>
        <p:nvSpPr>
          <p:cNvPr id="46" name="Шестиугольник 45">
            <a:extLst>
              <a:ext uri="{FF2B5EF4-FFF2-40B4-BE49-F238E27FC236}">
                <a16:creationId xmlns:a16="http://schemas.microsoft.com/office/drawing/2014/main" id="{BFEBFD6F-AF2C-32CB-4AAC-222B37778FDA}"/>
              </a:ext>
            </a:extLst>
          </p:cNvPr>
          <p:cNvSpPr/>
          <p:nvPr/>
        </p:nvSpPr>
        <p:spPr>
          <a:xfrm>
            <a:off x="-3169995" y="570587"/>
            <a:ext cx="1650476" cy="1422824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80000" rtlCol="0" anchor="ctr"/>
          <a:lstStyle/>
          <a:p>
            <a:pPr algn="ctr"/>
            <a:r>
              <a:rPr lang="en-US" sz="7200" b="1" dirty="0">
                <a:solidFill>
                  <a:srgbClr val="BF274C"/>
                </a:solidFill>
                <a:latin typeface="Mont Heavy" pitchFamily="2" charset="0"/>
              </a:rPr>
              <a:t>B</a:t>
            </a:r>
            <a:endParaRPr lang="ru-RU" sz="7200" b="1" dirty="0">
              <a:solidFill>
                <a:srgbClr val="BF274C"/>
              </a:solidFill>
              <a:latin typeface="Mont Heavy" pitchFamily="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FD519DF-4A2D-77C0-A75F-3DF428C44746}"/>
              </a:ext>
            </a:extLst>
          </p:cNvPr>
          <p:cNvSpPr txBox="1"/>
          <p:nvPr/>
        </p:nvSpPr>
        <p:spPr>
          <a:xfrm>
            <a:off x="13806793" y="749906"/>
            <a:ext cx="153632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 err="1">
                <a:solidFill>
                  <a:srgbClr val="000000"/>
                </a:solidFill>
                <a:effectLst/>
                <a:latin typeface="Mont ExtraLight" pitchFamily="2" charset="0"/>
                <a:ea typeface="Calibri" panose="020F0502020204030204" pitchFamily="34" charset="0"/>
              </a:rPr>
              <a:t>Brittle</a:t>
            </a:r>
            <a:r>
              <a:rPr lang="ru-RU" sz="2400" dirty="0">
                <a:solidFill>
                  <a:srgbClr val="000000"/>
                </a:solidFill>
                <a:effectLst/>
                <a:latin typeface="Mont ExtraLight" pitchFamily="2" charset="0"/>
                <a:ea typeface="Calibri" panose="020F0502020204030204" pitchFamily="34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effectLst/>
                <a:latin typeface="Mont ExtraLight" pitchFamily="2" charset="0"/>
                <a:ea typeface="Calibri" panose="020F0502020204030204" pitchFamily="34" charset="0"/>
              </a:rPr>
              <a:t>(хрупкий)</a:t>
            </a:r>
            <a:r>
              <a:rPr lang="ru-RU" sz="2000" dirty="0">
                <a:effectLst/>
                <a:latin typeface="Mont ExtraLight" pitchFamily="2" charset="0"/>
              </a:rPr>
              <a:t> </a:t>
            </a:r>
            <a:endParaRPr lang="ru-RU" sz="2400" dirty="0">
              <a:latin typeface="Mont ExtraLight" pitchFamily="2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3BEA2C8-3B95-24F8-A30E-9B5D34E2F6A4}"/>
              </a:ext>
            </a:extLst>
          </p:cNvPr>
          <p:cNvSpPr txBox="1"/>
          <p:nvPr/>
        </p:nvSpPr>
        <p:spPr>
          <a:xfrm>
            <a:off x="13806793" y="2063235"/>
            <a:ext cx="171113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2400">
                <a:solidFill>
                  <a:srgbClr val="000000"/>
                </a:solidFill>
                <a:effectLst/>
                <a:latin typeface="Mont ExtraLight" pitchFamily="2" charset="0"/>
                <a:ea typeface="Calibri" panose="020F0502020204030204" pitchFamily="34" charset="0"/>
              </a:defRPr>
            </a:lvl1pPr>
          </a:lstStyle>
          <a:p>
            <a:r>
              <a:rPr lang="ru-RU" dirty="0" err="1"/>
              <a:t>Anxious</a:t>
            </a:r>
            <a:r>
              <a:rPr lang="ru-RU" dirty="0"/>
              <a:t> </a:t>
            </a:r>
            <a:r>
              <a:rPr lang="ru-RU" sz="1600" dirty="0"/>
              <a:t>(тревожный)</a:t>
            </a:r>
            <a:r>
              <a:rPr lang="ru-RU" sz="2000" dirty="0"/>
              <a:t> </a:t>
            </a:r>
            <a:endParaRPr lang="ru-RU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FB0924F-3AD8-171F-9011-51EBDC792160}"/>
              </a:ext>
            </a:extLst>
          </p:cNvPr>
          <p:cNvSpPr txBox="1"/>
          <p:nvPr/>
        </p:nvSpPr>
        <p:spPr>
          <a:xfrm>
            <a:off x="13806793" y="3376564"/>
            <a:ext cx="189939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2400">
                <a:solidFill>
                  <a:srgbClr val="000000"/>
                </a:solidFill>
                <a:effectLst/>
                <a:latin typeface="Mont ExtraLight" pitchFamily="2" charset="0"/>
                <a:ea typeface="Calibri" panose="020F0502020204030204" pitchFamily="34" charset="0"/>
              </a:defRPr>
            </a:lvl1pPr>
          </a:lstStyle>
          <a:p>
            <a:r>
              <a:rPr lang="ru-RU" dirty="0" err="1"/>
              <a:t>Nonlinear</a:t>
            </a:r>
            <a:r>
              <a:rPr lang="en-US" dirty="0"/>
              <a:t> </a:t>
            </a:r>
            <a:r>
              <a:rPr lang="ru-RU" sz="1600" dirty="0"/>
              <a:t>(нелинейный)</a:t>
            </a:r>
            <a:r>
              <a:rPr lang="ru-RU" sz="2000" dirty="0"/>
              <a:t> </a:t>
            </a:r>
            <a:endParaRPr lang="ru-RU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F668AB4-3951-4785-17DA-A1E5AF06D95A}"/>
              </a:ext>
            </a:extLst>
          </p:cNvPr>
          <p:cNvSpPr txBox="1"/>
          <p:nvPr/>
        </p:nvSpPr>
        <p:spPr>
          <a:xfrm>
            <a:off x="13806793" y="4689894"/>
            <a:ext cx="313652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2400">
                <a:solidFill>
                  <a:srgbClr val="000000"/>
                </a:solidFill>
                <a:effectLst/>
                <a:latin typeface="Mont ExtraLight" pitchFamily="2" charset="0"/>
                <a:ea typeface="Calibri" panose="020F0502020204030204" pitchFamily="34" charset="0"/>
              </a:defRPr>
            </a:lvl1pPr>
          </a:lstStyle>
          <a:p>
            <a:r>
              <a:rPr lang="ru-RU" dirty="0" err="1"/>
              <a:t>Incomprehensible</a:t>
            </a:r>
            <a:r>
              <a:rPr lang="ru-RU" dirty="0"/>
              <a:t> </a:t>
            </a:r>
            <a:r>
              <a:rPr lang="ru-RU" sz="1600" dirty="0"/>
              <a:t>(непостижимый)</a:t>
            </a:r>
            <a:r>
              <a:rPr lang="ru-RU" sz="2000" dirty="0"/>
              <a:t> </a:t>
            </a:r>
            <a:endParaRPr lang="ru-RU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38ECC27-DC19-DDE4-15DD-BF1DFCACB4A3}"/>
              </a:ext>
            </a:extLst>
          </p:cNvPr>
          <p:cNvSpPr txBox="1"/>
          <p:nvPr/>
        </p:nvSpPr>
        <p:spPr>
          <a:xfrm>
            <a:off x="17074427" y="689393"/>
            <a:ext cx="501911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effectLst/>
                <a:latin typeface="Mont ExtraLight" pitchFamily="2" charset="0"/>
                <a:ea typeface="Calibri" panose="020F0502020204030204" pitchFamily="34" charset="0"/>
              </a:rPr>
              <a:t>Любая система способна быстро сломаться</a:t>
            </a:r>
            <a:r>
              <a:rPr lang="ru-RU" dirty="0">
                <a:effectLst/>
                <a:latin typeface="Mont ExtraLight" pitchFamily="2" charset="0"/>
              </a:rPr>
              <a:t> </a:t>
            </a:r>
            <a:endParaRPr lang="ru-RU" dirty="0">
              <a:latin typeface="Mont ExtraLight" pitchFamily="2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D8EF7CC-C807-F9B1-F533-98DFC22B0DF5}"/>
              </a:ext>
            </a:extLst>
          </p:cNvPr>
          <p:cNvSpPr txBox="1"/>
          <p:nvPr/>
        </p:nvSpPr>
        <p:spPr>
          <a:xfrm>
            <a:off x="17074427" y="1993757"/>
            <a:ext cx="50863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effectLst/>
                <a:latin typeface="Mont ExtraLight" pitchFamily="2" charset="0"/>
                <a:ea typeface="Calibri" panose="020F0502020204030204" pitchFamily="34" charset="0"/>
              </a:rPr>
              <a:t>Невозможность повлиять на непрекращающиеся изменения</a:t>
            </a:r>
            <a:r>
              <a:rPr lang="ru-RU" dirty="0">
                <a:effectLst/>
                <a:latin typeface="Mont ExtraLight" pitchFamily="2" charset="0"/>
              </a:rPr>
              <a:t> </a:t>
            </a:r>
            <a:endParaRPr lang="ru-RU" dirty="0">
              <a:latin typeface="Mont ExtraLight" pitchFamily="2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8F8101D-2902-466F-7800-5B1B5BFA718A}"/>
              </a:ext>
            </a:extLst>
          </p:cNvPr>
          <p:cNvSpPr txBox="1"/>
          <p:nvPr/>
        </p:nvSpPr>
        <p:spPr>
          <a:xfrm>
            <a:off x="17074427" y="3298121"/>
            <a:ext cx="40105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effectLst/>
                <a:latin typeface="Mont ExtraLight" pitchFamily="2" charset="0"/>
                <a:ea typeface="Calibri" panose="020F0502020204030204" pitchFamily="34" charset="0"/>
              </a:rPr>
              <a:t>Непредсказуемость последствий действий</a:t>
            </a:r>
            <a:r>
              <a:rPr lang="ru-RU" dirty="0">
                <a:effectLst/>
                <a:latin typeface="Mont ExtraLight" pitchFamily="2" charset="0"/>
              </a:rPr>
              <a:t> </a:t>
            </a:r>
            <a:endParaRPr lang="ru-RU" dirty="0">
              <a:latin typeface="Mont ExtraLight" pitchFamily="2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36966A9-F979-56E5-B768-1CE7D7718B2D}"/>
              </a:ext>
            </a:extLst>
          </p:cNvPr>
          <p:cNvSpPr txBox="1"/>
          <p:nvPr/>
        </p:nvSpPr>
        <p:spPr>
          <a:xfrm>
            <a:off x="17074427" y="4602486"/>
            <a:ext cx="29079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effectLst/>
                <a:latin typeface="Mont ExtraLight" pitchFamily="2" charset="0"/>
                <a:ea typeface="Calibri" panose="020F0502020204030204" pitchFamily="34" charset="0"/>
              </a:rPr>
              <a:t>Переизбыток информации</a:t>
            </a:r>
            <a:r>
              <a:rPr lang="ru-RU" dirty="0">
                <a:effectLst/>
                <a:latin typeface="Mont ExtraLight" pitchFamily="2" charset="0"/>
              </a:rPr>
              <a:t> </a:t>
            </a:r>
            <a:endParaRPr lang="ru-RU" dirty="0">
              <a:latin typeface="Mont ExtraLight" pitchFamily="2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15E3B8F-89DC-8688-0168-E8BFEEA569CB}"/>
              </a:ext>
            </a:extLst>
          </p:cNvPr>
          <p:cNvSpPr txBox="1"/>
          <p:nvPr/>
        </p:nvSpPr>
        <p:spPr>
          <a:xfrm>
            <a:off x="14091137" y="6235896"/>
            <a:ext cx="4026877" cy="400110"/>
          </a:xfrm>
          <a:prstGeom prst="rect">
            <a:avLst/>
          </a:prstGeom>
          <a:solidFill>
            <a:srgbClr val="EEDADE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000">
                <a:effectLst/>
                <a:latin typeface="Mont Thin" pitchFamily="2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ru-RU" dirty="0" err="1"/>
              <a:t>https</a:t>
            </a:r>
            <a:r>
              <a:rPr lang="ru-RU" dirty="0"/>
              <a:t>://</a:t>
            </a:r>
            <a:r>
              <a:rPr lang="ru-RU" dirty="0" err="1"/>
              <a:t>trends.rbc.ru</a:t>
            </a:r>
            <a:r>
              <a:rPr lang="ru-RU" dirty="0"/>
              <a:t>/</a:t>
            </a:r>
            <a:r>
              <a:rPr lang="ru-RU" dirty="0" err="1"/>
              <a:t>trends</a:t>
            </a:r>
            <a:r>
              <a:rPr lang="ru-RU" dirty="0"/>
              <a:t>/</a:t>
            </a:r>
            <a:r>
              <a:rPr lang="ru-RU" dirty="0" err="1"/>
              <a:t>futurology</a:t>
            </a:r>
            <a:r>
              <a:rPr lang="ru-RU" dirty="0"/>
              <a:t>/62866fde9a794701a4c38ae4 </a:t>
            </a:r>
          </a:p>
        </p:txBody>
      </p:sp>
    </p:spTree>
    <p:extLst>
      <p:ext uri="{BB962C8B-B14F-4D97-AF65-F5344CB8AC3E}">
        <p14:creationId xmlns:p14="http://schemas.microsoft.com/office/powerpoint/2010/main" val="1138567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1731884B-B241-B7AA-4D85-56684BFE0F86}"/>
              </a:ext>
            </a:extLst>
          </p:cNvPr>
          <p:cNvSpPr txBox="1"/>
          <p:nvPr/>
        </p:nvSpPr>
        <p:spPr>
          <a:xfrm>
            <a:off x="3428999" y="211016"/>
            <a:ext cx="136928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0" b="1" dirty="0">
                <a:solidFill>
                  <a:schemeClr val="bg1"/>
                </a:solidFill>
                <a:latin typeface="Mont Black" pitchFamily="2" charset="0"/>
              </a:rPr>
              <a:t>?</a:t>
            </a:r>
          </a:p>
        </p:txBody>
      </p:sp>
      <p:sp>
        <p:nvSpPr>
          <p:cNvPr id="2" name="Подзаголовок 2">
            <a:extLst>
              <a:ext uri="{FF2B5EF4-FFF2-40B4-BE49-F238E27FC236}">
                <a16:creationId xmlns:a16="http://schemas.microsoft.com/office/drawing/2014/main" id="{7C273267-DB0A-FD9C-E8FD-95B7928ED10A}"/>
              </a:ext>
            </a:extLst>
          </p:cNvPr>
          <p:cNvSpPr txBox="1">
            <a:spLocks/>
          </p:cNvSpPr>
          <p:nvPr/>
        </p:nvSpPr>
        <p:spPr>
          <a:xfrm>
            <a:off x="140970" y="6435090"/>
            <a:ext cx="3802380" cy="56007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i="1" dirty="0">
                <a:solidFill>
                  <a:srgbClr val="BF274C"/>
                </a:solidFill>
                <a:latin typeface="Mont Thin Italic" pitchFamily="2" charset="0"/>
              </a:rPr>
              <a:t>© МАЛЬЦЕВА Юлия Анатольевна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D499C4-C120-8EF4-F79D-B0080DA4C807}"/>
              </a:ext>
            </a:extLst>
          </p:cNvPr>
          <p:cNvSpPr txBox="1"/>
          <p:nvPr/>
        </p:nvSpPr>
        <p:spPr>
          <a:xfrm>
            <a:off x="-13780830" y="356371"/>
            <a:ext cx="98070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5400" b="1">
                <a:solidFill>
                  <a:srgbClr val="BF274C"/>
                </a:solidFill>
                <a:latin typeface="Mont Bold" pitchFamily="2" charset="0"/>
              </a:defRPr>
            </a:lvl1pPr>
          </a:lstStyle>
          <a:p>
            <a:r>
              <a:rPr lang="ru-RU" sz="3600" dirty="0"/>
              <a:t>КОММУНИКАЦИОННЫЕ</a:t>
            </a:r>
          </a:p>
          <a:p>
            <a:r>
              <a:rPr lang="ru-RU" dirty="0"/>
              <a:t> «ТОЧКИ РОСТА»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28DE9A61-4914-F369-2523-4655BFB1D9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041653"/>
              </p:ext>
            </p:extLst>
          </p:nvPr>
        </p:nvGraphicFramePr>
        <p:xfrm>
          <a:off x="-14192250" y="1909094"/>
          <a:ext cx="10629900" cy="432435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057650">
                  <a:extLst>
                    <a:ext uri="{9D8B030D-6E8A-4147-A177-3AD203B41FA5}">
                      <a16:colId xmlns:a16="http://schemas.microsoft.com/office/drawing/2014/main" val="940755618"/>
                    </a:ext>
                  </a:extLst>
                </a:gridCol>
                <a:gridCol w="6572250">
                  <a:extLst>
                    <a:ext uri="{9D8B030D-6E8A-4147-A177-3AD203B41FA5}">
                      <a16:colId xmlns:a16="http://schemas.microsoft.com/office/drawing/2014/main" val="334885933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b="1" i="0" kern="100" dirty="0">
                          <a:solidFill>
                            <a:schemeClr val="bg1"/>
                          </a:solidFill>
                          <a:effectLst/>
                          <a:latin typeface="Mont SemiBold" pitchFamily="2" charset="0"/>
                        </a:rPr>
                        <a:t>ЧТО</a:t>
                      </a:r>
                      <a:endParaRPr lang="ru-RU" sz="2400" b="1" i="0" kern="100" dirty="0">
                        <a:solidFill>
                          <a:schemeClr val="bg1"/>
                        </a:solidFill>
                        <a:effectLst/>
                        <a:latin typeface="Mont SemiBold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BF274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b="1" i="0" kern="100" dirty="0">
                          <a:solidFill>
                            <a:schemeClr val="bg1"/>
                          </a:solidFill>
                          <a:effectLst/>
                          <a:latin typeface="Mont SemiBold" pitchFamily="2" charset="0"/>
                        </a:rPr>
                        <a:t>КАК</a:t>
                      </a:r>
                      <a:endParaRPr lang="ru-RU" sz="2400" b="1" i="0" kern="100" dirty="0">
                        <a:solidFill>
                          <a:schemeClr val="bg1"/>
                        </a:solidFill>
                        <a:effectLst/>
                        <a:latin typeface="Mont SemiBold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BF274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2084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2000" b="1" i="0" kern="100" dirty="0">
                          <a:effectLst/>
                          <a:latin typeface="Mont Bold" pitchFamily="2" charset="0"/>
                        </a:rPr>
                        <a:t>Использование </a:t>
                      </a:r>
                      <a:r>
                        <a:rPr lang="ru-RU" sz="2000" b="1" i="0" kern="100" dirty="0" err="1">
                          <a:effectLst/>
                          <a:latin typeface="Mont Bold" pitchFamily="2" charset="0"/>
                        </a:rPr>
                        <a:t>Inbound</a:t>
                      </a:r>
                      <a:r>
                        <a:rPr lang="ru-RU" sz="2000" b="1" i="0" kern="100" dirty="0">
                          <a:effectLst/>
                          <a:latin typeface="Mont Bold" pitchFamily="2" charset="0"/>
                        </a:rPr>
                        <a:t>-маркетинга</a:t>
                      </a:r>
                      <a:endParaRPr lang="ru-RU" sz="2000" b="1" i="0" kern="100" dirty="0">
                        <a:effectLst/>
                        <a:latin typeface="Mont Bold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800" kern="100" dirty="0">
                          <a:effectLst/>
                          <a:latin typeface="Mont ExtraLight" pitchFamily="2" charset="0"/>
                        </a:rPr>
                        <a:t>Использовать социальные сети, организовывать вебинары, создавать видео-контент, подкасты. </a:t>
                      </a:r>
                      <a:endParaRPr lang="ru-RU" sz="18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81031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2000" b="1" i="0" kern="100" dirty="0">
                          <a:effectLst/>
                          <a:latin typeface="Mont Bold" pitchFamily="2" charset="0"/>
                        </a:rPr>
                        <a:t>Концентрация усилий на формировании потребительской ценности</a:t>
                      </a:r>
                      <a:endParaRPr lang="ru-RU" sz="2000" b="1" i="0" kern="100" dirty="0">
                        <a:effectLst/>
                        <a:latin typeface="Mont Bold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800" kern="100">
                          <a:effectLst/>
                          <a:latin typeface="Mont ExtraLight" pitchFamily="2" charset="0"/>
                        </a:rPr>
                        <a:t>Предоставление услуги, учитывающей представления потребителей о полезности, значимости и получаемых выгодах</a:t>
                      </a:r>
                      <a:endParaRPr lang="ru-RU" sz="1800" kern="10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97211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2000" b="1" i="0" kern="100" dirty="0">
                          <a:effectLst/>
                          <a:latin typeface="Mont Bold" pitchFamily="2" charset="0"/>
                        </a:rPr>
                        <a:t>Формирование из сотрудников амбассадоров</a:t>
                      </a:r>
                      <a:endParaRPr lang="ru-RU" sz="2000" b="1" i="0" kern="100" dirty="0">
                        <a:effectLst/>
                        <a:latin typeface="Mont Bold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800" kern="100" dirty="0">
                          <a:effectLst/>
                          <a:latin typeface="Mont ExtraLight" pitchFamily="2" charset="0"/>
                        </a:rPr>
                        <a:t>Создавать контент, в котором главные герои – эксперты организации, мотивировать сотрудников создавать контент об организации</a:t>
                      </a:r>
                      <a:endParaRPr lang="ru-RU" sz="18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63081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2000" b="1" i="0" kern="100" dirty="0">
                          <a:effectLst/>
                          <a:latin typeface="Mont Bold" pitchFamily="2" charset="0"/>
                        </a:rPr>
                        <a:t>Формирование клиентского сервиса</a:t>
                      </a:r>
                      <a:endParaRPr lang="ru-RU" sz="2000" b="1" i="0" kern="100" dirty="0">
                        <a:effectLst/>
                        <a:latin typeface="Mont Bold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800" kern="100" dirty="0">
                          <a:effectLst/>
                          <a:latin typeface="Mont ExtraLight" pitchFamily="2" charset="0"/>
                        </a:rPr>
                        <a:t>Индивидуальный подход и забота о клиентах, сбор обратной связи, отработка негатива, персонализированные коммуникации и </a:t>
                      </a:r>
                      <a:r>
                        <a:rPr lang="ru-RU" sz="1800" kern="100" dirty="0" err="1">
                          <a:effectLst/>
                          <a:latin typeface="Mont ExtraLight" pitchFamily="2" charset="0"/>
                        </a:rPr>
                        <a:t>омниканальность</a:t>
                      </a:r>
                      <a:endParaRPr lang="ru-RU" sz="18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542381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F8E5532-3835-4D43-4D93-C56629EF382C}"/>
              </a:ext>
            </a:extLst>
          </p:cNvPr>
          <p:cNvSpPr txBox="1"/>
          <p:nvPr/>
        </p:nvSpPr>
        <p:spPr>
          <a:xfrm>
            <a:off x="2648581" y="358258"/>
            <a:ext cx="68948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algn="ctr">
              <a:defRPr sz="5400" b="1">
                <a:solidFill>
                  <a:srgbClr val="BF274C"/>
                </a:solidFill>
                <a:latin typeface="Mont Bold" pitchFamily="2" charset="0"/>
              </a:defRPr>
            </a:lvl1pPr>
          </a:lstStyle>
          <a:p>
            <a:r>
              <a:rPr lang="ru-RU" dirty="0"/>
              <a:t>ФАКТОРЫ УСПЕХА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0AFC93-8EA5-EAF9-3577-7BDE5C910807}"/>
              </a:ext>
            </a:extLst>
          </p:cNvPr>
          <p:cNvSpPr txBox="1"/>
          <p:nvPr/>
        </p:nvSpPr>
        <p:spPr>
          <a:xfrm>
            <a:off x="2914649" y="1741395"/>
            <a:ext cx="8267701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800"/>
              </a:spcAft>
            </a:pPr>
            <a:r>
              <a:rPr lang="ru-RU" sz="2400" kern="100" dirty="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Изучение и адаптация лучших практик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5D0F29-3B74-5BF5-CBCC-2352C6267767}"/>
              </a:ext>
            </a:extLst>
          </p:cNvPr>
          <p:cNvSpPr txBox="1"/>
          <p:nvPr/>
        </p:nvSpPr>
        <p:spPr>
          <a:xfrm>
            <a:off x="3895724" y="3314808"/>
            <a:ext cx="8267701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800"/>
              </a:spcAft>
            </a:pPr>
            <a:r>
              <a:rPr lang="ru-RU" sz="2400" kern="100" dirty="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системы на уровне региона</a:t>
            </a:r>
            <a:r>
              <a:rPr lang="ru-RU" sz="2400" kern="100" dirty="0"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6E961F4-D85D-6E5D-8EE8-037740CA7522}"/>
              </a:ext>
            </a:extLst>
          </p:cNvPr>
          <p:cNvSpPr txBox="1"/>
          <p:nvPr/>
        </p:nvSpPr>
        <p:spPr>
          <a:xfrm>
            <a:off x="4876799" y="4888220"/>
            <a:ext cx="8267701" cy="11541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800"/>
              </a:spcAft>
            </a:pPr>
            <a:r>
              <a:rPr lang="ru-RU" sz="2400" kern="100" dirty="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Демонстрация историй успеха и активное продвижение  успешных практик</a:t>
            </a:r>
          </a:p>
        </p:txBody>
      </p:sp>
      <p:sp>
        <p:nvSpPr>
          <p:cNvPr id="14" name="Шестиугольник 13">
            <a:extLst>
              <a:ext uri="{FF2B5EF4-FFF2-40B4-BE49-F238E27FC236}">
                <a16:creationId xmlns:a16="http://schemas.microsoft.com/office/drawing/2014/main" id="{D347B675-E5E9-AACF-A9FA-EC4344982502}"/>
              </a:ext>
            </a:extLst>
          </p:cNvPr>
          <p:cNvSpPr/>
          <p:nvPr/>
        </p:nvSpPr>
        <p:spPr>
          <a:xfrm>
            <a:off x="-144115" y="3238500"/>
            <a:ext cx="1802293" cy="1553701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15" name="Шестиугольник 14">
            <a:extLst>
              <a:ext uri="{FF2B5EF4-FFF2-40B4-BE49-F238E27FC236}">
                <a16:creationId xmlns:a16="http://schemas.microsoft.com/office/drawing/2014/main" id="{E9DA1E52-70A3-F2CC-2B78-87C8570C52F7}"/>
              </a:ext>
            </a:extLst>
          </p:cNvPr>
          <p:cNvSpPr/>
          <p:nvPr/>
        </p:nvSpPr>
        <p:spPr>
          <a:xfrm>
            <a:off x="1283807" y="3998844"/>
            <a:ext cx="1802293" cy="1553701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16" name="Шестиугольник 15">
            <a:extLst>
              <a:ext uri="{FF2B5EF4-FFF2-40B4-BE49-F238E27FC236}">
                <a16:creationId xmlns:a16="http://schemas.microsoft.com/office/drawing/2014/main" id="{57BE6793-952F-B611-DA1A-4D573CEEAE84}"/>
              </a:ext>
            </a:extLst>
          </p:cNvPr>
          <p:cNvSpPr/>
          <p:nvPr/>
        </p:nvSpPr>
        <p:spPr>
          <a:xfrm>
            <a:off x="1239081" y="1905829"/>
            <a:ext cx="1802293" cy="1553701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pic>
        <p:nvPicPr>
          <p:cNvPr id="18" name="Рисунок 17" descr="Изображение выглядит как черный, темнота&#10;&#10;Автоматически созданное описание">
            <a:extLst>
              <a:ext uri="{FF2B5EF4-FFF2-40B4-BE49-F238E27FC236}">
                <a16:creationId xmlns:a16="http://schemas.microsoft.com/office/drawing/2014/main" id="{E71A1953-5475-3020-363F-27DF4E0C2F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62752">
            <a:off x="1485899" y="4095750"/>
            <a:ext cx="1390650" cy="139065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18E8618-D9CF-6EBF-9A76-729B9B152CEB}"/>
              </a:ext>
            </a:extLst>
          </p:cNvPr>
          <p:cNvSpPr txBox="1"/>
          <p:nvPr/>
        </p:nvSpPr>
        <p:spPr>
          <a:xfrm>
            <a:off x="14753214" y="3088249"/>
            <a:ext cx="43861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solidFill>
                  <a:srgbClr val="BF274C"/>
                </a:solidFill>
                <a:latin typeface="Mont SemiBold" pitchFamily="2" charset="0"/>
              </a:rPr>
              <a:t>Ваши вопросы?</a:t>
            </a:r>
          </a:p>
        </p:txBody>
      </p:sp>
    </p:spTree>
    <p:extLst>
      <p:ext uri="{BB962C8B-B14F-4D97-AF65-F5344CB8AC3E}">
        <p14:creationId xmlns:p14="http://schemas.microsoft.com/office/powerpoint/2010/main" val="36492565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>
            <a:extLst>
              <a:ext uri="{FF2B5EF4-FFF2-40B4-BE49-F238E27FC236}">
                <a16:creationId xmlns:a16="http://schemas.microsoft.com/office/drawing/2014/main" id="{7C273267-DB0A-FD9C-E8FD-95B7928ED10A}"/>
              </a:ext>
            </a:extLst>
          </p:cNvPr>
          <p:cNvSpPr txBox="1">
            <a:spLocks/>
          </p:cNvSpPr>
          <p:nvPr/>
        </p:nvSpPr>
        <p:spPr>
          <a:xfrm>
            <a:off x="6096000" y="5873260"/>
            <a:ext cx="5943600" cy="66821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i="1" dirty="0">
                <a:solidFill>
                  <a:srgbClr val="BF274C"/>
                </a:solidFill>
                <a:latin typeface="Mont Thin Italic" pitchFamily="2" charset="0"/>
              </a:rPr>
              <a:t>© МАЛЬЦЕВА Юлия Анатольевна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8E5532-3835-4D43-4D93-C56629EF382C}"/>
              </a:ext>
            </a:extLst>
          </p:cNvPr>
          <p:cNvSpPr txBox="1"/>
          <p:nvPr/>
        </p:nvSpPr>
        <p:spPr>
          <a:xfrm>
            <a:off x="-12227994" y="358258"/>
            <a:ext cx="68948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algn="ctr">
              <a:defRPr sz="5400" b="1">
                <a:solidFill>
                  <a:srgbClr val="BF274C"/>
                </a:solidFill>
                <a:latin typeface="Mont Bold" pitchFamily="2" charset="0"/>
              </a:defRPr>
            </a:lvl1pPr>
          </a:lstStyle>
          <a:p>
            <a:r>
              <a:rPr lang="ru-RU" dirty="0"/>
              <a:t>ФАКТОРЫ УСПЕХА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0AFC93-8EA5-EAF9-3577-7BDE5C910807}"/>
              </a:ext>
            </a:extLst>
          </p:cNvPr>
          <p:cNvSpPr txBox="1"/>
          <p:nvPr/>
        </p:nvSpPr>
        <p:spPr>
          <a:xfrm>
            <a:off x="-11961926" y="1741395"/>
            <a:ext cx="8267701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800"/>
              </a:spcAft>
            </a:pPr>
            <a:r>
              <a:rPr lang="ru-RU" sz="2400" kern="100" dirty="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Изучение и адаптация лучших практик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5D0F29-3B74-5BF5-CBCC-2352C6267767}"/>
              </a:ext>
            </a:extLst>
          </p:cNvPr>
          <p:cNvSpPr txBox="1"/>
          <p:nvPr/>
        </p:nvSpPr>
        <p:spPr>
          <a:xfrm>
            <a:off x="-10980851" y="3314808"/>
            <a:ext cx="8267701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800"/>
              </a:spcAft>
            </a:pPr>
            <a:r>
              <a:rPr lang="ru-RU" sz="2400" kern="100" dirty="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системы на уровне региона</a:t>
            </a:r>
            <a:r>
              <a:rPr lang="ru-RU" sz="2400" kern="100" dirty="0"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6E961F4-D85D-6E5D-8EE8-037740CA7522}"/>
              </a:ext>
            </a:extLst>
          </p:cNvPr>
          <p:cNvSpPr txBox="1"/>
          <p:nvPr/>
        </p:nvSpPr>
        <p:spPr>
          <a:xfrm>
            <a:off x="-9999776" y="4888220"/>
            <a:ext cx="8267701" cy="11541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800"/>
              </a:spcAft>
            </a:pPr>
            <a:r>
              <a:rPr lang="ru-RU" sz="2400" kern="100" dirty="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Демонстрация историй успеха и активное продвижение  успешных практик</a:t>
            </a:r>
          </a:p>
        </p:txBody>
      </p:sp>
      <p:sp>
        <p:nvSpPr>
          <p:cNvPr id="14" name="Шестиугольник 13">
            <a:extLst>
              <a:ext uri="{FF2B5EF4-FFF2-40B4-BE49-F238E27FC236}">
                <a16:creationId xmlns:a16="http://schemas.microsoft.com/office/drawing/2014/main" id="{D347B675-E5E9-AACF-A9FA-EC4344982502}"/>
              </a:ext>
            </a:extLst>
          </p:cNvPr>
          <p:cNvSpPr/>
          <p:nvPr/>
        </p:nvSpPr>
        <p:spPr>
          <a:xfrm>
            <a:off x="1385747" y="2668656"/>
            <a:ext cx="1802293" cy="1553701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15" name="Шестиугольник 14">
            <a:extLst>
              <a:ext uri="{FF2B5EF4-FFF2-40B4-BE49-F238E27FC236}">
                <a16:creationId xmlns:a16="http://schemas.microsoft.com/office/drawing/2014/main" id="{E9DA1E52-70A3-F2CC-2B78-87C8570C52F7}"/>
              </a:ext>
            </a:extLst>
          </p:cNvPr>
          <p:cNvSpPr/>
          <p:nvPr/>
        </p:nvSpPr>
        <p:spPr>
          <a:xfrm>
            <a:off x="2585069" y="5056790"/>
            <a:ext cx="1301131" cy="1121665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16" name="Шестиугольник 15">
            <a:extLst>
              <a:ext uri="{FF2B5EF4-FFF2-40B4-BE49-F238E27FC236}">
                <a16:creationId xmlns:a16="http://schemas.microsoft.com/office/drawing/2014/main" id="{57BE6793-952F-B611-DA1A-4D573CEEAE84}"/>
              </a:ext>
            </a:extLst>
          </p:cNvPr>
          <p:cNvSpPr/>
          <p:nvPr/>
        </p:nvSpPr>
        <p:spPr>
          <a:xfrm>
            <a:off x="2382081" y="-211014"/>
            <a:ext cx="3403257" cy="2933842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pic>
        <p:nvPicPr>
          <p:cNvPr id="18" name="Рисунок 17" descr="Изображение выглядит как черный, темнота&#10;&#10;Автоматически созданное описание">
            <a:extLst>
              <a:ext uri="{FF2B5EF4-FFF2-40B4-BE49-F238E27FC236}">
                <a16:creationId xmlns:a16="http://schemas.microsoft.com/office/drawing/2014/main" id="{E71A1953-5475-3020-363F-27DF4E0C2F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862752">
            <a:off x="131884" y="5062905"/>
            <a:ext cx="1390650" cy="13906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1247337-02D5-B496-3930-57C5BF9BD74B}"/>
              </a:ext>
            </a:extLst>
          </p:cNvPr>
          <p:cNvSpPr txBox="1"/>
          <p:nvPr/>
        </p:nvSpPr>
        <p:spPr>
          <a:xfrm>
            <a:off x="3428999" y="211016"/>
            <a:ext cx="136928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0" b="1" dirty="0">
                <a:solidFill>
                  <a:srgbClr val="BF274C"/>
                </a:solidFill>
                <a:latin typeface="Mont Black" pitchFamily="2" charset="0"/>
              </a:rPr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A6B5A-CEA9-B784-99B7-5ED62259C3D1}"/>
              </a:ext>
            </a:extLst>
          </p:cNvPr>
          <p:cNvSpPr txBox="1"/>
          <p:nvPr/>
        </p:nvSpPr>
        <p:spPr>
          <a:xfrm>
            <a:off x="3921097" y="3088249"/>
            <a:ext cx="43861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solidFill>
                  <a:srgbClr val="BF274C"/>
                </a:solidFill>
                <a:latin typeface="Mont SemiBold" pitchFamily="2" charset="0"/>
              </a:rPr>
              <a:t>Ваши вопросы?</a:t>
            </a:r>
          </a:p>
        </p:txBody>
      </p:sp>
    </p:spTree>
    <p:extLst>
      <p:ext uri="{BB962C8B-B14F-4D97-AF65-F5344CB8AC3E}">
        <p14:creationId xmlns:p14="http://schemas.microsoft.com/office/powerpoint/2010/main" val="10746064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>
            <a:extLst>
              <a:ext uri="{FF2B5EF4-FFF2-40B4-BE49-F238E27FC236}">
                <a16:creationId xmlns:a16="http://schemas.microsoft.com/office/drawing/2014/main" id="{7C273267-DB0A-FD9C-E8FD-95B7928ED10A}"/>
              </a:ext>
            </a:extLst>
          </p:cNvPr>
          <p:cNvSpPr txBox="1">
            <a:spLocks/>
          </p:cNvSpPr>
          <p:nvPr/>
        </p:nvSpPr>
        <p:spPr>
          <a:xfrm>
            <a:off x="140970" y="6435090"/>
            <a:ext cx="3802380" cy="56007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i="1" dirty="0">
                <a:solidFill>
                  <a:srgbClr val="BF274C"/>
                </a:solidFill>
                <a:latin typeface="Mont Thin Italic" pitchFamily="2" charset="0"/>
              </a:rPr>
              <a:t>© МАЛЬЦЕВА Юлия Анатольевна</a:t>
            </a:r>
          </a:p>
        </p:txBody>
      </p:sp>
      <p:sp>
        <p:nvSpPr>
          <p:cNvPr id="3" name="Шестиугольник 2">
            <a:extLst>
              <a:ext uri="{FF2B5EF4-FFF2-40B4-BE49-F238E27FC236}">
                <a16:creationId xmlns:a16="http://schemas.microsoft.com/office/drawing/2014/main" id="{9ABACCEC-96F2-D5F8-F4EA-E54FFC951244}"/>
              </a:ext>
            </a:extLst>
          </p:cNvPr>
          <p:cNvSpPr/>
          <p:nvPr/>
        </p:nvSpPr>
        <p:spPr>
          <a:xfrm>
            <a:off x="1052383" y="2731530"/>
            <a:ext cx="1650476" cy="1422824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80000" rtlCol="0" anchor="ctr"/>
          <a:lstStyle/>
          <a:p>
            <a:pPr algn="ctr"/>
            <a:r>
              <a:rPr lang="en-US" sz="7200" b="1" dirty="0">
                <a:solidFill>
                  <a:srgbClr val="BF274C"/>
                </a:solidFill>
                <a:latin typeface="Mont Heavy" pitchFamily="2" charset="0"/>
              </a:rPr>
              <a:t>N</a:t>
            </a:r>
            <a:endParaRPr lang="ru-RU" sz="7200" b="1" dirty="0">
              <a:solidFill>
                <a:srgbClr val="BF274C"/>
              </a:solidFill>
              <a:latin typeface="Mont Heavy" pitchFamily="2" charset="0"/>
            </a:endParaRPr>
          </a:p>
        </p:txBody>
      </p:sp>
      <p:sp>
        <p:nvSpPr>
          <p:cNvPr id="4" name="Шестиугольник 3">
            <a:extLst>
              <a:ext uri="{FF2B5EF4-FFF2-40B4-BE49-F238E27FC236}">
                <a16:creationId xmlns:a16="http://schemas.microsoft.com/office/drawing/2014/main" id="{203B00C1-9285-65E9-735A-B6C8F01BC27D}"/>
              </a:ext>
            </a:extLst>
          </p:cNvPr>
          <p:cNvSpPr/>
          <p:nvPr/>
        </p:nvSpPr>
        <p:spPr>
          <a:xfrm>
            <a:off x="581733" y="4060771"/>
            <a:ext cx="1650476" cy="1422824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80000" rtlCol="0" anchor="ctr"/>
          <a:lstStyle/>
          <a:p>
            <a:pPr algn="ctr"/>
            <a:r>
              <a:rPr lang="en-US" sz="7200" b="1" dirty="0">
                <a:solidFill>
                  <a:srgbClr val="BF274C"/>
                </a:solidFill>
                <a:latin typeface="Mont Heavy" pitchFamily="2" charset="0"/>
              </a:rPr>
              <a:t>I</a:t>
            </a:r>
            <a:endParaRPr lang="ru-RU" sz="7200" b="1" dirty="0">
              <a:solidFill>
                <a:srgbClr val="BF274C"/>
              </a:solidFill>
              <a:latin typeface="Mont Heavy" pitchFamily="2" charset="0"/>
            </a:endParaRPr>
          </a:p>
        </p:txBody>
      </p:sp>
      <p:sp>
        <p:nvSpPr>
          <p:cNvPr id="5" name="Шестиугольник 4">
            <a:extLst>
              <a:ext uri="{FF2B5EF4-FFF2-40B4-BE49-F238E27FC236}">
                <a16:creationId xmlns:a16="http://schemas.microsoft.com/office/drawing/2014/main" id="{A00395C0-A72E-F1A4-17DA-2BF27DD2AA66}"/>
              </a:ext>
            </a:extLst>
          </p:cNvPr>
          <p:cNvSpPr/>
          <p:nvPr/>
        </p:nvSpPr>
        <p:spPr>
          <a:xfrm>
            <a:off x="8474764" y="4768834"/>
            <a:ext cx="1337409" cy="1152939"/>
          </a:xfrm>
          <a:prstGeom prst="hexagon">
            <a:avLst/>
          </a:prstGeom>
          <a:noFill/>
          <a:ln w="38100">
            <a:solidFill>
              <a:srgbClr val="BF274C">
                <a:alpha val="61000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6" name="Шестиугольник 5">
            <a:extLst>
              <a:ext uri="{FF2B5EF4-FFF2-40B4-BE49-F238E27FC236}">
                <a16:creationId xmlns:a16="http://schemas.microsoft.com/office/drawing/2014/main" id="{81C26E5C-DC74-307C-E5D0-FA64E427EDFC}"/>
              </a:ext>
            </a:extLst>
          </p:cNvPr>
          <p:cNvSpPr/>
          <p:nvPr/>
        </p:nvSpPr>
        <p:spPr>
          <a:xfrm>
            <a:off x="4313581" y="5918459"/>
            <a:ext cx="1337409" cy="1152939"/>
          </a:xfrm>
          <a:prstGeom prst="hexagon">
            <a:avLst/>
          </a:prstGeom>
          <a:noFill/>
          <a:ln w="38100">
            <a:solidFill>
              <a:srgbClr val="BF274C">
                <a:alpha val="29677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7" name="Шестиугольник 6">
            <a:extLst>
              <a:ext uri="{FF2B5EF4-FFF2-40B4-BE49-F238E27FC236}">
                <a16:creationId xmlns:a16="http://schemas.microsoft.com/office/drawing/2014/main" id="{ED18602F-EB5A-DE7A-4131-F7B801072ECA}"/>
              </a:ext>
            </a:extLst>
          </p:cNvPr>
          <p:cNvSpPr/>
          <p:nvPr/>
        </p:nvSpPr>
        <p:spPr>
          <a:xfrm>
            <a:off x="7427842" y="5341990"/>
            <a:ext cx="1337409" cy="1152939"/>
          </a:xfrm>
          <a:prstGeom prst="hexagon">
            <a:avLst/>
          </a:prstGeom>
          <a:noFill/>
          <a:ln w="38100">
            <a:solidFill>
              <a:srgbClr val="BF274C">
                <a:alpha val="61000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8" name="Шестиугольник 7">
            <a:extLst>
              <a:ext uri="{FF2B5EF4-FFF2-40B4-BE49-F238E27FC236}">
                <a16:creationId xmlns:a16="http://schemas.microsoft.com/office/drawing/2014/main" id="{E7395934-EB4E-2471-9086-9DD2F8C02463}"/>
              </a:ext>
            </a:extLst>
          </p:cNvPr>
          <p:cNvSpPr/>
          <p:nvPr/>
        </p:nvSpPr>
        <p:spPr>
          <a:xfrm>
            <a:off x="5353878" y="5322112"/>
            <a:ext cx="1337409" cy="1152939"/>
          </a:xfrm>
          <a:prstGeom prst="hexagon">
            <a:avLst/>
          </a:prstGeom>
          <a:noFill/>
          <a:ln w="38100">
            <a:solidFill>
              <a:srgbClr val="BF274C">
                <a:alpha val="61000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9" name="Шестиугольник 8">
            <a:extLst>
              <a:ext uri="{FF2B5EF4-FFF2-40B4-BE49-F238E27FC236}">
                <a16:creationId xmlns:a16="http://schemas.microsoft.com/office/drawing/2014/main" id="{1E9C7AB2-3ED9-AFF1-0A4C-2FECB93E2715}"/>
              </a:ext>
            </a:extLst>
          </p:cNvPr>
          <p:cNvSpPr/>
          <p:nvPr/>
        </p:nvSpPr>
        <p:spPr>
          <a:xfrm>
            <a:off x="6380921" y="5918459"/>
            <a:ext cx="1337409" cy="1152939"/>
          </a:xfrm>
          <a:prstGeom prst="hexagon">
            <a:avLst/>
          </a:prstGeom>
          <a:noFill/>
          <a:ln w="38100">
            <a:solidFill>
              <a:srgbClr val="BF274C">
                <a:alpha val="28000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10" name="Шестиугольник 9">
            <a:extLst>
              <a:ext uri="{FF2B5EF4-FFF2-40B4-BE49-F238E27FC236}">
                <a16:creationId xmlns:a16="http://schemas.microsoft.com/office/drawing/2014/main" id="{014FF4EB-3398-6BF1-F929-363416501DF8}"/>
              </a:ext>
            </a:extLst>
          </p:cNvPr>
          <p:cNvSpPr/>
          <p:nvPr/>
        </p:nvSpPr>
        <p:spPr>
          <a:xfrm>
            <a:off x="10568611" y="5928402"/>
            <a:ext cx="1337409" cy="1152939"/>
          </a:xfrm>
          <a:prstGeom prst="hexagon">
            <a:avLst/>
          </a:prstGeom>
          <a:noFill/>
          <a:ln w="38100">
            <a:solidFill>
              <a:srgbClr val="BF274C">
                <a:alpha val="11000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11" name="Шестиугольник 10">
            <a:extLst>
              <a:ext uri="{FF2B5EF4-FFF2-40B4-BE49-F238E27FC236}">
                <a16:creationId xmlns:a16="http://schemas.microsoft.com/office/drawing/2014/main" id="{1C05272D-3DAE-4E07-F65D-1021D52FFCCD}"/>
              </a:ext>
            </a:extLst>
          </p:cNvPr>
          <p:cNvSpPr/>
          <p:nvPr/>
        </p:nvSpPr>
        <p:spPr>
          <a:xfrm>
            <a:off x="10561985" y="4768837"/>
            <a:ext cx="1337409" cy="1152939"/>
          </a:xfrm>
          <a:prstGeom prst="hexagon">
            <a:avLst/>
          </a:prstGeom>
          <a:noFill/>
          <a:ln w="38100">
            <a:solidFill>
              <a:srgbClr val="BF274C">
                <a:alpha val="44926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12" name="Шестиугольник 11">
            <a:extLst>
              <a:ext uri="{FF2B5EF4-FFF2-40B4-BE49-F238E27FC236}">
                <a16:creationId xmlns:a16="http://schemas.microsoft.com/office/drawing/2014/main" id="{C048AA50-3069-2ADD-AEF0-4436C1B747FA}"/>
              </a:ext>
            </a:extLst>
          </p:cNvPr>
          <p:cNvSpPr/>
          <p:nvPr/>
        </p:nvSpPr>
        <p:spPr>
          <a:xfrm>
            <a:off x="10555359" y="3602641"/>
            <a:ext cx="1337409" cy="1152939"/>
          </a:xfrm>
          <a:prstGeom prst="hexagon">
            <a:avLst/>
          </a:prstGeom>
          <a:noFill/>
          <a:ln w="38100">
            <a:solidFill>
              <a:srgbClr val="BF274C">
                <a:alpha val="61000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13" name="Шестиугольник 12">
            <a:extLst>
              <a:ext uri="{FF2B5EF4-FFF2-40B4-BE49-F238E27FC236}">
                <a16:creationId xmlns:a16="http://schemas.microsoft.com/office/drawing/2014/main" id="{4FBC7BBE-92CA-D812-CF46-4A8F2E455043}"/>
              </a:ext>
            </a:extLst>
          </p:cNvPr>
          <p:cNvSpPr/>
          <p:nvPr/>
        </p:nvSpPr>
        <p:spPr>
          <a:xfrm>
            <a:off x="10561985" y="2439768"/>
            <a:ext cx="1337409" cy="1152939"/>
          </a:xfrm>
          <a:prstGeom prst="hexagon">
            <a:avLst/>
          </a:prstGeom>
          <a:noFill/>
          <a:ln w="38100">
            <a:solidFill>
              <a:srgbClr val="BF274C">
                <a:alpha val="61000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14" name="Шестиугольник 13">
            <a:extLst>
              <a:ext uri="{FF2B5EF4-FFF2-40B4-BE49-F238E27FC236}">
                <a16:creationId xmlns:a16="http://schemas.microsoft.com/office/drawing/2014/main" id="{D2EB2864-3467-6BF6-99B4-8B9C0E8E80A8}"/>
              </a:ext>
            </a:extLst>
          </p:cNvPr>
          <p:cNvSpPr/>
          <p:nvPr/>
        </p:nvSpPr>
        <p:spPr>
          <a:xfrm>
            <a:off x="9521687" y="4182429"/>
            <a:ext cx="1337409" cy="1152939"/>
          </a:xfrm>
          <a:prstGeom prst="hexagon">
            <a:avLst/>
          </a:prstGeom>
          <a:noFill/>
          <a:ln w="38100">
            <a:solidFill>
              <a:srgbClr val="BF274C">
                <a:alpha val="61000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15" name="Шестиугольник 14">
            <a:extLst>
              <a:ext uri="{FF2B5EF4-FFF2-40B4-BE49-F238E27FC236}">
                <a16:creationId xmlns:a16="http://schemas.microsoft.com/office/drawing/2014/main" id="{9C2EEE96-E19A-9917-8348-68E1B91E4CB6}"/>
              </a:ext>
            </a:extLst>
          </p:cNvPr>
          <p:cNvSpPr/>
          <p:nvPr/>
        </p:nvSpPr>
        <p:spPr>
          <a:xfrm>
            <a:off x="10734265" y="291157"/>
            <a:ext cx="1337409" cy="1152939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16" name="Шестиугольник 15">
            <a:extLst>
              <a:ext uri="{FF2B5EF4-FFF2-40B4-BE49-F238E27FC236}">
                <a16:creationId xmlns:a16="http://schemas.microsoft.com/office/drawing/2014/main" id="{65E0C862-BC35-CC76-DCAE-B13170CC2C2B}"/>
              </a:ext>
            </a:extLst>
          </p:cNvPr>
          <p:cNvSpPr/>
          <p:nvPr/>
        </p:nvSpPr>
        <p:spPr>
          <a:xfrm>
            <a:off x="420370" y="1402287"/>
            <a:ext cx="1650476" cy="1422824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80000" rtlCol="0" anchor="ctr"/>
          <a:lstStyle/>
          <a:p>
            <a:pPr algn="ctr"/>
            <a:r>
              <a:rPr lang="en-US" sz="7200" b="1" dirty="0">
                <a:solidFill>
                  <a:srgbClr val="BF274C"/>
                </a:solidFill>
                <a:latin typeface="Mont Heavy" pitchFamily="2" charset="0"/>
              </a:rPr>
              <a:t>A</a:t>
            </a:r>
            <a:endParaRPr lang="ru-RU" sz="7200" b="1" dirty="0">
              <a:solidFill>
                <a:srgbClr val="BF274C"/>
              </a:solidFill>
              <a:latin typeface="Mont Heavy" pitchFamily="2" charset="0"/>
            </a:endParaRPr>
          </a:p>
        </p:txBody>
      </p:sp>
      <p:sp>
        <p:nvSpPr>
          <p:cNvPr id="17" name="Шестиугольник 16">
            <a:extLst>
              <a:ext uri="{FF2B5EF4-FFF2-40B4-BE49-F238E27FC236}">
                <a16:creationId xmlns:a16="http://schemas.microsoft.com/office/drawing/2014/main" id="{7F4EC0B4-C1EC-6273-2F8C-A2765C47FBF4}"/>
              </a:ext>
            </a:extLst>
          </p:cNvPr>
          <p:cNvSpPr/>
          <p:nvPr/>
        </p:nvSpPr>
        <p:spPr>
          <a:xfrm>
            <a:off x="11608907" y="5338681"/>
            <a:ext cx="1337409" cy="1152939"/>
          </a:xfrm>
          <a:prstGeom prst="hexagon">
            <a:avLst/>
          </a:prstGeom>
          <a:noFill/>
          <a:ln w="38100">
            <a:solidFill>
              <a:srgbClr val="BF274C">
                <a:alpha val="25000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BF274C"/>
              </a:solidFill>
            </a:endParaRPr>
          </a:p>
        </p:txBody>
      </p:sp>
      <p:sp>
        <p:nvSpPr>
          <p:cNvPr id="18" name="Шестиугольник 17">
            <a:extLst>
              <a:ext uri="{FF2B5EF4-FFF2-40B4-BE49-F238E27FC236}">
                <a16:creationId xmlns:a16="http://schemas.microsoft.com/office/drawing/2014/main" id="{FF7969A7-1E37-CE04-1B3B-8F993CA19753}"/>
              </a:ext>
            </a:extLst>
          </p:cNvPr>
          <p:cNvSpPr/>
          <p:nvPr/>
        </p:nvSpPr>
        <p:spPr>
          <a:xfrm>
            <a:off x="11602281" y="4172485"/>
            <a:ext cx="1337409" cy="1152939"/>
          </a:xfrm>
          <a:prstGeom prst="hexagon">
            <a:avLst/>
          </a:prstGeom>
          <a:noFill/>
          <a:ln w="38100">
            <a:solidFill>
              <a:srgbClr val="BF274C">
                <a:alpha val="32692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19" name="Шестиугольник 18">
            <a:extLst>
              <a:ext uri="{FF2B5EF4-FFF2-40B4-BE49-F238E27FC236}">
                <a16:creationId xmlns:a16="http://schemas.microsoft.com/office/drawing/2014/main" id="{EE247044-1249-6021-F107-2565F9D8A721}"/>
              </a:ext>
            </a:extLst>
          </p:cNvPr>
          <p:cNvSpPr/>
          <p:nvPr/>
        </p:nvSpPr>
        <p:spPr>
          <a:xfrm>
            <a:off x="11608907" y="3009612"/>
            <a:ext cx="1337409" cy="1152939"/>
          </a:xfrm>
          <a:prstGeom prst="hexagon">
            <a:avLst/>
          </a:prstGeom>
          <a:noFill/>
          <a:ln w="38100">
            <a:solidFill>
              <a:srgbClr val="BF274C">
                <a:alpha val="31815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20" name="Шестиугольник 19">
            <a:extLst>
              <a:ext uri="{FF2B5EF4-FFF2-40B4-BE49-F238E27FC236}">
                <a16:creationId xmlns:a16="http://schemas.microsoft.com/office/drawing/2014/main" id="{13286050-39FB-4171-8930-7F94FFCBB665}"/>
              </a:ext>
            </a:extLst>
          </p:cNvPr>
          <p:cNvSpPr/>
          <p:nvPr/>
        </p:nvSpPr>
        <p:spPr>
          <a:xfrm>
            <a:off x="11602281" y="1850047"/>
            <a:ext cx="1337409" cy="1152939"/>
          </a:xfrm>
          <a:prstGeom prst="hexagon">
            <a:avLst/>
          </a:prstGeom>
          <a:noFill/>
          <a:ln w="38100">
            <a:solidFill>
              <a:srgbClr val="BF274C">
                <a:alpha val="29000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21" name="Шестиугольник 20">
            <a:extLst>
              <a:ext uri="{FF2B5EF4-FFF2-40B4-BE49-F238E27FC236}">
                <a16:creationId xmlns:a16="http://schemas.microsoft.com/office/drawing/2014/main" id="{D98B228A-A043-BF56-13D5-DD5B366B6E35}"/>
              </a:ext>
            </a:extLst>
          </p:cNvPr>
          <p:cNvSpPr/>
          <p:nvPr/>
        </p:nvSpPr>
        <p:spPr>
          <a:xfrm>
            <a:off x="9528313" y="5341990"/>
            <a:ext cx="1337409" cy="1152939"/>
          </a:xfrm>
          <a:prstGeom prst="hexagon">
            <a:avLst/>
          </a:prstGeom>
          <a:noFill/>
          <a:ln w="38100">
            <a:solidFill>
              <a:srgbClr val="BF274C">
                <a:alpha val="22781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22" name="Шестиугольник 21">
            <a:extLst>
              <a:ext uri="{FF2B5EF4-FFF2-40B4-BE49-F238E27FC236}">
                <a16:creationId xmlns:a16="http://schemas.microsoft.com/office/drawing/2014/main" id="{E17065F5-DA1D-9E8E-B07B-E6B63BCD067A}"/>
              </a:ext>
            </a:extLst>
          </p:cNvPr>
          <p:cNvSpPr/>
          <p:nvPr/>
        </p:nvSpPr>
        <p:spPr>
          <a:xfrm>
            <a:off x="1012041" y="99941"/>
            <a:ext cx="1650476" cy="1422824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80000" rtlCol="0" anchor="ctr"/>
          <a:lstStyle/>
          <a:p>
            <a:pPr algn="ctr"/>
            <a:r>
              <a:rPr lang="en-US" sz="7200" b="1" dirty="0">
                <a:solidFill>
                  <a:srgbClr val="BF274C"/>
                </a:solidFill>
                <a:latin typeface="Mont Heavy" pitchFamily="2" charset="0"/>
              </a:rPr>
              <a:t>B</a:t>
            </a:r>
            <a:endParaRPr lang="ru-RU" sz="7200" b="1" dirty="0">
              <a:solidFill>
                <a:srgbClr val="BF274C"/>
              </a:solidFill>
              <a:latin typeface="Mont Heavy" pitchFamily="2" charset="0"/>
            </a:endParaRPr>
          </a:p>
        </p:txBody>
      </p:sp>
      <p:sp>
        <p:nvSpPr>
          <p:cNvPr id="24" name="Шестиугольник 23">
            <a:extLst>
              <a:ext uri="{FF2B5EF4-FFF2-40B4-BE49-F238E27FC236}">
                <a16:creationId xmlns:a16="http://schemas.microsoft.com/office/drawing/2014/main" id="{7D6DD95B-1688-4A5F-CA22-2D6F359ADD95}"/>
              </a:ext>
            </a:extLst>
          </p:cNvPr>
          <p:cNvSpPr/>
          <p:nvPr/>
        </p:nvSpPr>
        <p:spPr>
          <a:xfrm rot="7846413">
            <a:off x="-2935366" y="-69000"/>
            <a:ext cx="2133568" cy="1839283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AE1782F-55BF-B7C4-B340-3C674672078C}"/>
              </a:ext>
            </a:extLst>
          </p:cNvPr>
          <p:cNvSpPr txBox="1"/>
          <p:nvPr/>
        </p:nvSpPr>
        <p:spPr>
          <a:xfrm>
            <a:off x="2699499" y="749906"/>
            <a:ext cx="153632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 err="1">
                <a:solidFill>
                  <a:srgbClr val="000000"/>
                </a:solidFill>
                <a:effectLst/>
                <a:latin typeface="Mont ExtraLight" pitchFamily="2" charset="0"/>
                <a:ea typeface="Calibri" panose="020F0502020204030204" pitchFamily="34" charset="0"/>
              </a:rPr>
              <a:t>Brittle</a:t>
            </a:r>
            <a:r>
              <a:rPr lang="ru-RU" sz="2400" dirty="0">
                <a:solidFill>
                  <a:srgbClr val="000000"/>
                </a:solidFill>
                <a:effectLst/>
                <a:latin typeface="Mont ExtraLight" pitchFamily="2" charset="0"/>
                <a:ea typeface="Calibri" panose="020F0502020204030204" pitchFamily="34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effectLst/>
                <a:latin typeface="Mont ExtraLight" pitchFamily="2" charset="0"/>
                <a:ea typeface="Calibri" panose="020F0502020204030204" pitchFamily="34" charset="0"/>
              </a:rPr>
              <a:t>(хрупкий)</a:t>
            </a:r>
            <a:r>
              <a:rPr lang="ru-RU" sz="2000" dirty="0">
                <a:effectLst/>
                <a:latin typeface="Mont ExtraLight" pitchFamily="2" charset="0"/>
              </a:rPr>
              <a:t> </a:t>
            </a:r>
            <a:endParaRPr lang="ru-RU" sz="2400" dirty="0">
              <a:latin typeface="Mont ExtraLight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19D9AB2-081C-344C-2C5F-5662C94C99A4}"/>
              </a:ext>
            </a:extLst>
          </p:cNvPr>
          <p:cNvSpPr txBox="1"/>
          <p:nvPr/>
        </p:nvSpPr>
        <p:spPr>
          <a:xfrm>
            <a:off x="2699499" y="2063235"/>
            <a:ext cx="171113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2400">
                <a:solidFill>
                  <a:srgbClr val="000000"/>
                </a:solidFill>
                <a:effectLst/>
                <a:latin typeface="Mont ExtraLight" pitchFamily="2" charset="0"/>
                <a:ea typeface="Calibri" panose="020F0502020204030204" pitchFamily="34" charset="0"/>
              </a:defRPr>
            </a:lvl1pPr>
          </a:lstStyle>
          <a:p>
            <a:r>
              <a:rPr lang="ru-RU" dirty="0" err="1"/>
              <a:t>Anxious</a:t>
            </a:r>
            <a:r>
              <a:rPr lang="ru-RU" dirty="0"/>
              <a:t> </a:t>
            </a:r>
            <a:r>
              <a:rPr lang="ru-RU" sz="1600" dirty="0"/>
              <a:t>(тревожный)</a:t>
            </a:r>
            <a:r>
              <a:rPr lang="ru-RU" sz="2000" dirty="0"/>
              <a:t> </a:t>
            </a:r>
            <a:endParaRPr lang="ru-RU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FC4463C-1D60-211B-C691-A43AB1C9AEC7}"/>
              </a:ext>
            </a:extLst>
          </p:cNvPr>
          <p:cNvSpPr txBox="1"/>
          <p:nvPr/>
        </p:nvSpPr>
        <p:spPr>
          <a:xfrm>
            <a:off x="2699499" y="3376564"/>
            <a:ext cx="189939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2400">
                <a:solidFill>
                  <a:srgbClr val="000000"/>
                </a:solidFill>
                <a:effectLst/>
                <a:latin typeface="Mont ExtraLight" pitchFamily="2" charset="0"/>
                <a:ea typeface="Calibri" panose="020F0502020204030204" pitchFamily="34" charset="0"/>
              </a:defRPr>
            </a:lvl1pPr>
          </a:lstStyle>
          <a:p>
            <a:r>
              <a:rPr lang="ru-RU" dirty="0" err="1"/>
              <a:t>Nonlinear</a:t>
            </a:r>
            <a:r>
              <a:rPr lang="en-US" dirty="0"/>
              <a:t> </a:t>
            </a:r>
            <a:r>
              <a:rPr lang="ru-RU" sz="1600" dirty="0"/>
              <a:t>(нелинейный)</a:t>
            </a:r>
            <a:r>
              <a:rPr lang="ru-RU" sz="2000" dirty="0"/>
              <a:t> </a:t>
            </a:r>
            <a:endParaRPr lang="ru-RU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2F6D700-C2AF-5294-88F0-CB4E9CFA781D}"/>
              </a:ext>
            </a:extLst>
          </p:cNvPr>
          <p:cNvSpPr txBox="1"/>
          <p:nvPr/>
        </p:nvSpPr>
        <p:spPr>
          <a:xfrm>
            <a:off x="2699499" y="4689894"/>
            <a:ext cx="313652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2400">
                <a:solidFill>
                  <a:srgbClr val="000000"/>
                </a:solidFill>
                <a:effectLst/>
                <a:latin typeface="Mont ExtraLight" pitchFamily="2" charset="0"/>
                <a:ea typeface="Calibri" panose="020F0502020204030204" pitchFamily="34" charset="0"/>
              </a:defRPr>
            </a:lvl1pPr>
          </a:lstStyle>
          <a:p>
            <a:r>
              <a:rPr lang="ru-RU" dirty="0" err="1"/>
              <a:t>Incomprehensible</a:t>
            </a:r>
            <a:r>
              <a:rPr lang="ru-RU" dirty="0"/>
              <a:t> </a:t>
            </a:r>
            <a:r>
              <a:rPr lang="ru-RU" sz="1600" dirty="0"/>
              <a:t>(непостижимый)</a:t>
            </a:r>
            <a:r>
              <a:rPr lang="ru-RU" sz="2000" dirty="0"/>
              <a:t> </a:t>
            </a:r>
            <a:endParaRPr lang="ru-RU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33C9558-D3E7-E01F-35FB-44E89E07314D}"/>
              </a:ext>
            </a:extLst>
          </p:cNvPr>
          <p:cNvSpPr txBox="1"/>
          <p:nvPr/>
        </p:nvSpPr>
        <p:spPr>
          <a:xfrm>
            <a:off x="5967133" y="689393"/>
            <a:ext cx="501911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effectLst/>
                <a:latin typeface="Mont ExtraLight" pitchFamily="2" charset="0"/>
                <a:ea typeface="Calibri" panose="020F0502020204030204" pitchFamily="34" charset="0"/>
              </a:rPr>
              <a:t>Любая система способна быстро сломаться</a:t>
            </a:r>
            <a:r>
              <a:rPr lang="ru-RU" dirty="0">
                <a:effectLst/>
                <a:latin typeface="Mont ExtraLight" pitchFamily="2" charset="0"/>
              </a:rPr>
              <a:t> </a:t>
            </a:r>
            <a:endParaRPr lang="ru-RU" dirty="0">
              <a:latin typeface="Mont ExtraLight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09F211C-BD6A-1BD9-6698-F38BEC818B26}"/>
              </a:ext>
            </a:extLst>
          </p:cNvPr>
          <p:cNvSpPr txBox="1"/>
          <p:nvPr/>
        </p:nvSpPr>
        <p:spPr>
          <a:xfrm>
            <a:off x="5967133" y="1993757"/>
            <a:ext cx="50863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effectLst/>
                <a:latin typeface="Mont ExtraLight" pitchFamily="2" charset="0"/>
                <a:ea typeface="Calibri" panose="020F0502020204030204" pitchFamily="34" charset="0"/>
              </a:rPr>
              <a:t>Невозможность повлиять на непрекращающиеся изменения</a:t>
            </a:r>
            <a:r>
              <a:rPr lang="ru-RU" dirty="0">
                <a:effectLst/>
                <a:latin typeface="Mont ExtraLight" pitchFamily="2" charset="0"/>
              </a:rPr>
              <a:t> </a:t>
            </a:r>
            <a:endParaRPr lang="ru-RU" dirty="0">
              <a:latin typeface="Mont ExtraLight" pitchFamily="2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2009CEB-5E6C-D2C0-A9EE-DF798B059645}"/>
              </a:ext>
            </a:extLst>
          </p:cNvPr>
          <p:cNvSpPr txBox="1"/>
          <p:nvPr/>
        </p:nvSpPr>
        <p:spPr>
          <a:xfrm>
            <a:off x="5967133" y="3298121"/>
            <a:ext cx="40105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effectLst/>
                <a:latin typeface="Mont ExtraLight" pitchFamily="2" charset="0"/>
                <a:ea typeface="Calibri" panose="020F0502020204030204" pitchFamily="34" charset="0"/>
              </a:rPr>
              <a:t>Непредсказуемость последствий действий</a:t>
            </a:r>
            <a:r>
              <a:rPr lang="ru-RU" dirty="0">
                <a:effectLst/>
                <a:latin typeface="Mont ExtraLight" pitchFamily="2" charset="0"/>
              </a:rPr>
              <a:t> </a:t>
            </a:r>
            <a:endParaRPr lang="ru-RU" dirty="0">
              <a:latin typeface="Mont ExtraLight" pitchFamily="2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EF0C0A0-068B-D698-B257-A05DC929E15D}"/>
              </a:ext>
            </a:extLst>
          </p:cNvPr>
          <p:cNvSpPr txBox="1"/>
          <p:nvPr/>
        </p:nvSpPr>
        <p:spPr>
          <a:xfrm>
            <a:off x="5967133" y="4602486"/>
            <a:ext cx="29079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effectLst/>
                <a:latin typeface="Mont ExtraLight" pitchFamily="2" charset="0"/>
                <a:ea typeface="Calibri" panose="020F0502020204030204" pitchFamily="34" charset="0"/>
              </a:rPr>
              <a:t>Переизбыток информации</a:t>
            </a:r>
            <a:r>
              <a:rPr lang="ru-RU" dirty="0">
                <a:effectLst/>
                <a:latin typeface="Mont ExtraLight" pitchFamily="2" charset="0"/>
              </a:rPr>
              <a:t> </a:t>
            </a:r>
            <a:endParaRPr lang="ru-RU" dirty="0">
              <a:latin typeface="Mont ExtraLight" pitchFamily="2" charset="0"/>
            </a:endParaRPr>
          </a:p>
        </p:txBody>
      </p:sp>
      <p:graphicFrame>
        <p:nvGraphicFramePr>
          <p:cNvPr id="42" name="Таблица 41">
            <a:extLst>
              <a:ext uri="{FF2B5EF4-FFF2-40B4-BE49-F238E27FC236}">
                <a16:creationId xmlns:a16="http://schemas.microsoft.com/office/drawing/2014/main" id="{8F01C02B-9C13-551C-FECE-5BA5A95D90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941726"/>
              </p:ext>
            </p:extLst>
          </p:nvPr>
        </p:nvGraphicFramePr>
        <p:xfrm>
          <a:off x="1916205" y="9305365"/>
          <a:ext cx="8359589" cy="350968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055312">
                  <a:extLst>
                    <a:ext uri="{9D8B030D-6E8A-4147-A177-3AD203B41FA5}">
                      <a16:colId xmlns:a16="http://schemas.microsoft.com/office/drawing/2014/main" val="2432252370"/>
                    </a:ext>
                  </a:extLst>
                </a:gridCol>
                <a:gridCol w="2509853">
                  <a:extLst>
                    <a:ext uri="{9D8B030D-6E8A-4147-A177-3AD203B41FA5}">
                      <a16:colId xmlns:a16="http://schemas.microsoft.com/office/drawing/2014/main" val="1486842683"/>
                    </a:ext>
                  </a:extLst>
                </a:gridCol>
                <a:gridCol w="1582791">
                  <a:extLst>
                    <a:ext uri="{9D8B030D-6E8A-4147-A177-3AD203B41FA5}">
                      <a16:colId xmlns:a16="http://schemas.microsoft.com/office/drawing/2014/main" val="1412460604"/>
                    </a:ext>
                  </a:extLst>
                </a:gridCol>
                <a:gridCol w="2211633">
                  <a:extLst>
                    <a:ext uri="{9D8B030D-6E8A-4147-A177-3AD203B41FA5}">
                      <a16:colId xmlns:a16="http://schemas.microsoft.com/office/drawing/2014/main" val="3694050857"/>
                    </a:ext>
                  </a:extLst>
                </a:gridCol>
              </a:tblGrid>
              <a:tr h="75315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800" b="1" i="0" kern="100" dirty="0" err="1">
                          <a:solidFill>
                            <a:srgbClr val="BF274C"/>
                          </a:solidFill>
                          <a:effectLst/>
                          <a:latin typeface="Mont SemiBold" pitchFamily="2" charset="0"/>
                          <a:ea typeface="+mn-ea"/>
                          <a:cs typeface="+mn-cs"/>
                        </a:rPr>
                        <a:t>S</a:t>
                      </a:r>
                      <a:r>
                        <a:rPr lang="ru-RU" sz="1050" b="1" i="0" kern="100" dirty="0" err="1">
                          <a:solidFill>
                            <a:schemeClr val="tx1"/>
                          </a:solidFill>
                          <a:effectLst/>
                          <a:latin typeface="Mont SemiBold" pitchFamily="2" charset="0"/>
                          <a:ea typeface="+mn-ea"/>
                          <a:cs typeface="+mn-cs"/>
                        </a:rPr>
                        <a:t>plit</a:t>
                      </a:r>
                      <a:r>
                        <a:rPr lang="en-US" sz="900" kern="100" dirty="0">
                          <a:effectLst/>
                          <a:latin typeface="Mont ExtraLight" pitchFamily="2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800" kern="100" dirty="0">
                          <a:effectLst/>
                          <a:latin typeface="Mont ExtraLight" pitchFamily="2" charset="0"/>
                        </a:rPr>
                        <a:t>(</a:t>
                      </a:r>
                      <a:r>
                        <a:rPr lang="ru-RU" sz="800" kern="100" dirty="0">
                          <a:effectLst/>
                          <a:latin typeface="Mont ExtraLight" pitchFamily="2" charset="0"/>
                        </a:rPr>
                        <a:t>расщепленный</a:t>
                      </a:r>
                      <a:r>
                        <a:rPr lang="en-US" sz="800" kern="100" dirty="0">
                          <a:effectLst/>
                          <a:latin typeface="Mont ExtraLight" pitchFamily="2" charset="0"/>
                        </a:rPr>
                        <a:t>)</a:t>
                      </a:r>
                      <a:endParaRPr lang="ru-RU" sz="8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800" kern="100" dirty="0">
                          <a:effectLst/>
                          <a:latin typeface="Mont ExtraLight" pitchFamily="2" charset="0"/>
                        </a:rPr>
                        <a:t>Бесполезность применения привычных схем, методов, моделей</a:t>
                      </a:r>
                      <a:endParaRPr lang="ru-RU" sz="8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800" b="1" i="0" kern="100" dirty="0">
                          <a:solidFill>
                            <a:srgbClr val="BF274C"/>
                          </a:solidFill>
                          <a:effectLst/>
                          <a:latin typeface="Mont SemiBold" pitchFamily="2" charset="0"/>
                          <a:ea typeface="+mn-ea"/>
                          <a:cs typeface="+mn-cs"/>
                        </a:rPr>
                        <a:t>T</a:t>
                      </a:r>
                      <a:r>
                        <a:rPr lang="en-US" sz="1050" b="1" i="0" kern="100" dirty="0">
                          <a:solidFill>
                            <a:schemeClr val="tx1"/>
                          </a:solidFill>
                          <a:effectLst/>
                          <a:latin typeface="Mont SemiBold" pitchFamily="2" charset="0"/>
                          <a:ea typeface="+mn-ea"/>
                          <a:cs typeface="+mn-cs"/>
                        </a:rPr>
                        <a:t>urbulent</a:t>
                      </a:r>
                      <a:r>
                        <a:rPr lang="ru-RU" sz="900" kern="100" dirty="0">
                          <a:effectLst/>
                          <a:latin typeface="Mont ExtraLight" pitchFamily="2" charset="0"/>
                        </a:rPr>
                        <a:t> </a:t>
                      </a:r>
                      <a:r>
                        <a:rPr lang="en-US" sz="800" kern="100" dirty="0">
                          <a:effectLst/>
                          <a:latin typeface="Mont ExtraLight" pitchFamily="2" charset="0"/>
                        </a:rPr>
                        <a:t>(</a:t>
                      </a:r>
                      <a:r>
                        <a:rPr lang="ru-RU" sz="800" kern="100" dirty="0">
                          <a:effectLst/>
                          <a:latin typeface="Mont ExtraLight" pitchFamily="2" charset="0"/>
                        </a:rPr>
                        <a:t>турбулентный</a:t>
                      </a:r>
                      <a:r>
                        <a:rPr lang="en-US" sz="800" kern="100" dirty="0">
                          <a:effectLst/>
                          <a:latin typeface="Mont ExtraLight" pitchFamily="2" charset="0"/>
                        </a:rPr>
                        <a:t>)</a:t>
                      </a:r>
                      <a:endParaRPr lang="ru-RU" sz="9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800" kern="100">
                          <a:effectLst/>
                          <a:latin typeface="Mont ExtraLight" pitchFamily="2" charset="0"/>
                        </a:rPr>
                        <a:t>Увеличение скорости разнонаправленных изменений</a:t>
                      </a:r>
                      <a:endParaRPr lang="ru-RU" sz="800" kern="10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4103558"/>
                  </a:ext>
                </a:extLst>
              </a:tr>
              <a:tr h="75315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800" b="1" i="0" kern="100" dirty="0" err="1">
                          <a:solidFill>
                            <a:srgbClr val="BF274C"/>
                          </a:solidFill>
                          <a:effectLst/>
                          <a:latin typeface="Mont SemiBold" pitchFamily="2" charset="0"/>
                          <a:ea typeface="+mn-ea"/>
                          <a:cs typeface="+mn-cs"/>
                        </a:rPr>
                        <a:t>H</a:t>
                      </a:r>
                      <a:r>
                        <a:rPr lang="ru-RU" sz="1050" b="1" i="0" kern="100" dirty="0" err="1">
                          <a:solidFill>
                            <a:schemeClr val="tx1"/>
                          </a:solidFill>
                          <a:effectLst/>
                          <a:latin typeface="Mont SemiBold" pitchFamily="2" charset="0"/>
                          <a:ea typeface="+mn-ea"/>
                          <a:cs typeface="+mn-cs"/>
                        </a:rPr>
                        <a:t>orrible</a:t>
                      </a:r>
                      <a:r>
                        <a:rPr lang="ru-RU" sz="900" kern="100" dirty="0">
                          <a:effectLst/>
                          <a:latin typeface="Mont ExtraLight" pitchFamily="2" charset="0"/>
                        </a:rPr>
                        <a:t> </a:t>
                      </a:r>
                      <a:endParaRPr lang="en-US" sz="900" kern="100" dirty="0">
                        <a:effectLst/>
                        <a:latin typeface="Mont ExtraLight" pitchFamily="2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800" kern="100" dirty="0">
                          <a:effectLst/>
                          <a:latin typeface="Mont ExtraLight" pitchFamily="2" charset="0"/>
                        </a:rPr>
                        <a:t>(</a:t>
                      </a:r>
                      <a:r>
                        <a:rPr lang="ru-RU" sz="800" kern="100" dirty="0">
                          <a:effectLst/>
                          <a:latin typeface="Mont ExtraLight" pitchFamily="2" charset="0"/>
                        </a:rPr>
                        <a:t>ужасный</a:t>
                      </a:r>
                      <a:r>
                        <a:rPr lang="en-US" sz="800" kern="100" dirty="0">
                          <a:effectLst/>
                          <a:latin typeface="Mont ExtraLight" pitchFamily="2" charset="0"/>
                        </a:rPr>
                        <a:t>)</a:t>
                      </a:r>
                      <a:endParaRPr lang="ru-RU" sz="8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800" kern="100" dirty="0">
                          <a:effectLst/>
                          <a:latin typeface="Mont ExtraLight" pitchFamily="2" charset="0"/>
                        </a:rPr>
                        <a:t>Постоянная тревожность, мешающая принимать оперативные решения</a:t>
                      </a:r>
                      <a:endParaRPr lang="ru-RU" sz="8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800" b="1" i="0" kern="100" dirty="0">
                          <a:solidFill>
                            <a:srgbClr val="BF274C"/>
                          </a:solidFill>
                          <a:effectLst/>
                          <a:latin typeface="Mont SemiBold" pitchFamily="2" charset="0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050" b="1" i="0" kern="100" dirty="0">
                          <a:solidFill>
                            <a:schemeClr val="tx1"/>
                          </a:solidFill>
                          <a:effectLst/>
                          <a:latin typeface="Mont SemiBold" pitchFamily="2" charset="0"/>
                          <a:ea typeface="+mn-ea"/>
                          <a:cs typeface="+mn-cs"/>
                        </a:rPr>
                        <a:t>ccidental</a:t>
                      </a:r>
                      <a:r>
                        <a:rPr lang="ru-RU" sz="900" kern="100" dirty="0">
                          <a:effectLst/>
                          <a:latin typeface="Mont ExtraLight" pitchFamily="2" charset="0"/>
                        </a:rPr>
                        <a:t> </a:t>
                      </a:r>
                      <a:r>
                        <a:rPr lang="en-US" sz="800" kern="100" dirty="0">
                          <a:effectLst/>
                          <a:latin typeface="Mont ExtraLight" pitchFamily="2" charset="0"/>
                        </a:rPr>
                        <a:t>(</a:t>
                      </a:r>
                      <a:r>
                        <a:rPr lang="ru-RU" sz="800" kern="100" dirty="0">
                          <a:effectLst/>
                          <a:latin typeface="Mont ExtraLight" pitchFamily="2" charset="0"/>
                        </a:rPr>
                        <a:t>случайный</a:t>
                      </a:r>
                      <a:r>
                        <a:rPr lang="en-US" sz="800" kern="100" dirty="0">
                          <a:effectLst/>
                          <a:latin typeface="Mont ExtraLight" pitchFamily="2" charset="0"/>
                        </a:rPr>
                        <a:t>)</a:t>
                      </a:r>
                      <a:endParaRPr lang="ru-RU" sz="9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800" kern="100">
                          <a:effectLst/>
                          <a:latin typeface="Mont ExtraLight" pitchFamily="2" charset="0"/>
                        </a:rPr>
                        <a:t>Непредсказуемость, неоперделенность, неуправляемость</a:t>
                      </a:r>
                      <a:endParaRPr lang="ru-RU" sz="800" kern="10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42119"/>
                  </a:ext>
                </a:extLst>
              </a:tr>
              <a:tr h="75315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800" b="1" i="0" kern="100" dirty="0" err="1">
                          <a:solidFill>
                            <a:srgbClr val="BF274C"/>
                          </a:solidFill>
                          <a:effectLst/>
                          <a:latin typeface="Mont SemiBold" pitchFamily="2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ru-RU" sz="1050" b="1" i="0" kern="100" dirty="0" err="1">
                          <a:solidFill>
                            <a:schemeClr val="tx1"/>
                          </a:solidFill>
                          <a:effectLst/>
                          <a:latin typeface="Mont SemiBold" pitchFamily="2" charset="0"/>
                          <a:ea typeface="+mn-ea"/>
                          <a:cs typeface="+mn-cs"/>
                        </a:rPr>
                        <a:t>nconceivable</a:t>
                      </a:r>
                      <a:r>
                        <a:rPr lang="en-US" sz="900" kern="100" dirty="0">
                          <a:effectLst/>
                          <a:latin typeface="Mont ExtraLight" pitchFamily="2" charset="0"/>
                        </a:rPr>
                        <a:t> </a:t>
                      </a:r>
                      <a:r>
                        <a:rPr lang="en-US" sz="800" kern="100" dirty="0">
                          <a:effectLst/>
                          <a:latin typeface="Mont ExtraLight" pitchFamily="2" charset="0"/>
                        </a:rPr>
                        <a:t>(</a:t>
                      </a:r>
                      <a:r>
                        <a:rPr lang="ru-RU" sz="800" kern="100" dirty="0">
                          <a:effectLst/>
                          <a:latin typeface="Mont ExtraLight" pitchFamily="2" charset="0"/>
                        </a:rPr>
                        <a:t>невообразимый</a:t>
                      </a:r>
                      <a:r>
                        <a:rPr lang="en-US" sz="800" kern="100" dirty="0">
                          <a:effectLst/>
                          <a:latin typeface="Mont ExtraLight" pitchFamily="2" charset="0"/>
                        </a:rPr>
                        <a:t>)</a:t>
                      </a:r>
                      <a:endParaRPr lang="ru-RU" sz="9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800" kern="100">
                          <a:effectLst/>
                          <a:latin typeface="Mont ExtraLight" pitchFamily="2" charset="0"/>
                        </a:rPr>
                        <a:t>Отсутствие уверенности, что принятые решения дадут результат</a:t>
                      </a:r>
                      <a:endParaRPr lang="ru-RU" sz="800" kern="10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800" b="1" i="0" kern="100" dirty="0">
                          <a:solidFill>
                            <a:srgbClr val="BF274C"/>
                          </a:solidFill>
                          <a:effectLst/>
                          <a:latin typeface="Mont SemiBold" pitchFamily="2" charset="0"/>
                          <a:ea typeface="+mn-ea"/>
                          <a:cs typeface="+mn-cs"/>
                        </a:rPr>
                        <a:t>C</a:t>
                      </a:r>
                      <a:r>
                        <a:rPr lang="en-US" sz="1050" b="1" i="0" kern="100" dirty="0">
                          <a:solidFill>
                            <a:schemeClr val="tx1"/>
                          </a:solidFill>
                          <a:effectLst/>
                          <a:latin typeface="Mont SemiBold" pitchFamily="2" charset="0"/>
                          <a:ea typeface="+mn-ea"/>
                          <a:cs typeface="+mn-cs"/>
                        </a:rPr>
                        <a:t>haotic</a:t>
                      </a:r>
                      <a:r>
                        <a:rPr lang="ru-RU" sz="900" kern="100" dirty="0">
                          <a:effectLst/>
                          <a:latin typeface="Mont ExtraLight" pitchFamily="2" charset="0"/>
                        </a:rPr>
                        <a:t> </a:t>
                      </a:r>
                      <a:r>
                        <a:rPr lang="en-US" sz="800" kern="100" dirty="0">
                          <a:effectLst/>
                          <a:latin typeface="Mont ExtraLight" pitchFamily="2" charset="0"/>
                        </a:rPr>
                        <a:t>(</a:t>
                      </a:r>
                      <a:r>
                        <a:rPr lang="ru-RU" sz="800" kern="100" dirty="0">
                          <a:effectLst/>
                          <a:latin typeface="Mont ExtraLight" pitchFamily="2" charset="0"/>
                        </a:rPr>
                        <a:t>хаотичный</a:t>
                      </a:r>
                      <a:r>
                        <a:rPr lang="en-US" sz="800" kern="100" dirty="0">
                          <a:effectLst/>
                          <a:latin typeface="Mont ExtraLight" pitchFamily="2" charset="0"/>
                        </a:rPr>
                        <a:t>)</a:t>
                      </a:r>
                      <a:endParaRPr lang="ru-RU" sz="9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800" kern="100">
                          <a:effectLst/>
                          <a:latin typeface="Mont ExtraLight" pitchFamily="2" charset="0"/>
                        </a:rPr>
                        <a:t>Культура отмены и отмена культуры, разрушение правил</a:t>
                      </a:r>
                      <a:endParaRPr lang="ru-RU" sz="800" kern="10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4162294"/>
                  </a:ext>
                </a:extLst>
              </a:tr>
              <a:tr h="49707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800" b="1" i="0" kern="100" dirty="0" err="1">
                          <a:solidFill>
                            <a:srgbClr val="BF274C"/>
                          </a:solidFill>
                          <a:effectLst/>
                          <a:latin typeface="Mont SemiBold" pitchFamily="2" charset="0"/>
                          <a:ea typeface="+mn-ea"/>
                          <a:cs typeface="+mn-cs"/>
                        </a:rPr>
                        <a:t>V</a:t>
                      </a:r>
                      <a:r>
                        <a:rPr lang="ru-RU" sz="1050" b="1" i="0" kern="100" dirty="0" err="1">
                          <a:solidFill>
                            <a:schemeClr val="tx1"/>
                          </a:solidFill>
                          <a:effectLst/>
                          <a:latin typeface="Mont SemiBold" pitchFamily="2" charset="0"/>
                          <a:ea typeface="+mn-ea"/>
                          <a:cs typeface="+mn-cs"/>
                        </a:rPr>
                        <a:t>icious</a:t>
                      </a:r>
                      <a:r>
                        <a:rPr lang="en-US" sz="900" kern="100" dirty="0">
                          <a:effectLst/>
                          <a:latin typeface="Mont ExtraLight" pitchFamily="2" charset="0"/>
                        </a:rPr>
                        <a:t> </a:t>
                      </a:r>
                      <a:r>
                        <a:rPr lang="en-US" sz="800" kern="100" dirty="0">
                          <a:effectLst/>
                          <a:latin typeface="Mont ExtraLight" pitchFamily="2" charset="0"/>
                        </a:rPr>
                        <a:t>(</a:t>
                      </a:r>
                      <a:r>
                        <a:rPr lang="ru-RU" sz="800" kern="100" dirty="0">
                          <a:effectLst/>
                          <a:latin typeface="Mont ExtraLight" pitchFamily="2" charset="0"/>
                        </a:rPr>
                        <a:t>беспощадный</a:t>
                      </a:r>
                      <a:r>
                        <a:rPr lang="en-US" sz="800" kern="100" dirty="0">
                          <a:effectLst/>
                          <a:latin typeface="Mont ExtraLight" pitchFamily="2" charset="0"/>
                        </a:rPr>
                        <a:t>)</a:t>
                      </a:r>
                      <a:endParaRPr lang="ru-RU" sz="9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800" kern="100" dirty="0">
                          <a:effectLst/>
                          <a:latin typeface="Mont ExtraLight" pitchFamily="2" charset="0"/>
                        </a:rPr>
                        <a:t>Отсутствие возможности понять происходящее</a:t>
                      </a:r>
                      <a:endParaRPr lang="ru-RU" sz="8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800" b="1" i="0" kern="100" dirty="0">
                          <a:solidFill>
                            <a:srgbClr val="BF274C"/>
                          </a:solidFill>
                          <a:effectLst/>
                          <a:latin typeface="Mont SemiBold" pitchFamily="2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050" b="1" i="0" kern="100" dirty="0">
                          <a:solidFill>
                            <a:schemeClr val="tx1"/>
                          </a:solidFill>
                          <a:effectLst/>
                          <a:latin typeface="Mont SemiBold" pitchFamily="2" charset="0"/>
                          <a:ea typeface="+mn-ea"/>
                          <a:cs typeface="+mn-cs"/>
                        </a:rPr>
                        <a:t>nimical</a:t>
                      </a:r>
                      <a:r>
                        <a:rPr lang="ru-RU" sz="900" kern="100" dirty="0">
                          <a:effectLst/>
                          <a:latin typeface="Mont ExtraLight" pitchFamily="2" charset="0"/>
                        </a:rPr>
                        <a:t> </a:t>
                      </a:r>
                      <a:r>
                        <a:rPr lang="en-US" sz="800" kern="100" dirty="0">
                          <a:effectLst/>
                          <a:latin typeface="Mont ExtraLight" pitchFamily="2" charset="0"/>
                        </a:rPr>
                        <a:t>(</a:t>
                      </a:r>
                      <a:r>
                        <a:rPr lang="ru-RU" sz="800" kern="100" dirty="0">
                          <a:effectLst/>
                          <a:latin typeface="Mont ExtraLight" pitchFamily="2" charset="0"/>
                        </a:rPr>
                        <a:t>враждебный</a:t>
                      </a:r>
                      <a:r>
                        <a:rPr lang="en-US" sz="800" kern="100" dirty="0">
                          <a:effectLst/>
                          <a:latin typeface="Mont ExtraLight" pitchFamily="2" charset="0"/>
                        </a:rPr>
                        <a:t>)</a:t>
                      </a:r>
                      <a:endParaRPr lang="ru-RU" sz="9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800" kern="100" dirty="0">
                          <a:effectLst/>
                          <a:latin typeface="Mont ExtraLight" pitchFamily="2" charset="0"/>
                        </a:rPr>
                        <a:t>Тотальная ложь, цинизм, агрессия</a:t>
                      </a:r>
                      <a:endParaRPr lang="ru-RU" sz="8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0963274"/>
                  </a:ext>
                </a:extLst>
              </a:tr>
              <a:tr h="75315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800" b="1" i="0" kern="100" dirty="0" err="1">
                          <a:solidFill>
                            <a:srgbClr val="BF274C"/>
                          </a:solidFill>
                          <a:effectLst/>
                          <a:latin typeface="Mont SemiBold" pitchFamily="2" charset="0"/>
                        </a:rPr>
                        <a:t>A</a:t>
                      </a:r>
                      <a:r>
                        <a:rPr lang="ru-RU" sz="1050" b="1" i="0" kern="100" dirty="0" err="1">
                          <a:effectLst/>
                          <a:latin typeface="Mont SemiBold" pitchFamily="2" charset="0"/>
                        </a:rPr>
                        <a:t>rising</a:t>
                      </a:r>
                      <a:r>
                        <a:rPr lang="en-US" sz="900" kern="100" dirty="0">
                          <a:effectLst/>
                          <a:latin typeface="Mont ExtraLight" pitchFamily="2" charset="0"/>
                        </a:rPr>
                        <a:t> </a:t>
                      </a:r>
                      <a:r>
                        <a:rPr lang="en-US" sz="800" kern="100" dirty="0">
                          <a:effectLst/>
                          <a:latin typeface="Mont ExtraLight" pitchFamily="2" charset="0"/>
                        </a:rPr>
                        <a:t>(</a:t>
                      </a:r>
                      <a:r>
                        <a:rPr lang="ru-RU" sz="800" kern="100" dirty="0">
                          <a:effectLst/>
                          <a:latin typeface="Mont ExtraLight" pitchFamily="2" charset="0"/>
                        </a:rPr>
                        <a:t>возрождающийся</a:t>
                      </a:r>
                      <a:r>
                        <a:rPr lang="en-US" sz="800" kern="100" dirty="0">
                          <a:effectLst/>
                          <a:latin typeface="Mont ExtraLight" pitchFamily="2" charset="0"/>
                        </a:rPr>
                        <a:t>)</a:t>
                      </a:r>
                      <a:endParaRPr lang="ru-RU" sz="9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800" kern="100" dirty="0">
                          <a:effectLst/>
                          <a:latin typeface="Mont ExtraLight" pitchFamily="2" charset="0"/>
                        </a:rPr>
                        <a:t>После финальной стадии наступит время возрождения</a:t>
                      </a:r>
                      <a:endParaRPr lang="ru-RU" sz="8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900" kern="100" dirty="0">
                          <a:effectLst/>
                          <a:latin typeface="Mont ExtraLight" pitchFamily="2" charset="0"/>
                        </a:rPr>
                        <a:t> </a:t>
                      </a:r>
                      <a:endParaRPr lang="ru-RU" sz="9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900" kern="100" dirty="0">
                          <a:effectLst/>
                          <a:latin typeface="Mont ExtraLight" pitchFamily="2" charset="0"/>
                        </a:rPr>
                        <a:t> </a:t>
                      </a:r>
                      <a:endParaRPr lang="ru-RU" sz="9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6358413"/>
                  </a:ext>
                </a:extLst>
              </a:tr>
            </a:tbl>
          </a:graphicData>
        </a:graphic>
      </p:graphicFrame>
      <p:sp>
        <p:nvSpPr>
          <p:cNvPr id="43" name="TextBox 42">
            <a:extLst>
              <a:ext uri="{FF2B5EF4-FFF2-40B4-BE49-F238E27FC236}">
                <a16:creationId xmlns:a16="http://schemas.microsoft.com/office/drawing/2014/main" id="{9BB71EA7-A18A-2CD0-2117-61367A2AFD64}"/>
              </a:ext>
            </a:extLst>
          </p:cNvPr>
          <p:cNvSpPr txBox="1"/>
          <p:nvPr/>
        </p:nvSpPr>
        <p:spPr>
          <a:xfrm>
            <a:off x="1291343" y="-2003613"/>
            <a:ext cx="886492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BF274C"/>
                </a:solidFill>
                <a:latin typeface="Mont Bold" pitchFamily="2" charset="0"/>
              </a:rPr>
              <a:t>SHIVA vs TACI</a:t>
            </a:r>
            <a:endParaRPr lang="ru-RU" sz="9600" b="1" dirty="0">
              <a:solidFill>
                <a:srgbClr val="BF274C"/>
              </a:solidFill>
              <a:latin typeface="Mont Bold" pitchFamily="2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C8E7215-7DDE-DECC-4343-9A73276B7D51}"/>
              </a:ext>
            </a:extLst>
          </p:cNvPr>
          <p:cNvSpPr txBox="1"/>
          <p:nvPr/>
        </p:nvSpPr>
        <p:spPr>
          <a:xfrm>
            <a:off x="8182708" y="6235896"/>
            <a:ext cx="4026877" cy="646331"/>
          </a:xfrm>
          <a:prstGeom prst="rect">
            <a:avLst/>
          </a:prstGeom>
          <a:solidFill>
            <a:srgbClr val="EEDADE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000">
                <a:effectLst/>
                <a:latin typeface="Mont Thin" pitchFamily="2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ru-RU" dirty="0" err="1"/>
              <a:t>https</a:t>
            </a:r>
            <a:r>
              <a:rPr lang="ru-RU" dirty="0"/>
              <a:t>://</a:t>
            </a:r>
            <a:r>
              <a:rPr lang="ru-RU" dirty="0" err="1"/>
              <a:t>trends.rbc.ru</a:t>
            </a:r>
            <a:r>
              <a:rPr lang="ru-RU" dirty="0"/>
              <a:t>/</a:t>
            </a:r>
            <a:r>
              <a:rPr lang="ru-RU" dirty="0" err="1"/>
              <a:t>trends</a:t>
            </a:r>
            <a:r>
              <a:rPr lang="ru-RU" dirty="0"/>
              <a:t>/</a:t>
            </a:r>
            <a:r>
              <a:rPr lang="ru-RU" dirty="0" err="1"/>
              <a:t>futurology</a:t>
            </a:r>
            <a:r>
              <a:rPr lang="ru-RU" dirty="0"/>
              <a:t>/62866fde9a794701a4c38ae4 </a:t>
            </a:r>
          </a:p>
        </p:txBody>
      </p:sp>
    </p:spTree>
    <p:extLst>
      <p:ext uri="{BB962C8B-B14F-4D97-AF65-F5344CB8AC3E}">
        <p14:creationId xmlns:p14="http://schemas.microsoft.com/office/powerpoint/2010/main" val="29311231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 descr="Изображение выглядит как черный, темнота&#10;&#10;Автоматически созданное описание">
            <a:extLst>
              <a:ext uri="{FF2B5EF4-FFF2-40B4-BE49-F238E27FC236}">
                <a16:creationId xmlns:a16="http://schemas.microsoft.com/office/drawing/2014/main" id="{F9CCB2A9-D91C-23C4-C9B6-7EA3F4E6E5D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alphaModFix amt="0"/>
          </a:blip>
          <a:stretch>
            <a:fillRect/>
          </a:stretch>
        </p:blipFill>
        <p:spPr>
          <a:xfrm>
            <a:off x="6866021" y="2037348"/>
            <a:ext cx="6063915" cy="6063915"/>
          </a:xfrm>
          <a:prstGeom prst="rect">
            <a:avLst/>
          </a:prstGeom>
        </p:spPr>
      </p:pic>
      <p:sp>
        <p:nvSpPr>
          <p:cNvPr id="2" name="Подзаголовок 2">
            <a:extLst>
              <a:ext uri="{FF2B5EF4-FFF2-40B4-BE49-F238E27FC236}">
                <a16:creationId xmlns:a16="http://schemas.microsoft.com/office/drawing/2014/main" id="{7C273267-DB0A-FD9C-E8FD-95B7928ED10A}"/>
              </a:ext>
            </a:extLst>
          </p:cNvPr>
          <p:cNvSpPr txBox="1">
            <a:spLocks/>
          </p:cNvSpPr>
          <p:nvPr/>
        </p:nvSpPr>
        <p:spPr>
          <a:xfrm>
            <a:off x="140970" y="6435090"/>
            <a:ext cx="3802380" cy="56007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i="1" dirty="0">
                <a:solidFill>
                  <a:srgbClr val="BF274C"/>
                </a:solidFill>
                <a:latin typeface="Mont Thin Italic" pitchFamily="2" charset="0"/>
              </a:rPr>
              <a:t>© МАЛЬЦЕВА Юлия Анатольевна</a:t>
            </a:r>
          </a:p>
        </p:txBody>
      </p:sp>
      <p:sp>
        <p:nvSpPr>
          <p:cNvPr id="3" name="Шестиугольник 2">
            <a:extLst>
              <a:ext uri="{FF2B5EF4-FFF2-40B4-BE49-F238E27FC236}">
                <a16:creationId xmlns:a16="http://schemas.microsoft.com/office/drawing/2014/main" id="{9ABACCEC-96F2-D5F8-F4EA-E54FFC951244}"/>
              </a:ext>
            </a:extLst>
          </p:cNvPr>
          <p:cNvSpPr/>
          <p:nvPr/>
        </p:nvSpPr>
        <p:spPr>
          <a:xfrm rot="15780903">
            <a:off x="-2376617" y="3623215"/>
            <a:ext cx="1650476" cy="1422824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80000" rtlCol="0" anchor="ctr"/>
          <a:lstStyle/>
          <a:p>
            <a:pPr algn="ctr"/>
            <a:r>
              <a:rPr lang="en-US" sz="7200" b="1" dirty="0">
                <a:solidFill>
                  <a:srgbClr val="BF274C"/>
                </a:solidFill>
                <a:latin typeface="Mont Heavy" pitchFamily="2" charset="0"/>
              </a:rPr>
              <a:t>N</a:t>
            </a:r>
            <a:endParaRPr lang="ru-RU" sz="7200" b="1" dirty="0">
              <a:solidFill>
                <a:srgbClr val="BF274C"/>
              </a:solidFill>
              <a:latin typeface="Mont Heavy" pitchFamily="2" charset="0"/>
            </a:endParaRPr>
          </a:p>
        </p:txBody>
      </p:sp>
      <p:sp>
        <p:nvSpPr>
          <p:cNvPr id="4" name="Шестиугольник 3">
            <a:extLst>
              <a:ext uri="{FF2B5EF4-FFF2-40B4-BE49-F238E27FC236}">
                <a16:creationId xmlns:a16="http://schemas.microsoft.com/office/drawing/2014/main" id="{203B00C1-9285-65E9-735A-B6C8F01BC27D}"/>
              </a:ext>
            </a:extLst>
          </p:cNvPr>
          <p:cNvSpPr/>
          <p:nvPr/>
        </p:nvSpPr>
        <p:spPr>
          <a:xfrm rot="15932715">
            <a:off x="-3291018" y="5825141"/>
            <a:ext cx="1650476" cy="1422824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80000" rtlCol="0" anchor="ctr"/>
          <a:lstStyle/>
          <a:p>
            <a:pPr algn="ctr"/>
            <a:r>
              <a:rPr lang="en-US" sz="7200" b="1" dirty="0">
                <a:solidFill>
                  <a:srgbClr val="BF274C"/>
                </a:solidFill>
                <a:latin typeface="Mont Heavy" pitchFamily="2" charset="0"/>
              </a:rPr>
              <a:t>I</a:t>
            </a:r>
            <a:endParaRPr lang="ru-RU" sz="7200" b="1" dirty="0">
              <a:solidFill>
                <a:srgbClr val="BF274C"/>
              </a:solidFill>
              <a:latin typeface="Mont Heavy" pitchFamily="2" charset="0"/>
            </a:endParaRPr>
          </a:p>
        </p:txBody>
      </p:sp>
      <p:sp>
        <p:nvSpPr>
          <p:cNvPr id="5" name="Шестиугольник 4">
            <a:extLst>
              <a:ext uri="{FF2B5EF4-FFF2-40B4-BE49-F238E27FC236}">
                <a16:creationId xmlns:a16="http://schemas.microsoft.com/office/drawing/2014/main" id="{A00395C0-A72E-F1A4-17DA-2BF27DD2AA66}"/>
              </a:ext>
            </a:extLst>
          </p:cNvPr>
          <p:cNvSpPr/>
          <p:nvPr/>
        </p:nvSpPr>
        <p:spPr>
          <a:xfrm>
            <a:off x="-5187479" y="4768834"/>
            <a:ext cx="1337409" cy="1152939"/>
          </a:xfrm>
          <a:prstGeom prst="hexagon">
            <a:avLst/>
          </a:prstGeom>
          <a:noFill/>
          <a:ln w="38100">
            <a:solidFill>
              <a:srgbClr val="BF274C">
                <a:alpha val="61000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6" name="Шестиугольник 5">
            <a:extLst>
              <a:ext uri="{FF2B5EF4-FFF2-40B4-BE49-F238E27FC236}">
                <a16:creationId xmlns:a16="http://schemas.microsoft.com/office/drawing/2014/main" id="{81C26E5C-DC74-307C-E5D0-FA64E427EDFC}"/>
              </a:ext>
            </a:extLst>
          </p:cNvPr>
          <p:cNvSpPr/>
          <p:nvPr/>
        </p:nvSpPr>
        <p:spPr>
          <a:xfrm>
            <a:off x="4313581" y="5918459"/>
            <a:ext cx="1337409" cy="1152939"/>
          </a:xfrm>
          <a:prstGeom prst="hexagon">
            <a:avLst/>
          </a:prstGeom>
          <a:noFill/>
          <a:ln w="38100">
            <a:solidFill>
              <a:srgbClr val="BF274C">
                <a:alpha val="0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7" name="Шестиугольник 6">
            <a:extLst>
              <a:ext uri="{FF2B5EF4-FFF2-40B4-BE49-F238E27FC236}">
                <a16:creationId xmlns:a16="http://schemas.microsoft.com/office/drawing/2014/main" id="{ED18602F-EB5A-DE7A-4131-F7B801072ECA}"/>
              </a:ext>
            </a:extLst>
          </p:cNvPr>
          <p:cNvSpPr/>
          <p:nvPr/>
        </p:nvSpPr>
        <p:spPr>
          <a:xfrm>
            <a:off x="7427842" y="5341990"/>
            <a:ext cx="1337409" cy="1152939"/>
          </a:xfrm>
          <a:prstGeom prst="hexagon">
            <a:avLst/>
          </a:prstGeom>
          <a:noFill/>
          <a:ln w="38100">
            <a:solidFill>
              <a:srgbClr val="BF274C">
                <a:alpha val="0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8" name="Шестиугольник 7">
            <a:extLst>
              <a:ext uri="{FF2B5EF4-FFF2-40B4-BE49-F238E27FC236}">
                <a16:creationId xmlns:a16="http://schemas.microsoft.com/office/drawing/2014/main" id="{E7395934-EB4E-2471-9086-9DD2F8C02463}"/>
              </a:ext>
            </a:extLst>
          </p:cNvPr>
          <p:cNvSpPr/>
          <p:nvPr/>
        </p:nvSpPr>
        <p:spPr>
          <a:xfrm>
            <a:off x="5353878" y="5322112"/>
            <a:ext cx="1337409" cy="1152939"/>
          </a:xfrm>
          <a:prstGeom prst="hexagon">
            <a:avLst/>
          </a:prstGeom>
          <a:noFill/>
          <a:ln w="38100">
            <a:solidFill>
              <a:srgbClr val="BF274C">
                <a:alpha val="0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9" name="Шестиугольник 8">
            <a:extLst>
              <a:ext uri="{FF2B5EF4-FFF2-40B4-BE49-F238E27FC236}">
                <a16:creationId xmlns:a16="http://schemas.microsoft.com/office/drawing/2014/main" id="{1E9C7AB2-3ED9-AFF1-0A4C-2FECB93E2715}"/>
              </a:ext>
            </a:extLst>
          </p:cNvPr>
          <p:cNvSpPr/>
          <p:nvPr/>
        </p:nvSpPr>
        <p:spPr>
          <a:xfrm>
            <a:off x="6380921" y="5918459"/>
            <a:ext cx="1337409" cy="1152939"/>
          </a:xfrm>
          <a:prstGeom prst="hexagon">
            <a:avLst/>
          </a:prstGeom>
          <a:noFill/>
          <a:ln w="38100">
            <a:solidFill>
              <a:srgbClr val="BF274C">
                <a:alpha val="0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10" name="Шестиугольник 9">
            <a:extLst>
              <a:ext uri="{FF2B5EF4-FFF2-40B4-BE49-F238E27FC236}">
                <a16:creationId xmlns:a16="http://schemas.microsoft.com/office/drawing/2014/main" id="{014FF4EB-3398-6BF1-F929-363416501DF8}"/>
              </a:ext>
            </a:extLst>
          </p:cNvPr>
          <p:cNvSpPr/>
          <p:nvPr/>
        </p:nvSpPr>
        <p:spPr>
          <a:xfrm>
            <a:off x="10568611" y="5928402"/>
            <a:ext cx="1337409" cy="1152939"/>
          </a:xfrm>
          <a:prstGeom prst="hexagon">
            <a:avLst/>
          </a:prstGeom>
          <a:noFill/>
          <a:ln w="38100">
            <a:solidFill>
              <a:srgbClr val="BF274C">
                <a:alpha val="0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11" name="Шестиугольник 10">
            <a:extLst>
              <a:ext uri="{FF2B5EF4-FFF2-40B4-BE49-F238E27FC236}">
                <a16:creationId xmlns:a16="http://schemas.microsoft.com/office/drawing/2014/main" id="{1C05272D-3DAE-4E07-F65D-1021D52FFCCD}"/>
              </a:ext>
            </a:extLst>
          </p:cNvPr>
          <p:cNvSpPr/>
          <p:nvPr/>
        </p:nvSpPr>
        <p:spPr>
          <a:xfrm>
            <a:off x="10561985" y="4768837"/>
            <a:ext cx="1337409" cy="1152939"/>
          </a:xfrm>
          <a:prstGeom prst="hexagon">
            <a:avLst/>
          </a:prstGeom>
          <a:noFill/>
          <a:ln w="38100">
            <a:solidFill>
              <a:srgbClr val="BF274C">
                <a:alpha val="0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12" name="Шестиугольник 11">
            <a:extLst>
              <a:ext uri="{FF2B5EF4-FFF2-40B4-BE49-F238E27FC236}">
                <a16:creationId xmlns:a16="http://schemas.microsoft.com/office/drawing/2014/main" id="{C048AA50-3069-2ADD-AEF0-4436C1B747FA}"/>
              </a:ext>
            </a:extLst>
          </p:cNvPr>
          <p:cNvSpPr/>
          <p:nvPr/>
        </p:nvSpPr>
        <p:spPr>
          <a:xfrm>
            <a:off x="10555359" y="3602641"/>
            <a:ext cx="1337409" cy="1152939"/>
          </a:xfrm>
          <a:prstGeom prst="hexagon">
            <a:avLst/>
          </a:prstGeom>
          <a:noFill/>
          <a:ln w="38100">
            <a:solidFill>
              <a:srgbClr val="BF274C">
                <a:alpha val="0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13" name="Шестиугольник 12">
            <a:extLst>
              <a:ext uri="{FF2B5EF4-FFF2-40B4-BE49-F238E27FC236}">
                <a16:creationId xmlns:a16="http://schemas.microsoft.com/office/drawing/2014/main" id="{4FBC7BBE-92CA-D812-CF46-4A8F2E455043}"/>
              </a:ext>
            </a:extLst>
          </p:cNvPr>
          <p:cNvSpPr/>
          <p:nvPr/>
        </p:nvSpPr>
        <p:spPr>
          <a:xfrm>
            <a:off x="10561985" y="2439768"/>
            <a:ext cx="1337409" cy="1152939"/>
          </a:xfrm>
          <a:prstGeom prst="hexagon">
            <a:avLst/>
          </a:prstGeom>
          <a:noFill/>
          <a:ln w="38100">
            <a:solidFill>
              <a:srgbClr val="BF274C">
                <a:alpha val="0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14" name="Шестиугольник 13">
            <a:extLst>
              <a:ext uri="{FF2B5EF4-FFF2-40B4-BE49-F238E27FC236}">
                <a16:creationId xmlns:a16="http://schemas.microsoft.com/office/drawing/2014/main" id="{D2EB2864-3467-6BF6-99B4-8B9C0E8E80A8}"/>
              </a:ext>
            </a:extLst>
          </p:cNvPr>
          <p:cNvSpPr/>
          <p:nvPr/>
        </p:nvSpPr>
        <p:spPr>
          <a:xfrm>
            <a:off x="9521687" y="4182429"/>
            <a:ext cx="1337409" cy="1152939"/>
          </a:xfrm>
          <a:prstGeom prst="hexagon">
            <a:avLst/>
          </a:prstGeom>
          <a:noFill/>
          <a:ln w="38100">
            <a:solidFill>
              <a:srgbClr val="BF274C">
                <a:alpha val="0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15" name="Шестиугольник 14">
            <a:extLst>
              <a:ext uri="{FF2B5EF4-FFF2-40B4-BE49-F238E27FC236}">
                <a16:creationId xmlns:a16="http://schemas.microsoft.com/office/drawing/2014/main" id="{9C2EEE96-E19A-9917-8348-68E1B91E4CB6}"/>
              </a:ext>
            </a:extLst>
          </p:cNvPr>
          <p:cNvSpPr/>
          <p:nvPr/>
        </p:nvSpPr>
        <p:spPr>
          <a:xfrm>
            <a:off x="10734265" y="291157"/>
            <a:ext cx="1337409" cy="1152939"/>
          </a:xfrm>
          <a:prstGeom prst="hexagon">
            <a:avLst/>
          </a:prstGeom>
          <a:noFill/>
          <a:ln w="38100">
            <a:solidFill>
              <a:srgbClr val="BF274C">
                <a:alpha val="0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16" name="Шестиугольник 15">
            <a:extLst>
              <a:ext uri="{FF2B5EF4-FFF2-40B4-BE49-F238E27FC236}">
                <a16:creationId xmlns:a16="http://schemas.microsoft.com/office/drawing/2014/main" id="{65E0C862-BC35-CC76-DCAE-B13170CC2C2B}"/>
              </a:ext>
            </a:extLst>
          </p:cNvPr>
          <p:cNvSpPr/>
          <p:nvPr/>
        </p:nvSpPr>
        <p:spPr>
          <a:xfrm>
            <a:off x="-825238" y="-2108624"/>
            <a:ext cx="1650476" cy="1422824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80000" rtlCol="0" anchor="ctr"/>
          <a:lstStyle/>
          <a:p>
            <a:pPr algn="ctr"/>
            <a:r>
              <a:rPr lang="en-US" sz="7200" b="1" dirty="0">
                <a:solidFill>
                  <a:srgbClr val="BF274C"/>
                </a:solidFill>
                <a:latin typeface="Mont Heavy" pitchFamily="2" charset="0"/>
              </a:rPr>
              <a:t>A</a:t>
            </a:r>
            <a:endParaRPr lang="ru-RU" sz="7200" b="1" dirty="0">
              <a:solidFill>
                <a:srgbClr val="BF274C"/>
              </a:solidFill>
              <a:latin typeface="Mont Heavy" pitchFamily="2" charset="0"/>
            </a:endParaRPr>
          </a:p>
        </p:txBody>
      </p:sp>
      <p:sp>
        <p:nvSpPr>
          <p:cNvPr id="17" name="Шестиугольник 16">
            <a:extLst>
              <a:ext uri="{FF2B5EF4-FFF2-40B4-BE49-F238E27FC236}">
                <a16:creationId xmlns:a16="http://schemas.microsoft.com/office/drawing/2014/main" id="{7F4EC0B4-C1EC-6273-2F8C-A2765C47FBF4}"/>
              </a:ext>
            </a:extLst>
          </p:cNvPr>
          <p:cNvSpPr/>
          <p:nvPr/>
        </p:nvSpPr>
        <p:spPr>
          <a:xfrm>
            <a:off x="11608907" y="5338681"/>
            <a:ext cx="1337409" cy="1152939"/>
          </a:xfrm>
          <a:prstGeom prst="hexagon">
            <a:avLst/>
          </a:prstGeom>
          <a:noFill/>
          <a:ln w="38100">
            <a:solidFill>
              <a:srgbClr val="BF274C">
                <a:alpha val="0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BF274C"/>
              </a:solidFill>
            </a:endParaRPr>
          </a:p>
        </p:txBody>
      </p:sp>
      <p:sp>
        <p:nvSpPr>
          <p:cNvPr id="18" name="Шестиугольник 17">
            <a:extLst>
              <a:ext uri="{FF2B5EF4-FFF2-40B4-BE49-F238E27FC236}">
                <a16:creationId xmlns:a16="http://schemas.microsoft.com/office/drawing/2014/main" id="{FF7969A7-1E37-CE04-1B3B-8F993CA19753}"/>
              </a:ext>
            </a:extLst>
          </p:cNvPr>
          <p:cNvSpPr/>
          <p:nvPr/>
        </p:nvSpPr>
        <p:spPr>
          <a:xfrm>
            <a:off x="11602281" y="4172485"/>
            <a:ext cx="1337409" cy="1152939"/>
          </a:xfrm>
          <a:prstGeom prst="hexagon">
            <a:avLst/>
          </a:prstGeom>
          <a:noFill/>
          <a:ln w="38100">
            <a:solidFill>
              <a:srgbClr val="BF274C">
                <a:alpha val="0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19" name="Шестиугольник 18">
            <a:extLst>
              <a:ext uri="{FF2B5EF4-FFF2-40B4-BE49-F238E27FC236}">
                <a16:creationId xmlns:a16="http://schemas.microsoft.com/office/drawing/2014/main" id="{EE247044-1249-6021-F107-2565F9D8A721}"/>
              </a:ext>
            </a:extLst>
          </p:cNvPr>
          <p:cNvSpPr/>
          <p:nvPr/>
        </p:nvSpPr>
        <p:spPr>
          <a:xfrm>
            <a:off x="11608907" y="3009612"/>
            <a:ext cx="1337409" cy="1152939"/>
          </a:xfrm>
          <a:prstGeom prst="hexagon">
            <a:avLst/>
          </a:prstGeom>
          <a:noFill/>
          <a:ln w="38100">
            <a:solidFill>
              <a:srgbClr val="BF274C">
                <a:alpha val="0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20" name="Шестиугольник 19">
            <a:extLst>
              <a:ext uri="{FF2B5EF4-FFF2-40B4-BE49-F238E27FC236}">
                <a16:creationId xmlns:a16="http://schemas.microsoft.com/office/drawing/2014/main" id="{13286050-39FB-4171-8930-7F94FFCBB665}"/>
              </a:ext>
            </a:extLst>
          </p:cNvPr>
          <p:cNvSpPr/>
          <p:nvPr/>
        </p:nvSpPr>
        <p:spPr>
          <a:xfrm>
            <a:off x="11602281" y="1850047"/>
            <a:ext cx="1337409" cy="1152939"/>
          </a:xfrm>
          <a:prstGeom prst="hexagon">
            <a:avLst/>
          </a:prstGeom>
          <a:noFill/>
          <a:ln w="38100">
            <a:solidFill>
              <a:srgbClr val="BF274C">
                <a:alpha val="0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21" name="Шестиугольник 20">
            <a:extLst>
              <a:ext uri="{FF2B5EF4-FFF2-40B4-BE49-F238E27FC236}">
                <a16:creationId xmlns:a16="http://schemas.microsoft.com/office/drawing/2014/main" id="{D98B228A-A043-BF56-13D5-DD5B366B6E35}"/>
              </a:ext>
            </a:extLst>
          </p:cNvPr>
          <p:cNvSpPr/>
          <p:nvPr/>
        </p:nvSpPr>
        <p:spPr>
          <a:xfrm>
            <a:off x="9528313" y="5341990"/>
            <a:ext cx="1337409" cy="1152939"/>
          </a:xfrm>
          <a:prstGeom prst="hexagon">
            <a:avLst/>
          </a:prstGeom>
          <a:noFill/>
          <a:ln w="38100">
            <a:solidFill>
              <a:srgbClr val="BF274C">
                <a:alpha val="0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22" name="Шестиугольник 21">
            <a:extLst>
              <a:ext uri="{FF2B5EF4-FFF2-40B4-BE49-F238E27FC236}">
                <a16:creationId xmlns:a16="http://schemas.microsoft.com/office/drawing/2014/main" id="{E17065F5-DA1D-9E8E-B07B-E6B63BCD067A}"/>
              </a:ext>
            </a:extLst>
          </p:cNvPr>
          <p:cNvSpPr/>
          <p:nvPr/>
        </p:nvSpPr>
        <p:spPr>
          <a:xfrm>
            <a:off x="2813947" y="-2212954"/>
            <a:ext cx="1650476" cy="1422824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80000" rtlCol="0" anchor="ctr"/>
          <a:lstStyle/>
          <a:p>
            <a:pPr algn="ctr"/>
            <a:r>
              <a:rPr lang="en-US" sz="7200" b="1" dirty="0">
                <a:solidFill>
                  <a:srgbClr val="BF274C"/>
                </a:solidFill>
                <a:latin typeface="Mont Heavy" pitchFamily="2" charset="0"/>
              </a:rPr>
              <a:t>B</a:t>
            </a:r>
            <a:endParaRPr lang="ru-RU" sz="7200" b="1" dirty="0">
              <a:solidFill>
                <a:srgbClr val="BF274C"/>
              </a:solidFill>
              <a:latin typeface="Mont Heavy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AE1782F-55BF-B7C4-B340-3C674672078C}"/>
              </a:ext>
            </a:extLst>
          </p:cNvPr>
          <p:cNvSpPr txBox="1"/>
          <p:nvPr/>
        </p:nvSpPr>
        <p:spPr>
          <a:xfrm>
            <a:off x="-10962744" y="749906"/>
            <a:ext cx="153632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 err="1">
                <a:solidFill>
                  <a:srgbClr val="000000"/>
                </a:solidFill>
                <a:effectLst/>
                <a:latin typeface="Mont ExtraLight" pitchFamily="2" charset="0"/>
                <a:ea typeface="Calibri" panose="020F0502020204030204" pitchFamily="34" charset="0"/>
              </a:rPr>
              <a:t>Brittle</a:t>
            </a:r>
            <a:r>
              <a:rPr lang="ru-RU" sz="2400" dirty="0">
                <a:solidFill>
                  <a:srgbClr val="000000"/>
                </a:solidFill>
                <a:effectLst/>
                <a:latin typeface="Mont ExtraLight" pitchFamily="2" charset="0"/>
                <a:ea typeface="Calibri" panose="020F0502020204030204" pitchFamily="34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effectLst/>
                <a:latin typeface="Mont ExtraLight" pitchFamily="2" charset="0"/>
                <a:ea typeface="Calibri" panose="020F0502020204030204" pitchFamily="34" charset="0"/>
              </a:rPr>
              <a:t>(хрупкий)</a:t>
            </a:r>
            <a:r>
              <a:rPr lang="ru-RU" sz="2000" dirty="0">
                <a:effectLst/>
                <a:latin typeface="Mont ExtraLight" pitchFamily="2" charset="0"/>
              </a:rPr>
              <a:t> </a:t>
            </a:r>
            <a:endParaRPr lang="ru-RU" sz="2400" dirty="0">
              <a:latin typeface="Mont ExtraLight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19D9AB2-081C-344C-2C5F-5662C94C99A4}"/>
              </a:ext>
            </a:extLst>
          </p:cNvPr>
          <p:cNvSpPr txBox="1"/>
          <p:nvPr/>
        </p:nvSpPr>
        <p:spPr>
          <a:xfrm>
            <a:off x="-10962744" y="2063235"/>
            <a:ext cx="171113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2400">
                <a:solidFill>
                  <a:srgbClr val="000000"/>
                </a:solidFill>
                <a:effectLst/>
                <a:latin typeface="Mont ExtraLight" pitchFamily="2" charset="0"/>
                <a:ea typeface="Calibri" panose="020F0502020204030204" pitchFamily="34" charset="0"/>
              </a:defRPr>
            </a:lvl1pPr>
          </a:lstStyle>
          <a:p>
            <a:r>
              <a:rPr lang="ru-RU" dirty="0" err="1"/>
              <a:t>Anxious</a:t>
            </a:r>
            <a:r>
              <a:rPr lang="ru-RU" dirty="0"/>
              <a:t> </a:t>
            </a:r>
            <a:r>
              <a:rPr lang="ru-RU" sz="1600" dirty="0"/>
              <a:t>(тревожный)</a:t>
            </a:r>
            <a:r>
              <a:rPr lang="ru-RU" sz="2000" dirty="0"/>
              <a:t> </a:t>
            </a:r>
            <a:endParaRPr lang="ru-RU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FC4463C-1D60-211B-C691-A43AB1C9AEC7}"/>
              </a:ext>
            </a:extLst>
          </p:cNvPr>
          <p:cNvSpPr txBox="1"/>
          <p:nvPr/>
        </p:nvSpPr>
        <p:spPr>
          <a:xfrm>
            <a:off x="-10962744" y="3376564"/>
            <a:ext cx="189939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2400">
                <a:solidFill>
                  <a:srgbClr val="000000"/>
                </a:solidFill>
                <a:effectLst/>
                <a:latin typeface="Mont ExtraLight" pitchFamily="2" charset="0"/>
                <a:ea typeface="Calibri" panose="020F0502020204030204" pitchFamily="34" charset="0"/>
              </a:defRPr>
            </a:lvl1pPr>
          </a:lstStyle>
          <a:p>
            <a:r>
              <a:rPr lang="ru-RU" dirty="0" err="1"/>
              <a:t>Nonlinear</a:t>
            </a:r>
            <a:r>
              <a:rPr lang="en-US" dirty="0"/>
              <a:t> </a:t>
            </a:r>
            <a:r>
              <a:rPr lang="ru-RU" sz="1600" dirty="0"/>
              <a:t>(нелинейный)</a:t>
            </a:r>
            <a:r>
              <a:rPr lang="ru-RU" sz="2000" dirty="0"/>
              <a:t> </a:t>
            </a:r>
            <a:endParaRPr lang="ru-RU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2F6D700-C2AF-5294-88F0-CB4E9CFA781D}"/>
              </a:ext>
            </a:extLst>
          </p:cNvPr>
          <p:cNvSpPr txBox="1"/>
          <p:nvPr/>
        </p:nvSpPr>
        <p:spPr>
          <a:xfrm>
            <a:off x="-10962744" y="4689894"/>
            <a:ext cx="313652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2400">
                <a:solidFill>
                  <a:srgbClr val="000000"/>
                </a:solidFill>
                <a:effectLst/>
                <a:latin typeface="Mont ExtraLight" pitchFamily="2" charset="0"/>
                <a:ea typeface="Calibri" panose="020F0502020204030204" pitchFamily="34" charset="0"/>
              </a:defRPr>
            </a:lvl1pPr>
          </a:lstStyle>
          <a:p>
            <a:r>
              <a:rPr lang="ru-RU" dirty="0" err="1"/>
              <a:t>Incomprehensible</a:t>
            </a:r>
            <a:r>
              <a:rPr lang="ru-RU" dirty="0"/>
              <a:t> </a:t>
            </a:r>
            <a:r>
              <a:rPr lang="ru-RU" sz="1600" dirty="0"/>
              <a:t>(непостижимый)</a:t>
            </a:r>
            <a:r>
              <a:rPr lang="ru-RU" sz="2000" dirty="0"/>
              <a:t> </a:t>
            </a:r>
            <a:endParaRPr lang="ru-RU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33C9558-D3E7-E01F-35FB-44E89E07314D}"/>
              </a:ext>
            </a:extLst>
          </p:cNvPr>
          <p:cNvSpPr txBox="1"/>
          <p:nvPr/>
        </p:nvSpPr>
        <p:spPr>
          <a:xfrm>
            <a:off x="-7695110" y="689393"/>
            <a:ext cx="501911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effectLst/>
                <a:latin typeface="Mont ExtraLight" pitchFamily="2" charset="0"/>
                <a:ea typeface="Calibri" panose="020F0502020204030204" pitchFamily="34" charset="0"/>
              </a:rPr>
              <a:t>Любая система способна быстро сломаться</a:t>
            </a:r>
            <a:r>
              <a:rPr lang="ru-RU" dirty="0">
                <a:effectLst/>
                <a:latin typeface="Mont ExtraLight" pitchFamily="2" charset="0"/>
              </a:rPr>
              <a:t> </a:t>
            </a:r>
            <a:endParaRPr lang="ru-RU" dirty="0">
              <a:latin typeface="Mont ExtraLight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09F211C-BD6A-1BD9-6698-F38BEC818B26}"/>
              </a:ext>
            </a:extLst>
          </p:cNvPr>
          <p:cNvSpPr txBox="1"/>
          <p:nvPr/>
        </p:nvSpPr>
        <p:spPr>
          <a:xfrm>
            <a:off x="-7695110" y="1993757"/>
            <a:ext cx="50863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effectLst/>
                <a:latin typeface="Mont ExtraLight" pitchFamily="2" charset="0"/>
                <a:ea typeface="Calibri" panose="020F0502020204030204" pitchFamily="34" charset="0"/>
              </a:rPr>
              <a:t>Невозможность повлиять на непрекращающиеся изменения</a:t>
            </a:r>
            <a:r>
              <a:rPr lang="ru-RU" dirty="0">
                <a:effectLst/>
                <a:latin typeface="Mont ExtraLight" pitchFamily="2" charset="0"/>
              </a:rPr>
              <a:t> </a:t>
            </a:r>
            <a:endParaRPr lang="ru-RU" dirty="0">
              <a:latin typeface="Mont ExtraLight" pitchFamily="2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2009CEB-5E6C-D2C0-A9EE-DF798B059645}"/>
              </a:ext>
            </a:extLst>
          </p:cNvPr>
          <p:cNvSpPr txBox="1"/>
          <p:nvPr/>
        </p:nvSpPr>
        <p:spPr>
          <a:xfrm>
            <a:off x="-7695110" y="3298121"/>
            <a:ext cx="40105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effectLst/>
                <a:latin typeface="Mont ExtraLight" pitchFamily="2" charset="0"/>
                <a:ea typeface="Calibri" panose="020F0502020204030204" pitchFamily="34" charset="0"/>
              </a:rPr>
              <a:t>Непредсказуемость последствий действий</a:t>
            </a:r>
            <a:r>
              <a:rPr lang="ru-RU" dirty="0">
                <a:effectLst/>
                <a:latin typeface="Mont ExtraLight" pitchFamily="2" charset="0"/>
              </a:rPr>
              <a:t> </a:t>
            </a:r>
            <a:endParaRPr lang="ru-RU" dirty="0">
              <a:latin typeface="Mont ExtraLight" pitchFamily="2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EF0C0A0-068B-D698-B257-A05DC929E15D}"/>
              </a:ext>
            </a:extLst>
          </p:cNvPr>
          <p:cNvSpPr txBox="1"/>
          <p:nvPr/>
        </p:nvSpPr>
        <p:spPr>
          <a:xfrm>
            <a:off x="-7695110" y="4602486"/>
            <a:ext cx="29079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effectLst/>
                <a:latin typeface="Mont ExtraLight" pitchFamily="2" charset="0"/>
                <a:ea typeface="Calibri" panose="020F0502020204030204" pitchFamily="34" charset="0"/>
              </a:rPr>
              <a:t>Переизбыток информации</a:t>
            </a:r>
            <a:r>
              <a:rPr lang="ru-RU" dirty="0">
                <a:effectLst/>
                <a:latin typeface="Mont ExtraLight" pitchFamily="2" charset="0"/>
              </a:rPr>
              <a:t> </a:t>
            </a:r>
            <a:endParaRPr lang="ru-RU" dirty="0">
              <a:latin typeface="Mont ExtraLight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D544458-090A-0927-3895-196BB6227591}"/>
              </a:ext>
            </a:extLst>
          </p:cNvPr>
          <p:cNvSpPr txBox="1"/>
          <p:nvPr/>
        </p:nvSpPr>
        <p:spPr>
          <a:xfrm>
            <a:off x="3362190" y="349623"/>
            <a:ext cx="50642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BF274C"/>
                </a:solidFill>
                <a:latin typeface="Mont Bold" pitchFamily="2" charset="0"/>
              </a:rPr>
              <a:t>SHIVA vs TACI</a:t>
            </a:r>
            <a:endParaRPr lang="ru-RU" sz="5400" b="1" dirty="0">
              <a:solidFill>
                <a:srgbClr val="BF274C"/>
              </a:solidFill>
              <a:latin typeface="Mont Bold" pitchFamily="2" charset="0"/>
            </a:endParaRPr>
          </a:p>
        </p:txBody>
      </p:sp>
      <p:graphicFrame>
        <p:nvGraphicFramePr>
          <p:cNvPr id="25" name="Таблица 24">
            <a:extLst>
              <a:ext uri="{FF2B5EF4-FFF2-40B4-BE49-F238E27FC236}">
                <a16:creationId xmlns:a16="http://schemas.microsoft.com/office/drawing/2014/main" id="{B1DEF7D8-83CC-5D3B-BD22-2971BA295F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440845"/>
              </p:ext>
            </p:extLst>
          </p:nvPr>
        </p:nvGraphicFramePr>
        <p:xfrm>
          <a:off x="407893" y="1465730"/>
          <a:ext cx="11376213" cy="45720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796988">
                  <a:extLst>
                    <a:ext uri="{9D8B030D-6E8A-4147-A177-3AD203B41FA5}">
                      <a16:colId xmlns:a16="http://schemas.microsoft.com/office/drawing/2014/main" val="2432252370"/>
                    </a:ext>
                  </a:extLst>
                </a:gridCol>
                <a:gridCol w="3415553">
                  <a:extLst>
                    <a:ext uri="{9D8B030D-6E8A-4147-A177-3AD203B41FA5}">
                      <a16:colId xmlns:a16="http://schemas.microsoft.com/office/drawing/2014/main" val="1486842683"/>
                    </a:ext>
                  </a:extLst>
                </a:gridCol>
                <a:gridCol w="2153954">
                  <a:extLst>
                    <a:ext uri="{9D8B030D-6E8A-4147-A177-3AD203B41FA5}">
                      <a16:colId xmlns:a16="http://schemas.microsoft.com/office/drawing/2014/main" val="1412460604"/>
                    </a:ext>
                  </a:extLst>
                </a:gridCol>
                <a:gridCol w="3009718">
                  <a:extLst>
                    <a:ext uri="{9D8B030D-6E8A-4147-A177-3AD203B41FA5}">
                      <a16:colId xmlns:a16="http://schemas.microsoft.com/office/drawing/2014/main" val="3694050857"/>
                    </a:ext>
                  </a:extLst>
                </a:gridCol>
              </a:tblGrid>
              <a:tr h="90320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4400" b="1" i="0" kern="100" dirty="0" err="1">
                          <a:solidFill>
                            <a:srgbClr val="BF274C"/>
                          </a:solidFill>
                          <a:effectLst/>
                          <a:latin typeface="Mont SemiBold" pitchFamily="2" charset="0"/>
                          <a:ea typeface="+mn-ea"/>
                          <a:cs typeface="+mn-cs"/>
                        </a:rPr>
                        <a:t>S</a:t>
                      </a:r>
                      <a:r>
                        <a:rPr lang="ru-RU" sz="2400" b="1" i="0" kern="100" dirty="0" err="1">
                          <a:solidFill>
                            <a:schemeClr val="tx1"/>
                          </a:solidFill>
                          <a:effectLst/>
                          <a:latin typeface="Mont SemiBold" pitchFamily="2" charset="0"/>
                          <a:ea typeface="+mn-ea"/>
                          <a:cs typeface="+mn-cs"/>
                        </a:rPr>
                        <a:t>plit</a:t>
                      </a:r>
                      <a:r>
                        <a:rPr lang="en-US" sz="1800" kern="100" dirty="0">
                          <a:effectLst/>
                          <a:latin typeface="Mont ExtraLight" pitchFamily="2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600" kern="100" dirty="0">
                          <a:effectLst/>
                          <a:latin typeface="Mont ExtraLight" pitchFamily="2" charset="0"/>
                        </a:rPr>
                        <a:t>(</a:t>
                      </a:r>
                      <a:r>
                        <a:rPr lang="ru-RU" sz="1600" kern="100" dirty="0">
                          <a:effectLst/>
                          <a:latin typeface="Mont ExtraLight" pitchFamily="2" charset="0"/>
                        </a:rPr>
                        <a:t>расщепленный</a:t>
                      </a:r>
                      <a:r>
                        <a:rPr lang="en-US" sz="1600" kern="100" dirty="0">
                          <a:effectLst/>
                          <a:latin typeface="Mont ExtraLight" pitchFamily="2" charset="0"/>
                        </a:rPr>
                        <a:t>)</a:t>
                      </a:r>
                      <a:endParaRPr lang="ru-RU" sz="16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600" kern="100" dirty="0">
                          <a:effectLst/>
                          <a:latin typeface="Mont ExtraLight" pitchFamily="2" charset="0"/>
                        </a:rPr>
                        <a:t>Бесполезность применения привычных схем, методов, моделей</a:t>
                      </a:r>
                      <a:endParaRPr lang="ru-RU" sz="16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4400" b="1" i="0" kern="100" dirty="0">
                          <a:solidFill>
                            <a:srgbClr val="BF274C"/>
                          </a:solidFill>
                          <a:effectLst/>
                          <a:latin typeface="Mont SemiBold" pitchFamily="2" charset="0"/>
                          <a:ea typeface="+mn-ea"/>
                          <a:cs typeface="+mn-cs"/>
                        </a:rPr>
                        <a:t>T</a:t>
                      </a:r>
                      <a:r>
                        <a:rPr lang="en-US" sz="2400" b="1" i="0" kern="100" dirty="0">
                          <a:solidFill>
                            <a:schemeClr val="tx1"/>
                          </a:solidFill>
                          <a:effectLst/>
                          <a:latin typeface="Mont SemiBold" pitchFamily="2" charset="0"/>
                          <a:ea typeface="+mn-ea"/>
                          <a:cs typeface="+mn-cs"/>
                        </a:rPr>
                        <a:t>urbulent</a:t>
                      </a:r>
                      <a:r>
                        <a:rPr lang="ru-RU" sz="1800" kern="100" dirty="0">
                          <a:effectLst/>
                          <a:latin typeface="Mont ExtraLight" pitchFamily="2" charset="0"/>
                        </a:rPr>
                        <a:t> </a:t>
                      </a:r>
                      <a:r>
                        <a:rPr lang="en-US" sz="1600" kern="100" dirty="0">
                          <a:effectLst/>
                          <a:latin typeface="Mont ExtraLight" pitchFamily="2" charset="0"/>
                        </a:rPr>
                        <a:t>(</a:t>
                      </a:r>
                      <a:r>
                        <a:rPr lang="ru-RU" sz="1600" kern="100" dirty="0">
                          <a:effectLst/>
                          <a:latin typeface="Mont ExtraLight" pitchFamily="2" charset="0"/>
                        </a:rPr>
                        <a:t>турбулентный</a:t>
                      </a:r>
                      <a:r>
                        <a:rPr lang="en-US" sz="1600" kern="100" dirty="0">
                          <a:effectLst/>
                          <a:latin typeface="Mont ExtraLight" pitchFamily="2" charset="0"/>
                        </a:rPr>
                        <a:t>)</a:t>
                      </a:r>
                      <a:endParaRPr lang="ru-RU" sz="18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600" kern="100">
                          <a:effectLst/>
                          <a:latin typeface="Mont ExtraLight" pitchFamily="2" charset="0"/>
                        </a:rPr>
                        <a:t>Увеличение скорости разнонаправленных изменений</a:t>
                      </a:r>
                      <a:endParaRPr lang="ru-RU" sz="1600" kern="10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4103558"/>
                  </a:ext>
                </a:extLst>
              </a:tr>
              <a:tr h="90320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4400" b="1" i="0" kern="100" dirty="0" err="1">
                          <a:solidFill>
                            <a:srgbClr val="BF274C"/>
                          </a:solidFill>
                          <a:effectLst/>
                          <a:latin typeface="Mont SemiBold" pitchFamily="2" charset="0"/>
                          <a:ea typeface="+mn-ea"/>
                          <a:cs typeface="+mn-cs"/>
                        </a:rPr>
                        <a:t>H</a:t>
                      </a:r>
                      <a:r>
                        <a:rPr lang="ru-RU" sz="2400" b="1" i="0" kern="100" dirty="0" err="1">
                          <a:solidFill>
                            <a:schemeClr val="tx1"/>
                          </a:solidFill>
                          <a:effectLst/>
                          <a:latin typeface="Mont SemiBold" pitchFamily="2" charset="0"/>
                          <a:ea typeface="+mn-ea"/>
                          <a:cs typeface="+mn-cs"/>
                        </a:rPr>
                        <a:t>orrible</a:t>
                      </a:r>
                      <a:r>
                        <a:rPr lang="ru-RU" sz="1800" kern="100" dirty="0">
                          <a:effectLst/>
                          <a:latin typeface="Mont ExtraLight" pitchFamily="2" charset="0"/>
                        </a:rPr>
                        <a:t> </a:t>
                      </a:r>
                      <a:endParaRPr lang="en-US" sz="1800" kern="100" dirty="0">
                        <a:effectLst/>
                        <a:latin typeface="Mont ExtraLight" pitchFamily="2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600" kern="100" dirty="0">
                          <a:effectLst/>
                          <a:latin typeface="Mont ExtraLight" pitchFamily="2" charset="0"/>
                        </a:rPr>
                        <a:t>(</a:t>
                      </a:r>
                      <a:r>
                        <a:rPr lang="ru-RU" sz="1600" kern="100" dirty="0">
                          <a:effectLst/>
                          <a:latin typeface="Mont ExtraLight" pitchFamily="2" charset="0"/>
                        </a:rPr>
                        <a:t>ужасный</a:t>
                      </a:r>
                      <a:r>
                        <a:rPr lang="en-US" sz="1600" kern="100" dirty="0">
                          <a:effectLst/>
                          <a:latin typeface="Mont ExtraLight" pitchFamily="2" charset="0"/>
                        </a:rPr>
                        <a:t>)</a:t>
                      </a:r>
                      <a:endParaRPr lang="ru-RU" sz="16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600" kern="100" dirty="0">
                          <a:effectLst/>
                          <a:latin typeface="Mont ExtraLight" pitchFamily="2" charset="0"/>
                        </a:rPr>
                        <a:t>Постоянная тревожность, мешающая принимать оперативные решения</a:t>
                      </a:r>
                      <a:endParaRPr lang="ru-RU" sz="16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4400" b="1" i="0" kern="100" dirty="0">
                          <a:solidFill>
                            <a:srgbClr val="BF274C"/>
                          </a:solidFill>
                          <a:effectLst/>
                          <a:latin typeface="Mont SemiBold" pitchFamily="2" charset="0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2400" b="1" i="0" kern="100" dirty="0">
                          <a:solidFill>
                            <a:schemeClr val="tx1"/>
                          </a:solidFill>
                          <a:effectLst/>
                          <a:latin typeface="Mont SemiBold" pitchFamily="2" charset="0"/>
                          <a:ea typeface="+mn-ea"/>
                          <a:cs typeface="+mn-cs"/>
                        </a:rPr>
                        <a:t>ccidental</a:t>
                      </a:r>
                      <a:r>
                        <a:rPr lang="ru-RU" sz="1800" kern="100" dirty="0">
                          <a:effectLst/>
                          <a:latin typeface="Mont ExtraLight" pitchFamily="2" charset="0"/>
                        </a:rPr>
                        <a:t> </a:t>
                      </a:r>
                      <a:r>
                        <a:rPr lang="en-US" sz="1600" kern="100" dirty="0">
                          <a:effectLst/>
                          <a:latin typeface="Mont ExtraLight" pitchFamily="2" charset="0"/>
                        </a:rPr>
                        <a:t>(</a:t>
                      </a:r>
                      <a:r>
                        <a:rPr lang="ru-RU" sz="1600" kern="100" dirty="0">
                          <a:effectLst/>
                          <a:latin typeface="Mont ExtraLight" pitchFamily="2" charset="0"/>
                        </a:rPr>
                        <a:t>случайный</a:t>
                      </a:r>
                      <a:r>
                        <a:rPr lang="en-US" sz="1600" kern="100" dirty="0">
                          <a:effectLst/>
                          <a:latin typeface="Mont ExtraLight" pitchFamily="2" charset="0"/>
                        </a:rPr>
                        <a:t>)</a:t>
                      </a:r>
                      <a:endParaRPr lang="ru-RU" sz="18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600" kern="100">
                          <a:effectLst/>
                          <a:latin typeface="Mont ExtraLight" pitchFamily="2" charset="0"/>
                        </a:rPr>
                        <a:t>Непредсказуемость, неоперделенность, неуправляемость</a:t>
                      </a:r>
                      <a:endParaRPr lang="ru-RU" sz="1600" kern="10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42119"/>
                  </a:ext>
                </a:extLst>
              </a:tr>
              <a:tr h="90320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4400" b="1" i="0" kern="100" dirty="0" err="1">
                          <a:solidFill>
                            <a:srgbClr val="BF274C"/>
                          </a:solidFill>
                          <a:effectLst/>
                          <a:latin typeface="Mont SemiBold" pitchFamily="2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ru-RU" sz="2400" b="1" i="0" kern="100" dirty="0" err="1">
                          <a:solidFill>
                            <a:schemeClr val="tx1"/>
                          </a:solidFill>
                          <a:effectLst/>
                          <a:latin typeface="Mont SemiBold" pitchFamily="2" charset="0"/>
                          <a:ea typeface="+mn-ea"/>
                          <a:cs typeface="+mn-cs"/>
                        </a:rPr>
                        <a:t>nconceivable</a:t>
                      </a:r>
                      <a:r>
                        <a:rPr lang="en-US" sz="1800" kern="100" dirty="0">
                          <a:effectLst/>
                          <a:latin typeface="Mont ExtraLight" pitchFamily="2" charset="0"/>
                        </a:rPr>
                        <a:t> </a:t>
                      </a:r>
                      <a:r>
                        <a:rPr lang="en-US" sz="1600" kern="100" dirty="0">
                          <a:effectLst/>
                          <a:latin typeface="Mont ExtraLight" pitchFamily="2" charset="0"/>
                        </a:rPr>
                        <a:t>(</a:t>
                      </a:r>
                      <a:r>
                        <a:rPr lang="ru-RU" sz="1600" kern="100" dirty="0">
                          <a:effectLst/>
                          <a:latin typeface="Mont ExtraLight" pitchFamily="2" charset="0"/>
                        </a:rPr>
                        <a:t>невообразимый</a:t>
                      </a:r>
                      <a:r>
                        <a:rPr lang="en-US" sz="1600" kern="100" dirty="0">
                          <a:effectLst/>
                          <a:latin typeface="Mont ExtraLight" pitchFamily="2" charset="0"/>
                        </a:rPr>
                        <a:t>)</a:t>
                      </a:r>
                      <a:endParaRPr lang="ru-RU" sz="18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600" kern="100">
                          <a:effectLst/>
                          <a:latin typeface="Mont ExtraLight" pitchFamily="2" charset="0"/>
                        </a:rPr>
                        <a:t>Отсутствие уверенности, что принятые решения дадут результат</a:t>
                      </a:r>
                      <a:endParaRPr lang="ru-RU" sz="1600" kern="10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4400" b="1" i="0" kern="100" dirty="0">
                          <a:solidFill>
                            <a:srgbClr val="BF274C"/>
                          </a:solidFill>
                          <a:effectLst/>
                          <a:latin typeface="Mont SemiBold" pitchFamily="2" charset="0"/>
                          <a:ea typeface="+mn-ea"/>
                          <a:cs typeface="+mn-cs"/>
                        </a:rPr>
                        <a:t>C</a:t>
                      </a:r>
                      <a:r>
                        <a:rPr lang="en-US" sz="2400" b="1" i="0" kern="100" dirty="0">
                          <a:solidFill>
                            <a:schemeClr val="tx1"/>
                          </a:solidFill>
                          <a:effectLst/>
                          <a:latin typeface="Mont SemiBold" pitchFamily="2" charset="0"/>
                          <a:ea typeface="+mn-ea"/>
                          <a:cs typeface="+mn-cs"/>
                        </a:rPr>
                        <a:t>haotic</a:t>
                      </a:r>
                      <a:r>
                        <a:rPr lang="ru-RU" sz="1800" kern="100" dirty="0">
                          <a:effectLst/>
                          <a:latin typeface="Mont ExtraLight" pitchFamily="2" charset="0"/>
                        </a:rPr>
                        <a:t> </a:t>
                      </a:r>
                      <a:r>
                        <a:rPr lang="en-US" sz="1600" kern="100" dirty="0">
                          <a:effectLst/>
                          <a:latin typeface="Mont ExtraLight" pitchFamily="2" charset="0"/>
                        </a:rPr>
                        <a:t>(</a:t>
                      </a:r>
                      <a:r>
                        <a:rPr lang="ru-RU" sz="1600" kern="100" dirty="0">
                          <a:effectLst/>
                          <a:latin typeface="Mont ExtraLight" pitchFamily="2" charset="0"/>
                        </a:rPr>
                        <a:t>хаотичный</a:t>
                      </a:r>
                      <a:r>
                        <a:rPr lang="en-US" sz="1600" kern="100" dirty="0">
                          <a:effectLst/>
                          <a:latin typeface="Mont ExtraLight" pitchFamily="2" charset="0"/>
                        </a:rPr>
                        <a:t>)</a:t>
                      </a:r>
                      <a:endParaRPr lang="ru-RU" sz="18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600" kern="100">
                          <a:effectLst/>
                          <a:latin typeface="Mont ExtraLight" pitchFamily="2" charset="0"/>
                        </a:rPr>
                        <a:t>Культура отмены и отмена культуры, разрушение правил</a:t>
                      </a:r>
                      <a:endParaRPr lang="ru-RU" sz="1600" kern="10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4162294"/>
                  </a:ext>
                </a:extLst>
              </a:tr>
              <a:tr h="59611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4400" b="1" i="0" kern="100" dirty="0" err="1">
                          <a:solidFill>
                            <a:srgbClr val="BF274C"/>
                          </a:solidFill>
                          <a:effectLst/>
                          <a:latin typeface="Mont SemiBold" pitchFamily="2" charset="0"/>
                          <a:ea typeface="+mn-ea"/>
                          <a:cs typeface="+mn-cs"/>
                        </a:rPr>
                        <a:t>V</a:t>
                      </a:r>
                      <a:r>
                        <a:rPr lang="ru-RU" sz="2400" b="1" i="0" kern="100" dirty="0" err="1">
                          <a:solidFill>
                            <a:schemeClr val="tx1"/>
                          </a:solidFill>
                          <a:effectLst/>
                          <a:latin typeface="Mont SemiBold" pitchFamily="2" charset="0"/>
                          <a:ea typeface="+mn-ea"/>
                          <a:cs typeface="+mn-cs"/>
                        </a:rPr>
                        <a:t>icious</a:t>
                      </a:r>
                      <a:r>
                        <a:rPr lang="en-US" sz="1800" kern="100" dirty="0">
                          <a:effectLst/>
                          <a:latin typeface="Mont ExtraLight" pitchFamily="2" charset="0"/>
                        </a:rPr>
                        <a:t> </a:t>
                      </a:r>
                      <a:r>
                        <a:rPr lang="en-US" sz="1600" kern="100" dirty="0">
                          <a:effectLst/>
                          <a:latin typeface="Mont ExtraLight" pitchFamily="2" charset="0"/>
                        </a:rPr>
                        <a:t>(</a:t>
                      </a:r>
                      <a:r>
                        <a:rPr lang="ru-RU" sz="1600" kern="100" dirty="0">
                          <a:effectLst/>
                          <a:latin typeface="Mont ExtraLight" pitchFamily="2" charset="0"/>
                        </a:rPr>
                        <a:t>беспощадный</a:t>
                      </a:r>
                      <a:r>
                        <a:rPr lang="en-US" sz="1600" kern="100" dirty="0">
                          <a:effectLst/>
                          <a:latin typeface="Mont ExtraLight" pitchFamily="2" charset="0"/>
                        </a:rPr>
                        <a:t>)</a:t>
                      </a:r>
                      <a:endParaRPr lang="ru-RU" sz="18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600" kern="100" dirty="0">
                          <a:effectLst/>
                          <a:latin typeface="Mont ExtraLight" pitchFamily="2" charset="0"/>
                        </a:rPr>
                        <a:t>Отсутствие возможности понять происходящее</a:t>
                      </a:r>
                      <a:endParaRPr lang="ru-RU" sz="16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4400" b="1" i="0" kern="100" dirty="0">
                          <a:solidFill>
                            <a:srgbClr val="BF274C"/>
                          </a:solidFill>
                          <a:effectLst/>
                          <a:latin typeface="Mont SemiBold" pitchFamily="2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2400" b="1" i="0" kern="100" dirty="0">
                          <a:solidFill>
                            <a:schemeClr val="tx1"/>
                          </a:solidFill>
                          <a:effectLst/>
                          <a:latin typeface="Mont SemiBold" pitchFamily="2" charset="0"/>
                          <a:ea typeface="+mn-ea"/>
                          <a:cs typeface="+mn-cs"/>
                        </a:rPr>
                        <a:t>nimical</a:t>
                      </a:r>
                      <a:r>
                        <a:rPr lang="ru-RU" sz="1800" kern="100" dirty="0">
                          <a:effectLst/>
                          <a:latin typeface="Mont ExtraLight" pitchFamily="2" charset="0"/>
                        </a:rPr>
                        <a:t> </a:t>
                      </a:r>
                      <a:r>
                        <a:rPr lang="en-US" sz="1600" kern="100" dirty="0">
                          <a:effectLst/>
                          <a:latin typeface="Mont ExtraLight" pitchFamily="2" charset="0"/>
                        </a:rPr>
                        <a:t>(</a:t>
                      </a:r>
                      <a:r>
                        <a:rPr lang="ru-RU" sz="1600" kern="100" dirty="0">
                          <a:effectLst/>
                          <a:latin typeface="Mont ExtraLight" pitchFamily="2" charset="0"/>
                        </a:rPr>
                        <a:t>враждебный</a:t>
                      </a:r>
                      <a:r>
                        <a:rPr lang="en-US" sz="1600" kern="100" dirty="0">
                          <a:effectLst/>
                          <a:latin typeface="Mont ExtraLight" pitchFamily="2" charset="0"/>
                        </a:rPr>
                        <a:t>)</a:t>
                      </a:r>
                      <a:endParaRPr lang="ru-RU" sz="18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600" kern="100" dirty="0">
                          <a:effectLst/>
                          <a:latin typeface="Mont ExtraLight" pitchFamily="2" charset="0"/>
                        </a:rPr>
                        <a:t>Тотальная ложь, цинизм, агрессия</a:t>
                      </a:r>
                      <a:endParaRPr lang="ru-RU" sz="16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0963274"/>
                  </a:ext>
                </a:extLst>
              </a:tr>
              <a:tr h="90320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4400" b="1" i="0" kern="100" dirty="0" err="1">
                          <a:solidFill>
                            <a:srgbClr val="BF274C"/>
                          </a:solidFill>
                          <a:effectLst/>
                          <a:latin typeface="Mont SemiBold" pitchFamily="2" charset="0"/>
                        </a:rPr>
                        <a:t>A</a:t>
                      </a:r>
                      <a:r>
                        <a:rPr lang="ru-RU" sz="2400" b="1" i="0" kern="100" dirty="0" err="1">
                          <a:effectLst/>
                          <a:latin typeface="Mont SemiBold" pitchFamily="2" charset="0"/>
                        </a:rPr>
                        <a:t>rising</a:t>
                      </a:r>
                      <a:r>
                        <a:rPr lang="en-US" sz="1800" kern="100" dirty="0">
                          <a:effectLst/>
                          <a:latin typeface="Mont ExtraLight" pitchFamily="2" charset="0"/>
                        </a:rPr>
                        <a:t> </a:t>
                      </a:r>
                      <a:r>
                        <a:rPr lang="en-US" sz="1600" kern="100" dirty="0">
                          <a:effectLst/>
                          <a:latin typeface="Mont ExtraLight" pitchFamily="2" charset="0"/>
                        </a:rPr>
                        <a:t>(</a:t>
                      </a:r>
                      <a:r>
                        <a:rPr lang="ru-RU" sz="1600" kern="100" dirty="0">
                          <a:effectLst/>
                          <a:latin typeface="Mont ExtraLight" pitchFamily="2" charset="0"/>
                        </a:rPr>
                        <a:t>возрождающийся</a:t>
                      </a:r>
                      <a:r>
                        <a:rPr lang="en-US" sz="1600" kern="100" dirty="0">
                          <a:effectLst/>
                          <a:latin typeface="Mont ExtraLight" pitchFamily="2" charset="0"/>
                        </a:rPr>
                        <a:t>)</a:t>
                      </a:r>
                      <a:endParaRPr lang="ru-RU" sz="18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600" kern="100" dirty="0">
                          <a:effectLst/>
                          <a:latin typeface="Mont ExtraLight" pitchFamily="2" charset="0"/>
                        </a:rPr>
                        <a:t>После финальной стадии наступит время возрождения</a:t>
                      </a:r>
                      <a:endParaRPr lang="ru-RU" sz="16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800" kern="100" dirty="0">
                          <a:effectLst/>
                          <a:latin typeface="Mont ExtraLight" pitchFamily="2" charset="0"/>
                        </a:rPr>
                        <a:t> </a:t>
                      </a:r>
                      <a:endParaRPr lang="ru-RU" sz="18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800" kern="100" dirty="0">
                          <a:effectLst/>
                          <a:latin typeface="Mont ExtraLight" pitchFamily="2" charset="0"/>
                        </a:rPr>
                        <a:t> </a:t>
                      </a:r>
                      <a:endParaRPr lang="ru-RU" sz="18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6358413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6AE96995-4A93-BC44-EE2E-7AB29698808B}"/>
              </a:ext>
            </a:extLst>
          </p:cNvPr>
          <p:cNvSpPr txBox="1"/>
          <p:nvPr/>
        </p:nvSpPr>
        <p:spPr>
          <a:xfrm>
            <a:off x="746962" y="-2547223"/>
            <a:ext cx="34451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5400" b="1">
                <a:solidFill>
                  <a:srgbClr val="BF274C"/>
                </a:solidFill>
                <a:latin typeface="Mont Bold" pitchFamily="2" charset="0"/>
              </a:defRPr>
            </a:lvl1pPr>
          </a:lstStyle>
          <a:p>
            <a:r>
              <a:rPr lang="ru-RU" dirty="0"/>
              <a:t>ДОВЕРИЕ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2598663-7C35-2B97-3531-8E8E1D5DCBAB}"/>
              </a:ext>
            </a:extLst>
          </p:cNvPr>
          <p:cNvSpPr txBox="1"/>
          <p:nvPr/>
        </p:nvSpPr>
        <p:spPr>
          <a:xfrm>
            <a:off x="14403266" y="1648191"/>
            <a:ext cx="7961971" cy="2262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kern="100" dirty="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 к личности врача</a:t>
            </a:r>
          </a:p>
          <a:p>
            <a:pPr>
              <a:lnSpc>
                <a:spcPct val="150000"/>
              </a:lnSpc>
            </a:pPr>
            <a:r>
              <a:rPr lang="ru-RU" sz="2400" kern="100" dirty="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 к медицинским организациям</a:t>
            </a:r>
          </a:p>
          <a:p>
            <a:pPr>
              <a:lnSpc>
                <a:spcPct val="150000"/>
              </a:lnSpc>
            </a:pPr>
            <a:r>
              <a:rPr lang="ru-RU" sz="2400" kern="100" dirty="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 к системе здравоохранения</a:t>
            </a:r>
          </a:p>
          <a:p>
            <a:pPr>
              <a:lnSpc>
                <a:spcPct val="150000"/>
              </a:lnSpc>
            </a:pPr>
            <a:r>
              <a:rPr lang="ru-RU" sz="2400" kern="100" dirty="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 общественное доверие к здравоохранению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B703710-92FB-A4BA-D7D2-E1B2F025535D}"/>
              </a:ext>
            </a:extLst>
          </p:cNvPr>
          <p:cNvSpPr txBox="1"/>
          <p:nvPr/>
        </p:nvSpPr>
        <p:spPr>
          <a:xfrm>
            <a:off x="8182708" y="6235896"/>
            <a:ext cx="4026877" cy="923330"/>
          </a:xfrm>
          <a:prstGeom prst="rect">
            <a:avLst/>
          </a:prstGeom>
          <a:solidFill>
            <a:srgbClr val="EEDADE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000">
                <a:effectLst/>
                <a:latin typeface="Mont Thin" pitchFamily="2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ru-RU" dirty="0" err="1"/>
              <a:t>https</a:t>
            </a:r>
            <a:r>
              <a:rPr lang="ru-RU" dirty="0"/>
              <a:t>://</a:t>
            </a:r>
            <a:r>
              <a:rPr lang="ru-RU" dirty="0" err="1"/>
              <a:t>blog.bitobe.ru</a:t>
            </a:r>
            <a:r>
              <a:rPr lang="ru-RU" dirty="0"/>
              <a:t>/</a:t>
            </a:r>
            <a:r>
              <a:rPr lang="ru-RU" dirty="0" err="1"/>
              <a:t>article</a:t>
            </a:r>
            <a:r>
              <a:rPr lang="ru-RU" dirty="0"/>
              <a:t>/</a:t>
            </a:r>
            <a:r>
              <a:rPr lang="ru-RU" dirty="0" err="1"/>
              <a:t>zhizn-posle-bani-voshod-novyh-mirov</a:t>
            </a:r>
            <a:r>
              <a:rPr lang="ru-RU" dirty="0"/>
              <a:t>/?</a:t>
            </a:r>
            <a:r>
              <a:rPr lang="ru-RU" dirty="0" err="1"/>
              <a:t>ysclid</a:t>
            </a:r>
            <a:r>
              <a:rPr lang="ru-RU" dirty="0"/>
              <a:t>=lmxebzr59t71100077 </a:t>
            </a:r>
          </a:p>
        </p:txBody>
      </p:sp>
    </p:spTree>
    <p:extLst>
      <p:ext uri="{BB962C8B-B14F-4D97-AF65-F5344CB8AC3E}">
        <p14:creationId xmlns:p14="http://schemas.microsoft.com/office/powerpoint/2010/main" val="41234137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>
            <a:extLst>
              <a:ext uri="{FF2B5EF4-FFF2-40B4-BE49-F238E27FC236}">
                <a16:creationId xmlns:a16="http://schemas.microsoft.com/office/drawing/2014/main" id="{1D7CB825-C489-8C5F-ACDE-F73CB594AA35}"/>
              </a:ext>
            </a:extLst>
          </p:cNvPr>
          <p:cNvSpPr txBox="1"/>
          <p:nvPr/>
        </p:nvSpPr>
        <p:spPr>
          <a:xfrm>
            <a:off x="516180" y="683210"/>
            <a:ext cx="231289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bg1"/>
                </a:solidFill>
                <a:latin typeface="Mont Bold" pitchFamily="2" charset="0"/>
              </a:rPr>
              <a:t>329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sz="1600" dirty="0">
                <a:solidFill>
                  <a:schemeClr val="bg1"/>
                </a:solidFill>
                <a:latin typeface="Mont ExtraLight" pitchFamily="2" charset="0"/>
              </a:rPr>
              <a:t>респондентов</a:t>
            </a:r>
            <a:endParaRPr lang="ru-RU" dirty="0">
              <a:solidFill>
                <a:schemeClr val="bg1"/>
              </a:solidFill>
              <a:latin typeface="Mont ExtraLight" pitchFamily="2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FFFDBBF-2510-783C-6B3A-C66E33CDB64B}"/>
              </a:ext>
            </a:extLst>
          </p:cNvPr>
          <p:cNvSpPr txBox="1"/>
          <p:nvPr/>
        </p:nvSpPr>
        <p:spPr>
          <a:xfrm>
            <a:off x="-184278" y="2676767"/>
            <a:ext cx="231289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Mont Bold" pitchFamily="2" charset="0"/>
              </a:rPr>
              <a:t>41</a:t>
            </a:r>
            <a:r>
              <a:rPr lang="ru-RU" sz="2000" b="1" dirty="0">
                <a:solidFill>
                  <a:schemeClr val="bg1"/>
                </a:solidFill>
                <a:latin typeface="Mont Bold" pitchFamily="2" charset="0"/>
              </a:rPr>
              <a:t>%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Mont ExtraLight" pitchFamily="2" charset="0"/>
              </a:rPr>
              <a:t>41–59 лет</a:t>
            </a:r>
            <a:endParaRPr lang="ru-RU" sz="1600" dirty="0">
              <a:solidFill>
                <a:schemeClr val="bg1"/>
              </a:solidFill>
              <a:latin typeface="Mont ExtraLight" pitchFamily="2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4D31E9F-E8C0-3A1C-B8F3-5BBDEE9C6857}"/>
              </a:ext>
            </a:extLst>
          </p:cNvPr>
          <p:cNvSpPr txBox="1"/>
          <p:nvPr/>
        </p:nvSpPr>
        <p:spPr>
          <a:xfrm>
            <a:off x="969018" y="3409936"/>
            <a:ext cx="2312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Mont Bold" pitchFamily="2" charset="0"/>
              </a:rPr>
              <a:t>32.</a:t>
            </a:r>
            <a:r>
              <a:rPr lang="ru-RU" sz="1600" b="1" dirty="0">
                <a:solidFill>
                  <a:schemeClr val="bg1"/>
                </a:solidFill>
                <a:latin typeface="Mont Bold" pitchFamily="2" charset="0"/>
              </a:rPr>
              <a:t>5</a:t>
            </a:r>
            <a:r>
              <a:rPr lang="ru-RU" sz="2000" b="1" dirty="0">
                <a:solidFill>
                  <a:schemeClr val="bg1"/>
                </a:solidFill>
                <a:latin typeface="Mont Bold" pitchFamily="2" charset="0"/>
              </a:rPr>
              <a:t>%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ru-RU" sz="1200" dirty="0">
                <a:solidFill>
                  <a:schemeClr val="bg1"/>
                </a:solidFill>
                <a:latin typeface="Mont ExtraLight" pitchFamily="2" charset="0"/>
              </a:rPr>
              <a:t>20–40 лет</a:t>
            </a:r>
            <a:endParaRPr lang="ru-RU" sz="1400" dirty="0">
              <a:solidFill>
                <a:schemeClr val="bg1"/>
              </a:solidFill>
              <a:latin typeface="Mont ExtraLight" pitchFamily="2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5781C57-3536-9685-484F-4DBAB01DB7DA}"/>
              </a:ext>
            </a:extLst>
          </p:cNvPr>
          <p:cNvSpPr txBox="1"/>
          <p:nvPr/>
        </p:nvSpPr>
        <p:spPr>
          <a:xfrm>
            <a:off x="211137" y="4563232"/>
            <a:ext cx="2312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Mont Bold" pitchFamily="2" charset="0"/>
              </a:rPr>
              <a:t>24.</a:t>
            </a:r>
            <a:r>
              <a:rPr lang="ru-RU" sz="1600" b="1" dirty="0">
                <a:solidFill>
                  <a:schemeClr val="bg1"/>
                </a:solidFill>
                <a:latin typeface="Mont Bold" pitchFamily="2" charset="0"/>
              </a:rPr>
              <a:t>8</a:t>
            </a:r>
            <a:r>
              <a:rPr lang="ru-RU" b="1" dirty="0">
                <a:solidFill>
                  <a:schemeClr val="bg1"/>
                </a:solidFill>
                <a:latin typeface="Mont Bold" pitchFamily="2" charset="0"/>
              </a:rPr>
              <a:t>%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ru-RU" sz="1200" dirty="0">
                <a:solidFill>
                  <a:schemeClr val="bg1"/>
                </a:solidFill>
                <a:latin typeface="Mont ExtraLight" pitchFamily="2" charset="0"/>
              </a:rPr>
              <a:t>&gt;60 лет</a:t>
            </a:r>
            <a:endParaRPr lang="ru-RU" sz="1400" dirty="0">
              <a:solidFill>
                <a:schemeClr val="bg1"/>
              </a:solidFill>
              <a:latin typeface="Mont ExtraLight" pitchFamily="2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88CD0A7-B848-555D-5458-81C3CC7BE031}"/>
              </a:ext>
            </a:extLst>
          </p:cNvPr>
          <p:cNvSpPr txBox="1"/>
          <p:nvPr/>
        </p:nvSpPr>
        <p:spPr>
          <a:xfrm>
            <a:off x="3704844" y="1704148"/>
            <a:ext cx="12666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bg1"/>
                </a:solidFill>
                <a:latin typeface="Mont Bold" pitchFamily="2" charset="0"/>
              </a:rPr>
              <a:t>60</a:t>
            </a:r>
            <a:r>
              <a:rPr lang="ru-RU" sz="2400" b="1" dirty="0">
                <a:solidFill>
                  <a:schemeClr val="bg1"/>
                </a:solidFill>
                <a:latin typeface="Mont Bold" pitchFamily="2" charset="0"/>
              </a:rPr>
              <a:t>%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586FA64-C82D-36BA-CC3E-74C470BFDB7B}"/>
              </a:ext>
            </a:extLst>
          </p:cNvPr>
          <p:cNvSpPr txBox="1"/>
          <p:nvPr/>
        </p:nvSpPr>
        <p:spPr>
          <a:xfrm>
            <a:off x="3721320" y="2882159"/>
            <a:ext cx="12666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bg1"/>
                </a:solidFill>
                <a:latin typeface="Mont Bold" pitchFamily="2" charset="0"/>
              </a:rPr>
              <a:t>48</a:t>
            </a:r>
            <a:r>
              <a:rPr lang="ru-RU" sz="2400" b="1" dirty="0">
                <a:solidFill>
                  <a:schemeClr val="bg1"/>
                </a:solidFill>
                <a:latin typeface="Mont Bold" pitchFamily="2" charset="0"/>
              </a:rPr>
              <a:t>%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57C7388-B5A1-A4F7-CE3D-934768C9D359}"/>
              </a:ext>
            </a:extLst>
          </p:cNvPr>
          <p:cNvSpPr txBox="1"/>
          <p:nvPr/>
        </p:nvSpPr>
        <p:spPr>
          <a:xfrm>
            <a:off x="3700726" y="4035456"/>
            <a:ext cx="12666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bg1"/>
                </a:solidFill>
                <a:latin typeface="Mont Bold" pitchFamily="2" charset="0"/>
              </a:rPr>
              <a:t>40</a:t>
            </a:r>
            <a:r>
              <a:rPr lang="ru-RU" sz="2400" b="1" dirty="0">
                <a:solidFill>
                  <a:schemeClr val="bg1"/>
                </a:solidFill>
                <a:latin typeface="Mont Bold" pitchFamily="2" charset="0"/>
              </a:rPr>
              <a:t>%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302E520-11CA-7F66-40A5-ADA7BC558FF3}"/>
              </a:ext>
            </a:extLst>
          </p:cNvPr>
          <p:cNvSpPr txBox="1"/>
          <p:nvPr/>
        </p:nvSpPr>
        <p:spPr>
          <a:xfrm>
            <a:off x="4955625" y="2196619"/>
            <a:ext cx="49503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доверие медицинскому работнику</a:t>
            </a:r>
            <a:r>
              <a:rPr lang="ru-RU" sz="2000" dirty="0">
                <a:solidFill>
                  <a:schemeClr val="bg1"/>
                </a:solidFill>
                <a:effectLst/>
                <a:latin typeface="Mont ExtraLight" pitchFamily="2" charset="0"/>
              </a:rPr>
              <a:t> </a:t>
            </a:r>
            <a:endParaRPr lang="ru-RU" sz="2000" dirty="0">
              <a:solidFill>
                <a:schemeClr val="bg1"/>
              </a:solidFill>
              <a:latin typeface="Mont ExtraLight" pitchFamily="2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28054EF-0BF3-D76C-5873-F2F48D4942EE}"/>
              </a:ext>
            </a:extLst>
          </p:cNvPr>
          <p:cNvSpPr txBox="1"/>
          <p:nvPr/>
        </p:nvSpPr>
        <p:spPr>
          <a:xfrm>
            <a:off x="4955625" y="3410564"/>
            <a:ext cx="49503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200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ru-RU" dirty="0">
                <a:solidFill>
                  <a:schemeClr val="bg1"/>
                </a:solidFill>
              </a:rPr>
              <a:t>короткий период ожидания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15046DE-8AEB-1668-14B7-FD5B3D07925F}"/>
              </a:ext>
            </a:extLst>
          </p:cNvPr>
          <p:cNvSpPr txBox="1"/>
          <p:nvPr/>
        </p:nvSpPr>
        <p:spPr>
          <a:xfrm>
            <a:off x="4955625" y="4309198"/>
            <a:ext cx="495037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200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ru-RU" dirty="0">
                <a:solidFill>
                  <a:schemeClr val="bg1"/>
                </a:solidFill>
              </a:rPr>
              <a:t>возможность коммуницировать с медицинским персоналом </a:t>
            </a:r>
          </a:p>
        </p:txBody>
      </p:sp>
      <p:sp>
        <p:nvSpPr>
          <p:cNvPr id="2" name="Подзаголовок 2">
            <a:extLst>
              <a:ext uri="{FF2B5EF4-FFF2-40B4-BE49-F238E27FC236}">
                <a16:creationId xmlns:a16="http://schemas.microsoft.com/office/drawing/2014/main" id="{7C273267-DB0A-FD9C-E8FD-95B7928ED10A}"/>
              </a:ext>
            </a:extLst>
          </p:cNvPr>
          <p:cNvSpPr txBox="1">
            <a:spLocks/>
          </p:cNvSpPr>
          <p:nvPr/>
        </p:nvSpPr>
        <p:spPr>
          <a:xfrm>
            <a:off x="140970" y="6435090"/>
            <a:ext cx="3802380" cy="56007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i="1" dirty="0">
                <a:solidFill>
                  <a:srgbClr val="BF274C"/>
                </a:solidFill>
                <a:latin typeface="Mont Thin Italic" pitchFamily="2" charset="0"/>
              </a:rPr>
              <a:t>© МАЛЬЦЕВА Юлия Анатольевна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D544458-090A-0927-3895-196BB6227591}"/>
              </a:ext>
            </a:extLst>
          </p:cNvPr>
          <p:cNvSpPr txBox="1"/>
          <p:nvPr/>
        </p:nvSpPr>
        <p:spPr>
          <a:xfrm>
            <a:off x="-10993890" y="0"/>
            <a:ext cx="50642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BF274C"/>
                </a:solidFill>
                <a:latin typeface="Mont Bold" pitchFamily="2" charset="0"/>
              </a:rPr>
              <a:t>SHIVA vs TACI</a:t>
            </a:r>
            <a:endParaRPr lang="ru-RU" sz="5400" b="1" dirty="0">
              <a:solidFill>
                <a:srgbClr val="BF274C"/>
              </a:solidFill>
              <a:latin typeface="Mont Bold" pitchFamily="2" charset="0"/>
            </a:endParaRPr>
          </a:p>
        </p:txBody>
      </p:sp>
      <p:graphicFrame>
        <p:nvGraphicFramePr>
          <p:cNvPr id="25" name="Таблица 24">
            <a:extLst>
              <a:ext uri="{FF2B5EF4-FFF2-40B4-BE49-F238E27FC236}">
                <a16:creationId xmlns:a16="http://schemas.microsoft.com/office/drawing/2014/main" id="{B1DEF7D8-83CC-5D3B-BD22-2971BA295F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861219"/>
              </p:ext>
            </p:extLst>
          </p:nvPr>
        </p:nvGraphicFramePr>
        <p:xfrm>
          <a:off x="-13993907" y="1143000"/>
          <a:ext cx="11376213" cy="45720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796988">
                  <a:extLst>
                    <a:ext uri="{9D8B030D-6E8A-4147-A177-3AD203B41FA5}">
                      <a16:colId xmlns:a16="http://schemas.microsoft.com/office/drawing/2014/main" val="2432252370"/>
                    </a:ext>
                  </a:extLst>
                </a:gridCol>
                <a:gridCol w="3415553">
                  <a:extLst>
                    <a:ext uri="{9D8B030D-6E8A-4147-A177-3AD203B41FA5}">
                      <a16:colId xmlns:a16="http://schemas.microsoft.com/office/drawing/2014/main" val="1486842683"/>
                    </a:ext>
                  </a:extLst>
                </a:gridCol>
                <a:gridCol w="2153954">
                  <a:extLst>
                    <a:ext uri="{9D8B030D-6E8A-4147-A177-3AD203B41FA5}">
                      <a16:colId xmlns:a16="http://schemas.microsoft.com/office/drawing/2014/main" val="1412460604"/>
                    </a:ext>
                  </a:extLst>
                </a:gridCol>
                <a:gridCol w="3009718">
                  <a:extLst>
                    <a:ext uri="{9D8B030D-6E8A-4147-A177-3AD203B41FA5}">
                      <a16:colId xmlns:a16="http://schemas.microsoft.com/office/drawing/2014/main" val="3694050857"/>
                    </a:ext>
                  </a:extLst>
                </a:gridCol>
              </a:tblGrid>
              <a:tr h="90320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4400" b="1" i="0" kern="100" dirty="0" err="1">
                          <a:solidFill>
                            <a:srgbClr val="BF274C"/>
                          </a:solidFill>
                          <a:effectLst/>
                          <a:latin typeface="Mont SemiBold" pitchFamily="2" charset="0"/>
                          <a:ea typeface="+mn-ea"/>
                          <a:cs typeface="+mn-cs"/>
                        </a:rPr>
                        <a:t>S</a:t>
                      </a:r>
                      <a:r>
                        <a:rPr lang="ru-RU" sz="2400" b="1" i="0" kern="100" dirty="0" err="1">
                          <a:solidFill>
                            <a:schemeClr val="tx1"/>
                          </a:solidFill>
                          <a:effectLst/>
                          <a:latin typeface="Mont SemiBold" pitchFamily="2" charset="0"/>
                          <a:ea typeface="+mn-ea"/>
                          <a:cs typeface="+mn-cs"/>
                        </a:rPr>
                        <a:t>plit</a:t>
                      </a:r>
                      <a:r>
                        <a:rPr lang="en-US" sz="1800" kern="100" dirty="0">
                          <a:effectLst/>
                          <a:latin typeface="Mont ExtraLight" pitchFamily="2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600" kern="100" dirty="0">
                          <a:effectLst/>
                          <a:latin typeface="Mont ExtraLight" pitchFamily="2" charset="0"/>
                        </a:rPr>
                        <a:t>(</a:t>
                      </a:r>
                      <a:r>
                        <a:rPr lang="ru-RU" sz="1600" kern="100" dirty="0">
                          <a:effectLst/>
                          <a:latin typeface="Mont ExtraLight" pitchFamily="2" charset="0"/>
                        </a:rPr>
                        <a:t>расщепленный</a:t>
                      </a:r>
                      <a:r>
                        <a:rPr lang="en-US" sz="1600" kern="100" dirty="0">
                          <a:effectLst/>
                          <a:latin typeface="Mont ExtraLight" pitchFamily="2" charset="0"/>
                        </a:rPr>
                        <a:t>)</a:t>
                      </a:r>
                      <a:endParaRPr lang="ru-RU" sz="16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600" kern="100" dirty="0">
                          <a:effectLst/>
                          <a:latin typeface="Mont ExtraLight" pitchFamily="2" charset="0"/>
                        </a:rPr>
                        <a:t>Бесполезность применения привычных схем, методов, моделей</a:t>
                      </a:r>
                      <a:endParaRPr lang="ru-RU" sz="16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4400" b="1" i="0" kern="100" dirty="0">
                          <a:solidFill>
                            <a:srgbClr val="BF274C"/>
                          </a:solidFill>
                          <a:effectLst/>
                          <a:latin typeface="Mont SemiBold" pitchFamily="2" charset="0"/>
                          <a:ea typeface="+mn-ea"/>
                          <a:cs typeface="+mn-cs"/>
                        </a:rPr>
                        <a:t>T</a:t>
                      </a:r>
                      <a:r>
                        <a:rPr lang="en-US" sz="2400" b="1" i="0" kern="100" dirty="0">
                          <a:solidFill>
                            <a:schemeClr val="tx1"/>
                          </a:solidFill>
                          <a:effectLst/>
                          <a:latin typeface="Mont SemiBold" pitchFamily="2" charset="0"/>
                          <a:ea typeface="+mn-ea"/>
                          <a:cs typeface="+mn-cs"/>
                        </a:rPr>
                        <a:t>urbulent</a:t>
                      </a:r>
                      <a:r>
                        <a:rPr lang="ru-RU" sz="1800" kern="100" dirty="0">
                          <a:effectLst/>
                          <a:latin typeface="Mont ExtraLight" pitchFamily="2" charset="0"/>
                        </a:rPr>
                        <a:t> </a:t>
                      </a:r>
                      <a:r>
                        <a:rPr lang="en-US" sz="1600" kern="100" dirty="0">
                          <a:effectLst/>
                          <a:latin typeface="Mont ExtraLight" pitchFamily="2" charset="0"/>
                        </a:rPr>
                        <a:t>(</a:t>
                      </a:r>
                      <a:r>
                        <a:rPr lang="ru-RU" sz="1600" kern="100" dirty="0">
                          <a:effectLst/>
                          <a:latin typeface="Mont ExtraLight" pitchFamily="2" charset="0"/>
                        </a:rPr>
                        <a:t>турбулентный</a:t>
                      </a:r>
                      <a:r>
                        <a:rPr lang="en-US" sz="1600" kern="100" dirty="0">
                          <a:effectLst/>
                          <a:latin typeface="Mont ExtraLight" pitchFamily="2" charset="0"/>
                        </a:rPr>
                        <a:t>)</a:t>
                      </a:r>
                      <a:endParaRPr lang="ru-RU" sz="18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600" kern="100" dirty="0">
                          <a:effectLst/>
                          <a:latin typeface="Mont ExtraLight" pitchFamily="2" charset="0"/>
                        </a:rPr>
                        <a:t>Увеличение скорости разнонаправленных изменений</a:t>
                      </a:r>
                      <a:endParaRPr lang="ru-RU" sz="16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4103558"/>
                  </a:ext>
                </a:extLst>
              </a:tr>
              <a:tr h="90320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4400" b="1" i="0" kern="100" dirty="0" err="1">
                          <a:solidFill>
                            <a:srgbClr val="BF274C"/>
                          </a:solidFill>
                          <a:effectLst/>
                          <a:latin typeface="Mont SemiBold" pitchFamily="2" charset="0"/>
                          <a:ea typeface="+mn-ea"/>
                          <a:cs typeface="+mn-cs"/>
                        </a:rPr>
                        <a:t>H</a:t>
                      </a:r>
                      <a:r>
                        <a:rPr lang="ru-RU" sz="2400" b="1" i="0" kern="100" dirty="0" err="1">
                          <a:solidFill>
                            <a:schemeClr val="tx1"/>
                          </a:solidFill>
                          <a:effectLst/>
                          <a:latin typeface="Mont SemiBold" pitchFamily="2" charset="0"/>
                          <a:ea typeface="+mn-ea"/>
                          <a:cs typeface="+mn-cs"/>
                        </a:rPr>
                        <a:t>orrible</a:t>
                      </a:r>
                      <a:r>
                        <a:rPr lang="ru-RU" sz="1800" kern="100" dirty="0">
                          <a:effectLst/>
                          <a:latin typeface="Mont ExtraLight" pitchFamily="2" charset="0"/>
                        </a:rPr>
                        <a:t> </a:t>
                      </a:r>
                      <a:endParaRPr lang="en-US" sz="1800" kern="100" dirty="0">
                        <a:effectLst/>
                        <a:latin typeface="Mont ExtraLight" pitchFamily="2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600" kern="100" dirty="0">
                          <a:effectLst/>
                          <a:latin typeface="Mont ExtraLight" pitchFamily="2" charset="0"/>
                        </a:rPr>
                        <a:t>(</a:t>
                      </a:r>
                      <a:r>
                        <a:rPr lang="ru-RU" sz="1600" kern="100" dirty="0">
                          <a:effectLst/>
                          <a:latin typeface="Mont ExtraLight" pitchFamily="2" charset="0"/>
                        </a:rPr>
                        <a:t>ужасный</a:t>
                      </a:r>
                      <a:r>
                        <a:rPr lang="en-US" sz="1600" kern="100" dirty="0">
                          <a:effectLst/>
                          <a:latin typeface="Mont ExtraLight" pitchFamily="2" charset="0"/>
                        </a:rPr>
                        <a:t>)</a:t>
                      </a:r>
                      <a:endParaRPr lang="ru-RU" sz="16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600" kern="100" dirty="0">
                          <a:effectLst/>
                          <a:latin typeface="Mont ExtraLight" pitchFamily="2" charset="0"/>
                        </a:rPr>
                        <a:t>Постоянная тревожность, мешающая принимать оперативные решения</a:t>
                      </a:r>
                      <a:endParaRPr lang="ru-RU" sz="16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4400" b="1" i="0" kern="100" dirty="0">
                          <a:solidFill>
                            <a:srgbClr val="BF274C"/>
                          </a:solidFill>
                          <a:effectLst/>
                          <a:latin typeface="Mont SemiBold" pitchFamily="2" charset="0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2400" b="1" i="0" kern="100" dirty="0">
                          <a:solidFill>
                            <a:schemeClr val="tx1"/>
                          </a:solidFill>
                          <a:effectLst/>
                          <a:latin typeface="Mont SemiBold" pitchFamily="2" charset="0"/>
                          <a:ea typeface="+mn-ea"/>
                          <a:cs typeface="+mn-cs"/>
                        </a:rPr>
                        <a:t>ccidental</a:t>
                      </a:r>
                      <a:r>
                        <a:rPr lang="ru-RU" sz="1800" kern="100" dirty="0">
                          <a:effectLst/>
                          <a:latin typeface="Mont ExtraLight" pitchFamily="2" charset="0"/>
                        </a:rPr>
                        <a:t> </a:t>
                      </a:r>
                      <a:r>
                        <a:rPr lang="en-US" sz="1600" kern="100" dirty="0">
                          <a:effectLst/>
                          <a:latin typeface="Mont ExtraLight" pitchFamily="2" charset="0"/>
                        </a:rPr>
                        <a:t>(</a:t>
                      </a:r>
                      <a:r>
                        <a:rPr lang="ru-RU" sz="1600" kern="100" dirty="0">
                          <a:effectLst/>
                          <a:latin typeface="Mont ExtraLight" pitchFamily="2" charset="0"/>
                        </a:rPr>
                        <a:t>случайный</a:t>
                      </a:r>
                      <a:r>
                        <a:rPr lang="en-US" sz="1600" kern="100" dirty="0">
                          <a:effectLst/>
                          <a:latin typeface="Mont ExtraLight" pitchFamily="2" charset="0"/>
                        </a:rPr>
                        <a:t>)</a:t>
                      </a:r>
                      <a:endParaRPr lang="ru-RU" sz="18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600" kern="100">
                          <a:effectLst/>
                          <a:latin typeface="Mont ExtraLight" pitchFamily="2" charset="0"/>
                        </a:rPr>
                        <a:t>Непредсказуемость, неоперделенность, неуправляемость</a:t>
                      </a:r>
                      <a:endParaRPr lang="ru-RU" sz="1600" kern="10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42119"/>
                  </a:ext>
                </a:extLst>
              </a:tr>
              <a:tr h="90320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4400" b="1" i="0" kern="100" dirty="0" err="1">
                          <a:solidFill>
                            <a:srgbClr val="BF274C"/>
                          </a:solidFill>
                          <a:effectLst/>
                          <a:latin typeface="Mont SemiBold" pitchFamily="2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ru-RU" sz="2400" b="1" i="0" kern="100" dirty="0" err="1">
                          <a:solidFill>
                            <a:schemeClr val="tx1"/>
                          </a:solidFill>
                          <a:effectLst/>
                          <a:latin typeface="Mont SemiBold" pitchFamily="2" charset="0"/>
                          <a:ea typeface="+mn-ea"/>
                          <a:cs typeface="+mn-cs"/>
                        </a:rPr>
                        <a:t>nconceivable</a:t>
                      </a:r>
                      <a:r>
                        <a:rPr lang="en-US" sz="1800" kern="100" dirty="0">
                          <a:effectLst/>
                          <a:latin typeface="Mont ExtraLight" pitchFamily="2" charset="0"/>
                        </a:rPr>
                        <a:t> </a:t>
                      </a:r>
                      <a:r>
                        <a:rPr lang="en-US" sz="1600" kern="100" dirty="0">
                          <a:effectLst/>
                          <a:latin typeface="Mont ExtraLight" pitchFamily="2" charset="0"/>
                        </a:rPr>
                        <a:t>(</a:t>
                      </a:r>
                      <a:r>
                        <a:rPr lang="ru-RU" sz="1600" kern="100" dirty="0">
                          <a:effectLst/>
                          <a:latin typeface="Mont ExtraLight" pitchFamily="2" charset="0"/>
                        </a:rPr>
                        <a:t>невообразимый</a:t>
                      </a:r>
                      <a:r>
                        <a:rPr lang="en-US" sz="1600" kern="100" dirty="0">
                          <a:effectLst/>
                          <a:latin typeface="Mont ExtraLight" pitchFamily="2" charset="0"/>
                        </a:rPr>
                        <a:t>)</a:t>
                      </a:r>
                      <a:endParaRPr lang="ru-RU" sz="18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600" kern="100">
                          <a:effectLst/>
                          <a:latin typeface="Mont ExtraLight" pitchFamily="2" charset="0"/>
                        </a:rPr>
                        <a:t>Отсутствие уверенности, что принятые решения дадут результат</a:t>
                      </a:r>
                      <a:endParaRPr lang="ru-RU" sz="1600" kern="10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4400" b="1" i="0" kern="100" dirty="0">
                          <a:solidFill>
                            <a:srgbClr val="BF274C"/>
                          </a:solidFill>
                          <a:effectLst/>
                          <a:latin typeface="Mont SemiBold" pitchFamily="2" charset="0"/>
                          <a:ea typeface="+mn-ea"/>
                          <a:cs typeface="+mn-cs"/>
                        </a:rPr>
                        <a:t>C</a:t>
                      </a:r>
                      <a:r>
                        <a:rPr lang="en-US" sz="2400" b="1" i="0" kern="100" dirty="0">
                          <a:solidFill>
                            <a:schemeClr val="tx1"/>
                          </a:solidFill>
                          <a:effectLst/>
                          <a:latin typeface="Mont SemiBold" pitchFamily="2" charset="0"/>
                          <a:ea typeface="+mn-ea"/>
                          <a:cs typeface="+mn-cs"/>
                        </a:rPr>
                        <a:t>haotic</a:t>
                      </a:r>
                      <a:r>
                        <a:rPr lang="ru-RU" sz="1800" kern="100" dirty="0">
                          <a:effectLst/>
                          <a:latin typeface="Mont ExtraLight" pitchFamily="2" charset="0"/>
                        </a:rPr>
                        <a:t> </a:t>
                      </a:r>
                      <a:r>
                        <a:rPr lang="en-US" sz="1600" kern="100" dirty="0">
                          <a:effectLst/>
                          <a:latin typeface="Mont ExtraLight" pitchFamily="2" charset="0"/>
                        </a:rPr>
                        <a:t>(</a:t>
                      </a:r>
                      <a:r>
                        <a:rPr lang="ru-RU" sz="1600" kern="100" dirty="0">
                          <a:effectLst/>
                          <a:latin typeface="Mont ExtraLight" pitchFamily="2" charset="0"/>
                        </a:rPr>
                        <a:t>хаотичный</a:t>
                      </a:r>
                      <a:r>
                        <a:rPr lang="en-US" sz="1600" kern="100" dirty="0">
                          <a:effectLst/>
                          <a:latin typeface="Mont ExtraLight" pitchFamily="2" charset="0"/>
                        </a:rPr>
                        <a:t>)</a:t>
                      </a:r>
                      <a:endParaRPr lang="ru-RU" sz="18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600" kern="100">
                          <a:effectLst/>
                          <a:latin typeface="Mont ExtraLight" pitchFamily="2" charset="0"/>
                        </a:rPr>
                        <a:t>Культура отмены и отмена культуры, разрушение правил</a:t>
                      </a:r>
                      <a:endParaRPr lang="ru-RU" sz="1600" kern="10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4162294"/>
                  </a:ext>
                </a:extLst>
              </a:tr>
              <a:tr h="59611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4400" b="1" i="0" kern="100" dirty="0" err="1">
                          <a:solidFill>
                            <a:srgbClr val="BF274C"/>
                          </a:solidFill>
                          <a:effectLst/>
                          <a:latin typeface="Mont SemiBold" pitchFamily="2" charset="0"/>
                          <a:ea typeface="+mn-ea"/>
                          <a:cs typeface="+mn-cs"/>
                        </a:rPr>
                        <a:t>V</a:t>
                      </a:r>
                      <a:r>
                        <a:rPr lang="ru-RU" sz="2400" b="1" i="0" kern="100" dirty="0" err="1">
                          <a:solidFill>
                            <a:schemeClr val="tx1"/>
                          </a:solidFill>
                          <a:effectLst/>
                          <a:latin typeface="Mont SemiBold" pitchFamily="2" charset="0"/>
                          <a:ea typeface="+mn-ea"/>
                          <a:cs typeface="+mn-cs"/>
                        </a:rPr>
                        <a:t>icious</a:t>
                      </a:r>
                      <a:r>
                        <a:rPr lang="en-US" sz="1800" kern="100" dirty="0">
                          <a:effectLst/>
                          <a:latin typeface="Mont ExtraLight" pitchFamily="2" charset="0"/>
                        </a:rPr>
                        <a:t> </a:t>
                      </a:r>
                      <a:r>
                        <a:rPr lang="en-US" sz="1600" kern="100" dirty="0">
                          <a:effectLst/>
                          <a:latin typeface="Mont ExtraLight" pitchFamily="2" charset="0"/>
                        </a:rPr>
                        <a:t>(</a:t>
                      </a:r>
                      <a:r>
                        <a:rPr lang="ru-RU" sz="1600" kern="100" dirty="0">
                          <a:effectLst/>
                          <a:latin typeface="Mont ExtraLight" pitchFamily="2" charset="0"/>
                        </a:rPr>
                        <a:t>беспощадный</a:t>
                      </a:r>
                      <a:r>
                        <a:rPr lang="en-US" sz="1600" kern="100" dirty="0">
                          <a:effectLst/>
                          <a:latin typeface="Mont ExtraLight" pitchFamily="2" charset="0"/>
                        </a:rPr>
                        <a:t>)</a:t>
                      </a:r>
                      <a:endParaRPr lang="ru-RU" sz="18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600" kern="100" dirty="0">
                          <a:effectLst/>
                          <a:latin typeface="Mont ExtraLight" pitchFamily="2" charset="0"/>
                        </a:rPr>
                        <a:t>Отсутствие возможности понять происходящее</a:t>
                      </a:r>
                      <a:endParaRPr lang="ru-RU" sz="16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4400" b="1" i="0" kern="100" dirty="0">
                          <a:solidFill>
                            <a:srgbClr val="BF274C"/>
                          </a:solidFill>
                          <a:effectLst/>
                          <a:latin typeface="Mont SemiBold" pitchFamily="2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2400" b="1" i="0" kern="100" dirty="0">
                          <a:solidFill>
                            <a:schemeClr val="tx1"/>
                          </a:solidFill>
                          <a:effectLst/>
                          <a:latin typeface="Mont SemiBold" pitchFamily="2" charset="0"/>
                          <a:ea typeface="+mn-ea"/>
                          <a:cs typeface="+mn-cs"/>
                        </a:rPr>
                        <a:t>nimical</a:t>
                      </a:r>
                      <a:r>
                        <a:rPr lang="ru-RU" sz="1800" kern="100" dirty="0">
                          <a:effectLst/>
                          <a:latin typeface="Mont ExtraLight" pitchFamily="2" charset="0"/>
                        </a:rPr>
                        <a:t> </a:t>
                      </a:r>
                      <a:r>
                        <a:rPr lang="en-US" sz="1600" kern="100" dirty="0">
                          <a:effectLst/>
                          <a:latin typeface="Mont ExtraLight" pitchFamily="2" charset="0"/>
                        </a:rPr>
                        <a:t>(</a:t>
                      </a:r>
                      <a:r>
                        <a:rPr lang="ru-RU" sz="1600" kern="100" dirty="0">
                          <a:effectLst/>
                          <a:latin typeface="Mont ExtraLight" pitchFamily="2" charset="0"/>
                        </a:rPr>
                        <a:t>враждебный</a:t>
                      </a:r>
                      <a:r>
                        <a:rPr lang="en-US" sz="1600" kern="100" dirty="0">
                          <a:effectLst/>
                          <a:latin typeface="Mont ExtraLight" pitchFamily="2" charset="0"/>
                        </a:rPr>
                        <a:t>)</a:t>
                      </a:r>
                      <a:endParaRPr lang="ru-RU" sz="18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600" kern="100" dirty="0">
                          <a:effectLst/>
                          <a:latin typeface="Mont ExtraLight" pitchFamily="2" charset="0"/>
                        </a:rPr>
                        <a:t>Тотальная ложь, цинизм, агрессия</a:t>
                      </a:r>
                      <a:endParaRPr lang="ru-RU" sz="16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0963274"/>
                  </a:ext>
                </a:extLst>
              </a:tr>
              <a:tr h="90320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4400" b="1" i="0" kern="100" dirty="0" err="1">
                          <a:solidFill>
                            <a:srgbClr val="BF274C"/>
                          </a:solidFill>
                          <a:effectLst/>
                          <a:latin typeface="Mont SemiBold" pitchFamily="2" charset="0"/>
                        </a:rPr>
                        <a:t>A</a:t>
                      </a:r>
                      <a:r>
                        <a:rPr lang="ru-RU" sz="2400" b="1" i="0" kern="100" dirty="0" err="1">
                          <a:effectLst/>
                          <a:latin typeface="Mont SemiBold" pitchFamily="2" charset="0"/>
                        </a:rPr>
                        <a:t>rising</a:t>
                      </a:r>
                      <a:r>
                        <a:rPr lang="en-US" sz="1800" kern="100" dirty="0">
                          <a:effectLst/>
                          <a:latin typeface="Mont ExtraLight" pitchFamily="2" charset="0"/>
                        </a:rPr>
                        <a:t> </a:t>
                      </a:r>
                      <a:r>
                        <a:rPr lang="en-US" sz="1600" kern="100" dirty="0">
                          <a:effectLst/>
                          <a:latin typeface="Mont ExtraLight" pitchFamily="2" charset="0"/>
                        </a:rPr>
                        <a:t>(</a:t>
                      </a:r>
                      <a:r>
                        <a:rPr lang="ru-RU" sz="1600" kern="100" dirty="0">
                          <a:effectLst/>
                          <a:latin typeface="Mont ExtraLight" pitchFamily="2" charset="0"/>
                        </a:rPr>
                        <a:t>возрождающийся</a:t>
                      </a:r>
                      <a:r>
                        <a:rPr lang="en-US" sz="1600" kern="100" dirty="0">
                          <a:effectLst/>
                          <a:latin typeface="Mont ExtraLight" pitchFamily="2" charset="0"/>
                        </a:rPr>
                        <a:t>)</a:t>
                      </a:r>
                      <a:endParaRPr lang="ru-RU" sz="18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600" kern="100" dirty="0">
                          <a:effectLst/>
                          <a:latin typeface="Mont ExtraLight" pitchFamily="2" charset="0"/>
                        </a:rPr>
                        <a:t>После финальной стадии наступит время возрождения</a:t>
                      </a:r>
                      <a:endParaRPr lang="ru-RU" sz="16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800" kern="100" dirty="0">
                          <a:effectLst/>
                          <a:latin typeface="Mont ExtraLight" pitchFamily="2" charset="0"/>
                        </a:rPr>
                        <a:t> </a:t>
                      </a:r>
                      <a:endParaRPr lang="ru-RU" sz="18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800" kern="100" dirty="0">
                          <a:effectLst/>
                          <a:latin typeface="Mont ExtraLight" pitchFamily="2" charset="0"/>
                        </a:rPr>
                        <a:t> </a:t>
                      </a:r>
                      <a:endParaRPr lang="ru-RU" sz="18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6358413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2F68EDD6-281E-7DDB-E32D-A12CD709EA20}"/>
              </a:ext>
            </a:extLst>
          </p:cNvPr>
          <p:cNvSpPr txBox="1"/>
          <p:nvPr/>
        </p:nvSpPr>
        <p:spPr>
          <a:xfrm>
            <a:off x="895813" y="2289875"/>
            <a:ext cx="7961971" cy="2262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kern="100" dirty="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 к личности врача</a:t>
            </a:r>
          </a:p>
          <a:p>
            <a:pPr>
              <a:lnSpc>
                <a:spcPct val="150000"/>
              </a:lnSpc>
            </a:pPr>
            <a:r>
              <a:rPr lang="ru-RU" sz="2400" kern="100" dirty="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 к медицинским организациям</a:t>
            </a:r>
          </a:p>
          <a:p>
            <a:pPr>
              <a:lnSpc>
                <a:spcPct val="150000"/>
              </a:lnSpc>
            </a:pPr>
            <a:r>
              <a:rPr lang="ru-RU" sz="2400" kern="100" dirty="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 к системе здравоохранения</a:t>
            </a:r>
          </a:p>
          <a:p>
            <a:pPr>
              <a:lnSpc>
                <a:spcPct val="150000"/>
              </a:lnSpc>
            </a:pPr>
            <a:r>
              <a:rPr lang="ru-RU" sz="2400" kern="100" dirty="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 общественное доверие к здравоохранению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6C6D687-116D-A8C7-7E3A-C808920298DE}"/>
              </a:ext>
            </a:extLst>
          </p:cNvPr>
          <p:cNvSpPr txBox="1"/>
          <p:nvPr/>
        </p:nvSpPr>
        <p:spPr>
          <a:xfrm>
            <a:off x="666751" y="372440"/>
            <a:ext cx="34451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5400" b="1">
                <a:solidFill>
                  <a:srgbClr val="BF274C"/>
                </a:solidFill>
                <a:latin typeface="Mont Bold" pitchFamily="2" charset="0"/>
              </a:defRPr>
            </a:lvl1pPr>
          </a:lstStyle>
          <a:p>
            <a:r>
              <a:rPr lang="ru-RU" dirty="0"/>
              <a:t>ДОВЕРИЕ</a:t>
            </a:r>
          </a:p>
        </p:txBody>
      </p:sp>
      <p:sp>
        <p:nvSpPr>
          <p:cNvPr id="32" name="Шестиугольник 31">
            <a:extLst>
              <a:ext uri="{FF2B5EF4-FFF2-40B4-BE49-F238E27FC236}">
                <a16:creationId xmlns:a16="http://schemas.microsoft.com/office/drawing/2014/main" id="{19D71512-D963-0B1A-9BF0-7034D4CD9566}"/>
              </a:ext>
            </a:extLst>
          </p:cNvPr>
          <p:cNvSpPr/>
          <p:nvPr/>
        </p:nvSpPr>
        <p:spPr>
          <a:xfrm>
            <a:off x="7427842" y="5341990"/>
            <a:ext cx="1337409" cy="1152939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34" name="Шестиугольник 33">
            <a:extLst>
              <a:ext uri="{FF2B5EF4-FFF2-40B4-BE49-F238E27FC236}">
                <a16:creationId xmlns:a16="http://schemas.microsoft.com/office/drawing/2014/main" id="{CC2C2BA6-7158-D5A9-434C-4CE57224F1C9}"/>
              </a:ext>
            </a:extLst>
          </p:cNvPr>
          <p:cNvSpPr/>
          <p:nvPr/>
        </p:nvSpPr>
        <p:spPr>
          <a:xfrm>
            <a:off x="5353878" y="5322112"/>
            <a:ext cx="1337409" cy="1152939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36" name="Шестиугольник 35">
            <a:extLst>
              <a:ext uri="{FF2B5EF4-FFF2-40B4-BE49-F238E27FC236}">
                <a16:creationId xmlns:a16="http://schemas.microsoft.com/office/drawing/2014/main" id="{984FD9ED-2FF8-6A14-6B8A-7EFD3990D3E5}"/>
              </a:ext>
            </a:extLst>
          </p:cNvPr>
          <p:cNvSpPr/>
          <p:nvPr/>
        </p:nvSpPr>
        <p:spPr>
          <a:xfrm>
            <a:off x="6380921" y="5918459"/>
            <a:ext cx="1337409" cy="1152939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38" name="Шестиугольник 37">
            <a:extLst>
              <a:ext uri="{FF2B5EF4-FFF2-40B4-BE49-F238E27FC236}">
                <a16:creationId xmlns:a16="http://schemas.microsoft.com/office/drawing/2014/main" id="{AAC87050-54E8-30C9-8C53-847E56A60C73}"/>
              </a:ext>
            </a:extLst>
          </p:cNvPr>
          <p:cNvSpPr/>
          <p:nvPr/>
        </p:nvSpPr>
        <p:spPr>
          <a:xfrm>
            <a:off x="10568611" y="5928402"/>
            <a:ext cx="1337409" cy="1152939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40" name="Шестиугольник 39">
            <a:extLst>
              <a:ext uri="{FF2B5EF4-FFF2-40B4-BE49-F238E27FC236}">
                <a16:creationId xmlns:a16="http://schemas.microsoft.com/office/drawing/2014/main" id="{7F8E0607-40D9-E706-0B7C-261D0BC92F4A}"/>
              </a:ext>
            </a:extLst>
          </p:cNvPr>
          <p:cNvSpPr/>
          <p:nvPr/>
        </p:nvSpPr>
        <p:spPr>
          <a:xfrm>
            <a:off x="10561985" y="4768837"/>
            <a:ext cx="1337409" cy="1152939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42" name="Шестиугольник 41">
            <a:extLst>
              <a:ext uri="{FF2B5EF4-FFF2-40B4-BE49-F238E27FC236}">
                <a16:creationId xmlns:a16="http://schemas.microsoft.com/office/drawing/2014/main" id="{81607AC5-7E61-BB34-0C7E-C2B380BCDA54}"/>
              </a:ext>
            </a:extLst>
          </p:cNvPr>
          <p:cNvSpPr/>
          <p:nvPr/>
        </p:nvSpPr>
        <p:spPr>
          <a:xfrm>
            <a:off x="10555359" y="3602641"/>
            <a:ext cx="1337409" cy="1152939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43" name="Шестиугольник 42">
            <a:extLst>
              <a:ext uri="{FF2B5EF4-FFF2-40B4-BE49-F238E27FC236}">
                <a16:creationId xmlns:a16="http://schemas.microsoft.com/office/drawing/2014/main" id="{22DA62DB-6254-439B-D3BB-E26EDBA013E0}"/>
              </a:ext>
            </a:extLst>
          </p:cNvPr>
          <p:cNvSpPr/>
          <p:nvPr/>
        </p:nvSpPr>
        <p:spPr>
          <a:xfrm>
            <a:off x="10561985" y="2439768"/>
            <a:ext cx="1337409" cy="1152939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44" name="Шестиугольник 43">
            <a:extLst>
              <a:ext uri="{FF2B5EF4-FFF2-40B4-BE49-F238E27FC236}">
                <a16:creationId xmlns:a16="http://schemas.microsoft.com/office/drawing/2014/main" id="{4AD37ECF-FECE-F42B-6F2D-E9AE4011C066}"/>
              </a:ext>
            </a:extLst>
          </p:cNvPr>
          <p:cNvSpPr/>
          <p:nvPr/>
        </p:nvSpPr>
        <p:spPr>
          <a:xfrm>
            <a:off x="9521687" y="4182429"/>
            <a:ext cx="1337409" cy="1152939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45" name="Шестиугольник 44">
            <a:extLst>
              <a:ext uri="{FF2B5EF4-FFF2-40B4-BE49-F238E27FC236}">
                <a16:creationId xmlns:a16="http://schemas.microsoft.com/office/drawing/2014/main" id="{BE3F9F45-1402-E36B-B42F-DA3D5438A89A}"/>
              </a:ext>
            </a:extLst>
          </p:cNvPr>
          <p:cNvSpPr/>
          <p:nvPr/>
        </p:nvSpPr>
        <p:spPr>
          <a:xfrm>
            <a:off x="10734265" y="291157"/>
            <a:ext cx="1337409" cy="1152939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46" name="Шестиугольник 45">
            <a:extLst>
              <a:ext uri="{FF2B5EF4-FFF2-40B4-BE49-F238E27FC236}">
                <a16:creationId xmlns:a16="http://schemas.microsoft.com/office/drawing/2014/main" id="{6C9A677F-2C79-29A1-523B-22D07847ACA0}"/>
              </a:ext>
            </a:extLst>
          </p:cNvPr>
          <p:cNvSpPr/>
          <p:nvPr/>
        </p:nvSpPr>
        <p:spPr>
          <a:xfrm>
            <a:off x="11608907" y="5338681"/>
            <a:ext cx="1337409" cy="1152939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BF274C"/>
              </a:solidFill>
            </a:endParaRPr>
          </a:p>
        </p:txBody>
      </p:sp>
      <p:sp>
        <p:nvSpPr>
          <p:cNvPr id="47" name="Шестиугольник 46">
            <a:extLst>
              <a:ext uri="{FF2B5EF4-FFF2-40B4-BE49-F238E27FC236}">
                <a16:creationId xmlns:a16="http://schemas.microsoft.com/office/drawing/2014/main" id="{98073DD3-515B-5667-93F7-1D72BBAA4CD7}"/>
              </a:ext>
            </a:extLst>
          </p:cNvPr>
          <p:cNvSpPr/>
          <p:nvPr/>
        </p:nvSpPr>
        <p:spPr>
          <a:xfrm>
            <a:off x="11602281" y="4172485"/>
            <a:ext cx="1337409" cy="1152939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48" name="Шестиугольник 47">
            <a:extLst>
              <a:ext uri="{FF2B5EF4-FFF2-40B4-BE49-F238E27FC236}">
                <a16:creationId xmlns:a16="http://schemas.microsoft.com/office/drawing/2014/main" id="{97D20601-0DEB-0343-BFB4-147149859171}"/>
              </a:ext>
            </a:extLst>
          </p:cNvPr>
          <p:cNvSpPr/>
          <p:nvPr/>
        </p:nvSpPr>
        <p:spPr>
          <a:xfrm>
            <a:off x="11608907" y="3009612"/>
            <a:ext cx="1337409" cy="1152939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49" name="Шестиугольник 48">
            <a:extLst>
              <a:ext uri="{FF2B5EF4-FFF2-40B4-BE49-F238E27FC236}">
                <a16:creationId xmlns:a16="http://schemas.microsoft.com/office/drawing/2014/main" id="{213057A5-0C5C-F4CA-6E07-3597490B7DC1}"/>
              </a:ext>
            </a:extLst>
          </p:cNvPr>
          <p:cNvSpPr/>
          <p:nvPr/>
        </p:nvSpPr>
        <p:spPr>
          <a:xfrm>
            <a:off x="11602281" y="1850047"/>
            <a:ext cx="1337409" cy="1152939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50" name="Шестиугольник 49">
            <a:extLst>
              <a:ext uri="{FF2B5EF4-FFF2-40B4-BE49-F238E27FC236}">
                <a16:creationId xmlns:a16="http://schemas.microsoft.com/office/drawing/2014/main" id="{45F9B077-76AD-43FA-51BB-04A3E2308EF7}"/>
              </a:ext>
            </a:extLst>
          </p:cNvPr>
          <p:cNvSpPr/>
          <p:nvPr/>
        </p:nvSpPr>
        <p:spPr>
          <a:xfrm>
            <a:off x="9528313" y="5341990"/>
            <a:ext cx="1337409" cy="1152939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pic>
        <p:nvPicPr>
          <p:cNvPr id="52" name="Рисунок 51" descr="Изображение выглядит как черный, темнота&#10;&#10;Автоматически созданное описание">
            <a:extLst>
              <a:ext uri="{FF2B5EF4-FFF2-40B4-BE49-F238E27FC236}">
                <a16:creationId xmlns:a16="http://schemas.microsoft.com/office/drawing/2014/main" id="{F8CA8B9D-3ED9-60F6-B64B-ECE562ED2CF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629274" y="4251158"/>
            <a:ext cx="1134978" cy="1134978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C5722CB2-3B5E-5E7A-5330-12CC2B789BE0}"/>
              </a:ext>
            </a:extLst>
          </p:cNvPr>
          <p:cNvSpPr txBox="1"/>
          <p:nvPr/>
        </p:nvSpPr>
        <p:spPr>
          <a:xfrm>
            <a:off x="6096000" y="-2994212"/>
            <a:ext cx="47387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5400" b="1">
                <a:solidFill>
                  <a:srgbClr val="BF274C"/>
                </a:solidFill>
                <a:latin typeface="Mont Bold" pitchFamily="2" charset="0"/>
              </a:defRPr>
            </a:lvl1pPr>
          </a:lstStyle>
          <a:p>
            <a:r>
              <a:rPr lang="ru-RU" dirty="0"/>
              <a:t>РЕЗУЛЬТАТЫ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49B2F55-6E32-E6D9-FAA6-7367DDFFD3B9}"/>
              </a:ext>
            </a:extLst>
          </p:cNvPr>
          <p:cNvSpPr txBox="1"/>
          <p:nvPr/>
        </p:nvSpPr>
        <p:spPr>
          <a:xfrm>
            <a:off x="15673751" y="6235896"/>
            <a:ext cx="4026877" cy="400110"/>
          </a:xfrm>
          <a:prstGeom prst="rect">
            <a:avLst/>
          </a:prstGeom>
          <a:solidFill>
            <a:srgbClr val="EEDADE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000">
                <a:effectLst/>
                <a:latin typeface="Mont Thin" pitchFamily="2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ru-RU" dirty="0" err="1"/>
              <a:t>https</a:t>
            </a:r>
            <a:r>
              <a:rPr lang="ru-RU" dirty="0"/>
              <a:t>://</a:t>
            </a:r>
            <a:r>
              <a:rPr lang="ru-RU" dirty="0" err="1"/>
              <a:t>blog.bitobe.ru</a:t>
            </a:r>
            <a:r>
              <a:rPr lang="ru-RU" dirty="0"/>
              <a:t>/</a:t>
            </a:r>
            <a:r>
              <a:rPr lang="ru-RU" dirty="0" err="1"/>
              <a:t>article</a:t>
            </a:r>
            <a:r>
              <a:rPr lang="ru-RU" dirty="0"/>
              <a:t>/</a:t>
            </a:r>
            <a:r>
              <a:rPr lang="ru-RU" dirty="0" err="1"/>
              <a:t>zhizn-posle-bani-voshod-novyh-mirov</a:t>
            </a:r>
            <a:r>
              <a:rPr lang="ru-RU" dirty="0"/>
              <a:t>/?</a:t>
            </a:r>
            <a:r>
              <a:rPr lang="ru-RU" dirty="0" err="1"/>
              <a:t>ysclid</a:t>
            </a:r>
            <a:r>
              <a:rPr lang="ru-RU" dirty="0"/>
              <a:t>=lmxebzr59t71100077 </a:t>
            </a:r>
          </a:p>
        </p:txBody>
      </p:sp>
    </p:spTree>
    <p:extLst>
      <p:ext uri="{BB962C8B-B14F-4D97-AF65-F5344CB8AC3E}">
        <p14:creationId xmlns:p14="http://schemas.microsoft.com/office/powerpoint/2010/main" val="6915425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392D05F4-2E7B-4B9C-5F03-8BC726068555}"/>
              </a:ext>
            </a:extLst>
          </p:cNvPr>
          <p:cNvSpPr txBox="1"/>
          <p:nvPr/>
        </p:nvSpPr>
        <p:spPr>
          <a:xfrm>
            <a:off x="877824" y="2798064"/>
            <a:ext cx="1636987" cy="769441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ru-RU" sz="4400" b="1" dirty="0">
                <a:solidFill>
                  <a:schemeClr val="bg1"/>
                </a:solidFill>
                <a:latin typeface="Mont Bold" pitchFamily="2" charset="0"/>
              </a:rPr>
              <a:t>33,6</a:t>
            </a:r>
            <a:r>
              <a:rPr lang="ru-RU" sz="3200" b="1" dirty="0">
                <a:solidFill>
                  <a:schemeClr val="bg1"/>
                </a:solidFill>
                <a:latin typeface="Mont Bold" pitchFamily="2" charset="0"/>
              </a:rPr>
              <a:t>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E053423-F144-558F-F8E2-5E79CCFB9BB3}"/>
              </a:ext>
            </a:extLst>
          </p:cNvPr>
          <p:cNvSpPr txBox="1"/>
          <p:nvPr/>
        </p:nvSpPr>
        <p:spPr>
          <a:xfrm>
            <a:off x="2292096" y="3590544"/>
            <a:ext cx="1654620" cy="769441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ru-RU" sz="4400" b="1" dirty="0">
                <a:solidFill>
                  <a:schemeClr val="bg1"/>
                </a:solidFill>
                <a:latin typeface="Mont Bold" pitchFamily="2" charset="0"/>
              </a:rPr>
              <a:t>20,7</a:t>
            </a:r>
            <a:r>
              <a:rPr lang="ru-RU" sz="3200" b="1" dirty="0">
                <a:solidFill>
                  <a:schemeClr val="bg1"/>
                </a:solidFill>
                <a:latin typeface="Mont Bold" pitchFamily="2" charset="0"/>
              </a:rPr>
              <a:t>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EBD87CB-01EF-AF92-F9B5-343B5C77C0B7}"/>
              </a:ext>
            </a:extLst>
          </p:cNvPr>
          <p:cNvSpPr txBox="1"/>
          <p:nvPr/>
        </p:nvSpPr>
        <p:spPr>
          <a:xfrm>
            <a:off x="3742944" y="4364736"/>
            <a:ext cx="1539204" cy="769441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ru-RU" sz="4400" b="1" dirty="0">
                <a:solidFill>
                  <a:schemeClr val="bg1"/>
                </a:solidFill>
                <a:latin typeface="Mont Bold" pitchFamily="2" charset="0"/>
              </a:rPr>
              <a:t>13,8</a:t>
            </a:r>
            <a:r>
              <a:rPr lang="ru-RU" sz="3200" b="1" dirty="0">
                <a:solidFill>
                  <a:schemeClr val="bg1"/>
                </a:solidFill>
                <a:latin typeface="Mont Bold" pitchFamily="2" charset="0"/>
              </a:rPr>
              <a:t>%</a:t>
            </a:r>
          </a:p>
        </p:txBody>
      </p:sp>
      <p:pic>
        <p:nvPicPr>
          <p:cNvPr id="52" name="Рисунок 51" descr="Изображение выглядит как черный, темнота&#10;&#10;Автоматически созданное описание">
            <a:extLst>
              <a:ext uri="{FF2B5EF4-FFF2-40B4-BE49-F238E27FC236}">
                <a16:creationId xmlns:a16="http://schemas.microsoft.com/office/drawing/2014/main" id="{F8CA8B9D-3ED9-60F6-B64B-ECE562ED2CF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alphaModFix amt="0"/>
          </a:blip>
          <a:stretch>
            <a:fillRect/>
          </a:stretch>
        </p:blipFill>
        <p:spPr>
          <a:xfrm>
            <a:off x="343808" y="0"/>
            <a:ext cx="5188205" cy="5188205"/>
          </a:xfrm>
          <a:prstGeom prst="rect">
            <a:avLst/>
          </a:prstGeom>
        </p:spPr>
      </p:pic>
      <p:sp>
        <p:nvSpPr>
          <p:cNvPr id="2" name="Подзаголовок 2">
            <a:extLst>
              <a:ext uri="{FF2B5EF4-FFF2-40B4-BE49-F238E27FC236}">
                <a16:creationId xmlns:a16="http://schemas.microsoft.com/office/drawing/2014/main" id="{7C273267-DB0A-FD9C-E8FD-95B7928ED10A}"/>
              </a:ext>
            </a:extLst>
          </p:cNvPr>
          <p:cNvSpPr txBox="1">
            <a:spLocks/>
          </p:cNvSpPr>
          <p:nvPr/>
        </p:nvSpPr>
        <p:spPr>
          <a:xfrm>
            <a:off x="140970" y="6435090"/>
            <a:ext cx="3802380" cy="56007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i="1" dirty="0">
                <a:solidFill>
                  <a:srgbClr val="BF274C"/>
                </a:solidFill>
                <a:latin typeface="Mont Thin Italic" pitchFamily="2" charset="0"/>
              </a:rPr>
              <a:t>© МАЛЬЦЕВА Юлия Анатольевна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F68EDD6-281E-7DDB-E32D-A12CD709EA20}"/>
              </a:ext>
            </a:extLst>
          </p:cNvPr>
          <p:cNvSpPr txBox="1"/>
          <p:nvPr/>
        </p:nvSpPr>
        <p:spPr>
          <a:xfrm>
            <a:off x="-12820187" y="2297921"/>
            <a:ext cx="7961971" cy="2262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kern="100" dirty="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 к личности врача</a:t>
            </a:r>
          </a:p>
          <a:p>
            <a:pPr>
              <a:lnSpc>
                <a:spcPct val="150000"/>
              </a:lnSpc>
            </a:pPr>
            <a:r>
              <a:rPr lang="ru-RU" sz="2400" kern="100" dirty="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 к медицинским организациям</a:t>
            </a:r>
          </a:p>
          <a:p>
            <a:pPr>
              <a:lnSpc>
                <a:spcPct val="150000"/>
              </a:lnSpc>
            </a:pPr>
            <a:r>
              <a:rPr lang="ru-RU" sz="2400" kern="100" dirty="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 к системе здравоохранения</a:t>
            </a:r>
          </a:p>
          <a:p>
            <a:pPr>
              <a:lnSpc>
                <a:spcPct val="150000"/>
              </a:lnSpc>
            </a:pPr>
            <a:r>
              <a:rPr lang="ru-RU" sz="2400" kern="100" dirty="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 общественное доверие к здравоохранению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6C6D687-116D-A8C7-7E3A-C808920298DE}"/>
              </a:ext>
            </a:extLst>
          </p:cNvPr>
          <p:cNvSpPr txBox="1"/>
          <p:nvPr/>
        </p:nvSpPr>
        <p:spPr>
          <a:xfrm>
            <a:off x="-13049249" y="380486"/>
            <a:ext cx="34451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5400" b="1">
                <a:solidFill>
                  <a:srgbClr val="BF274C"/>
                </a:solidFill>
                <a:latin typeface="Mont Bold" pitchFamily="2" charset="0"/>
              </a:defRPr>
            </a:lvl1pPr>
          </a:lstStyle>
          <a:p>
            <a:r>
              <a:rPr lang="ru-RU" dirty="0"/>
              <a:t>ДОВЕРИЕ</a:t>
            </a:r>
          </a:p>
        </p:txBody>
      </p:sp>
      <p:sp>
        <p:nvSpPr>
          <p:cNvPr id="32" name="Шестиугольник 31">
            <a:extLst>
              <a:ext uri="{FF2B5EF4-FFF2-40B4-BE49-F238E27FC236}">
                <a16:creationId xmlns:a16="http://schemas.microsoft.com/office/drawing/2014/main" id="{19D71512-D963-0B1A-9BF0-7034D4CD9566}"/>
              </a:ext>
            </a:extLst>
          </p:cNvPr>
          <p:cNvSpPr/>
          <p:nvPr/>
        </p:nvSpPr>
        <p:spPr>
          <a:xfrm>
            <a:off x="1543223" y="3246140"/>
            <a:ext cx="1145028" cy="987093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34" name="Шестиугольник 33">
            <a:extLst>
              <a:ext uri="{FF2B5EF4-FFF2-40B4-BE49-F238E27FC236}">
                <a16:creationId xmlns:a16="http://schemas.microsoft.com/office/drawing/2014/main" id="{CC2C2BA6-7158-D5A9-434C-4CE57224F1C9}"/>
              </a:ext>
            </a:extLst>
          </p:cNvPr>
          <p:cNvSpPr/>
          <p:nvPr/>
        </p:nvSpPr>
        <p:spPr>
          <a:xfrm>
            <a:off x="598811" y="375486"/>
            <a:ext cx="2140616" cy="1845359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36" name="Шестиугольник 35">
            <a:extLst>
              <a:ext uri="{FF2B5EF4-FFF2-40B4-BE49-F238E27FC236}">
                <a16:creationId xmlns:a16="http://schemas.microsoft.com/office/drawing/2014/main" id="{984FD9ED-2FF8-6A14-6B8A-7EFD3990D3E5}"/>
              </a:ext>
            </a:extLst>
          </p:cNvPr>
          <p:cNvSpPr/>
          <p:nvPr/>
        </p:nvSpPr>
        <p:spPr>
          <a:xfrm>
            <a:off x="281148" y="2513762"/>
            <a:ext cx="1337409" cy="1152939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38" name="Шестиугольник 37">
            <a:extLst>
              <a:ext uri="{FF2B5EF4-FFF2-40B4-BE49-F238E27FC236}">
                <a16:creationId xmlns:a16="http://schemas.microsoft.com/office/drawing/2014/main" id="{AAC87050-54E8-30C9-8C53-847E56A60C73}"/>
              </a:ext>
            </a:extLst>
          </p:cNvPr>
          <p:cNvSpPr/>
          <p:nvPr/>
        </p:nvSpPr>
        <p:spPr>
          <a:xfrm>
            <a:off x="10568611" y="6120906"/>
            <a:ext cx="1337409" cy="1152939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40" name="Шестиугольник 39">
            <a:extLst>
              <a:ext uri="{FF2B5EF4-FFF2-40B4-BE49-F238E27FC236}">
                <a16:creationId xmlns:a16="http://schemas.microsoft.com/office/drawing/2014/main" id="{7F8E0607-40D9-E706-0B7C-261D0BC92F4A}"/>
              </a:ext>
            </a:extLst>
          </p:cNvPr>
          <p:cNvSpPr/>
          <p:nvPr/>
        </p:nvSpPr>
        <p:spPr>
          <a:xfrm>
            <a:off x="9391136" y="1253703"/>
            <a:ext cx="1005338" cy="884016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42" name="Шестиугольник 41">
            <a:extLst>
              <a:ext uri="{FF2B5EF4-FFF2-40B4-BE49-F238E27FC236}">
                <a16:creationId xmlns:a16="http://schemas.microsoft.com/office/drawing/2014/main" id="{81607AC5-7E61-BB34-0C7E-C2B380BCDA54}"/>
              </a:ext>
            </a:extLst>
          </p:cNvPr>
          <p:cNvSpPr/>
          <p:nvPr/>
        </p:nvSpPr>
        <p:spPr>
          <a:xfrm>
            <a:off x="10592430" y="3707027"/>
            <a:ext cx="1146490" cy="986769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43" name="Шестиугольник 42">
            <a:extLst>
              <a:ext uri="{FF2B5EF4-FFF2-40B4-BE49-F238E27FC236}">
                <a16:creationId xmlns:a16="http://schemas.microsoft.com/office/drawing/2014/main" id="{22DA62DB-6254-439B-D3BB-E26EDBA013E0}"/>
              </a:ext>
            </a:extLst>
          </p:cNvPr>
          <p:cNvSpPr/>
          <p:nvPr/>
        </p:nvSpPr>
        <p:spPr>
          <a:xfrm>
            <a:off x="10561985" y="2439768"/>
            <a:ext cx="1337409" cy="1152939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44" name="Шестиугольник 43">
            <a:extLst>
              <a:ext uri="{FF2B5EF4-FFF2-40B4-BE49-F238E27FC236}">
                <a16:creationId xmlns:a16="http://schemas.microsoft.com/office/drawing/2014/main" id="{4AD37ECF-FECE-F42B-6F2D-E9AE4011C066}"/>
              </a:ext>
            </a:extLst>
          </p:cNvPr>
          <p:cNvSpPr/>
          <p:nvPr/>
        </p:nvSpPr>
        <p:spPr>
          <a:xfrm>
            <a:off x="3817303" y="6536844"/>
            <a:ext cx="1337409" cy="1152939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45" name="Шестиугольник 44">
            <a:extLst>
              <a:ext uri="{FF2B5EF4-FFF2-40B4-BE49-F238E27FC236}">
                <a16:creationId xmlns:a16="http://schemas.microsoft.com/office/drawing/2014/main" id="{BE3F9F45-1402-E36B-B42F-DA3D5438A89A}"/>
              </a:ext>
            </a:extLst>
          </p:cNvPr>
          <p:cNvSpPr/>
          <p:nvPr/>
        </p:nvSpPr>
        <p:spPr>
          <a:xfrm>
            <a:off x="10734265" y="291157"/>
            <a:ext cx="1337409" cy="1152939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46" name="Шестиугольник 45">
            <a:extLst>
              <a:ext uri="{FF2B5EF4-FFF2-40B4-BE49-F238E27FC236}">
                <a16:creationId xmlns:a16="http://schemas.microsoft.com/office/drawing/2014/main" id="{6C9A677F-2C79-29A1-523B-22D07847ACA0}"/>
              </a:ext>
            </a:extLst>
          </p:cNvPr>
          <p:cNvSpPr/>
          <p:nvPr/>
        </p:nvSpPr>
        <p:spPr>
          <a:xfrm>
            <a:off x="826228" y="4372385"/>
            <a:ext cx="1053868" cy="908507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BF274C"/>
              </a:solidFill>
            </a:endParaRPr>
          </a:p>
        </p:txBody>
      </p:sp>
      <p:sp>
        <p:nvSpPr>
          <p:cNvPr id="47" name="Шестиугольник 46">
            <a:extLst>
              <a:ext uri="{FF2B5EF4-FFF2-40B4-BE49-F238E27FC236}">
                <a16:creationId xmlns:a16="http://schemas.microsoft.com/office/drawing/2014/main" id="{98073DD3-515B-5667-93F7-1D72BBAA4CD7}"/>
              </a:ext>
            </a:extLst>
          </p:cNvPr>
          <p:cNvSpPr/>
          <p:nvPr/>
        </p:nvSpPr>
        <p:spPr>
          <a:xfrm>
            <a:off x="11602281" y="4172485"/>
            <a:ext cx="1337409" cy="1152939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48" name="Шестиугольник 47">
            <a:extLst>
              <a:ext uri="{FF2B5EF4-FFF2-40B4-BE49-F238E27FC236}">
                <a16:creationId xmlns:a16="http://schemas.microsoft.com/office/drawing/2014/main" id="{97D20601-0DEB-0343-BFB4-147149859171}"/>
              </a:ext>
            </a:extLst>
          </p:cNvPr>
          <p:cNvSpPr/>
          <p:nvPr/>
        </p:nvSpPr>
        <p:spPr>
          <a:xfrm>
            <a:off x="11608907" y="3009612"/>
            <a:ext cx="1337409" cy="1152939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49" name="Шестиугольник 48">
            <a:extLst>
              <a:ext uri="{FF2B5EF4-FFF2-40B4-BE49-F238E27FC236}">
                <a16:creationId xmlns:a16="http://schemas.microsoft.com/office/drawing/2014/main" id="{213057A5-0C5C-F4CA-6E07-3597490B7DC1}"/>
              </a:ext>
            </a:extLst>
          </p:cNvPr>
          <p:cNvSpPr/>
          <p:nvPr/>
        </p:nvSpPr>
        <p:spPr>
          <a:xfrm>
            <a:off x="11602281" y="1850047"/>
            <a:ext cx="1337409" cy="1152939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50" name="Шестиугольник 49">
            <a:extLst>
              <a:ext uri="{FF2B5EF4-FFF2-40B4-BE49-F238E27FC236}">
                <a16:creationId xmlns:a16="http://schemas.microsoft.com/office/drawing/2014/main" id="{45F9B077-76AD-43FA-51BB-04A3E2308EF7}"/>
              </a:ext>
            </a:extLst>
          </p:cNvPr>
          <p:cNvSpPr/>
          <p:nvPr/>
        </p:nvSpPr>
        <p:spPr>
          <a:xfrm>
            <a:off x="9528313" y="5534494"/>
            <a:ext cx="1337409" cy="1152939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12A854-2F38-27F3-0F2F-C40868F4A455}"/>
              </a:ext>
            </a:extLst>
          </p:cNvPr>
          <p:cNvSpPr txBox="1"/>
          <p:nvPr/>
        </p:nvSpPr>
        <p:spPr>
          <a:xfrm>
            <a:off x="5972433" y="240593"/>
            <a:ext cx="47387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5400" b="1">
                <a:solidFill>
                  <a:srgbClr val="BF274C"/>
                </a:solidFill>
                <a:latin typeface="Mont Bold" pitchFamily="2" charset="0"/>
              </a:defRPr>
            </a:lvl1pPr>
          </a:lstStyle>
          <a:p>
            <a:r>
              <a:rPr lang="ru-RU" dirty="0"/>
              <a:t>РЕЗУЛЬТАТЫ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F13F6F-CA61-BF79-6925-C44B568E5C56}"/>
              </a:ext>
            </a:extLst>
          </p:cNvPr>
          <p:cNvSpPr txBox="1"/>
          <p:nvPr/>
        </p:nvSpPr>
        <p:spPr>
          <a:xfrm>
            <a:off x="516180" y="683210"/>
            <a:ext cx="231289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rgbClr val="BF274C"/>
                </a:solidFill>
                <a:latin typeface="Mont Bold" pitchFamily="2" charset="0"/>
              </a:rPr>
              <a:t>329</a:t>
            </a:r>
            <a:r>
              <a:rPr lang="ru-RU" dirty="0"/>
              <a:t> </a:t>
            </a:r>
            <a:r>
              <a:rPr lang="ru-RU" sz="1600" dirty="0">
                <a:latin typeface="Mont ExtraLight" pitchFamily="2" charset="0"/>
              </a:rPr>
              <a:t>респондентов</a:t>
            </a:r>
            <a:endParaRPr lang="ru-RU" dirty="0">
              <a:latin typeface="Mont ExtraLight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661789-3945-C8DB-BC4F-259AD9E084F6}"/>
              </a:ext>
            </a:extLst>
          </p:cNvPr>
          <p:cNvSpPr txBox="1"/>
          <p:nvPr/>
        </p:nvSpPr>
        <p:spPr>
          <a:xfrm>
            <a:off x="-184278" y="2676767"/>
            <a:ext cx="231289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BF274C"/>
                </a:solidFill>
                <a:latin typeface="Mont Bold" pitchFamily="2" charset="0"/>
              </a:rPr>
              <a:t>41</a:t>
            </a:r>
            <a:r>
              <a:rPr lang="ru-RU" sz="2000" b="1" dirty="0">
                <a:solidFill>
                  <a:srgbClr val="BF274C"/>
                </a:solidFill>
                <a:latin typeface="Mont Bold" pitchFamily="2" charset="0"/>
              </a:rPr>
              <a:t>%</a:t>
            </a:r>
            <a:r>
              <a:rPr lang="ru-RU" sz="1600" dirty="0"/>
              <a:t> </a:t>
            </a:r>
          </a:p>
          <a:p>
            <a:pPr algn="ctr"/>
            <a:r>
              <a:rPr lang="ru-RU" sz="1400" dirty="0">
                <a:latin typeface="Mont ExtraLight" pitchFamily="2" charset="0"/>
              </a:rPr>
              <a:t>41–59 лет</a:t>
            </a:r>
            <a:endParaRPr lang="ru-RU" sz="1600" dirty="0">
              <a:latin typeface="Mont ExtraLight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9A9244-3EF0-A705-4B83-09781561E4DF}"/>
              </a:ext>
            </a:extLst>
          </p:cNvPr>
          <p:cNvSpPr txBox="1"/>
          <p:nvPr/>
        </p:nvSpPr>
        <p:spPr>
          <a:xfrm>
            <a:off x="969018" y="3409936"/>
            <a:ext cx="2312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BF274C"/>
                </a:solidFill>
                <a:latin typeface="Mont Bold" pitchFamily="2" charset="0"/>
              </a:rPr>
              <a:t>32.</a:t>
            </a:r>
            <a:r>
              <a:rPr lang="ru-RU" sz="1600" b="1" dirty="0">
                <a:solidFill>
                  <a:srgbClr val="BF274C"/>
                </a:solidFill>
                <a:latin typeface="Mont Bold" pitchFamily="2" charset="0"/>
              </a:rPr>
              <a:t>5</a:t>
            </a:r>
            <a:r>
              <a:rPr lang="ru-RU" sz="2000" b="1" dirty="0">
                <a:solidFill>
                  <a:srgbClr val="BF274C"/>
                </a:solidFill>
                <a:latin typeface="Mont Bold" pitchFamily="2" charset="0"/>
              </a:rPr>
              <a:t>%</a:t>
            </a:r>
            <a:r>
              <a:rPr lang="ru-RU" sz="1600" dirty="0"/>
              <a:t> </a:t>
            </a:r>
          </a:p>
          <a:p>
            <a:pPr algn="ctr"/>
            <a:r>
              <a:rPr lang="ru-RU" sz="1200" dirty="0">
                <a:latin typeface="Mont ExtraLight" pitchFamily="2" charset="0"/>
              </a:rPr>
              <a:t>20–40 лет</a:t>
            </a:r>
            <a:endParaRPr lang="ru-RU" sz="1400" dirty="0">
              <a:latin typeface="Mont ExtraLight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8FD9EA-D4CC-9CD9-09FE-16FD34086F47}"/>
              </a:ext>
            </a:extLst>
          </p:cNvPr>
          <p:cNvSpPr txBox="1"/>
          <p:nvPr/>
        </p:nvSpPr>
        <p:spPr>
          <a:xfrm>
            <a:off x="211137" y="4563232"/>
            <a:ext cx="2312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BF274C"/>
                </a:solidFill>
                <a:latin typeface="Mont Bold" pitchFamily="2" charset="0"/>
              </a:rPr>
              <a:t>24.</a:t>
            </a:r>
            <a:r>
              <a:rPr lang="ru-RU" sz="1600" b="1" dirty="0">
                <a:solidFill>
                  <a:srgbClr val="BF274C"/>
                </a:solidFill>
                <a:latin typeface="Mont Bold" pitchFamily="2" charset="0"/>
              </a:rPr>
              <a:t>8</a:t>
            </a:r>
            <a:r>
              <a:rPr lang="ru-RU" b="1" dirty="0">
                <a:solidFill>
                  <a:srgbClr val="BF274C"/>
                </a:solidFill>
                <a:latin typeface="Mont Bold" pitchFamily="2" charset="0"/>
              </a:rPr>
              <a:t>%</a:t>
            </a:r>
            <a:r>
              <a:rPr lang="ru-RU" sz="1600" dirty="0"/>
              <a:t> </a:t>
            </a:r>
          </a:p>
          <a:p>
            <a:pPr algn="ctr"/>
            <a:r>
              <a:rPr lang="ru-RU" sz="1200" dirty="0">
                <a:latin typeface="Mont ExtraLight" pitchFamily="2" charset="0"/>
              </a:rPr>
              <a:t>&gt;60 лет</a:t>
            </a:r>
            <a:endParaRPr lang="ru-RU" sz="1400" dirty="0">
              <a:latin typeface="Mont ExtraLight" pitchFamily="2" charset="0"/>
            </a:endParaRPr>
          </a:p>
        </p:txBody>
      </p:sp>
      <p:sp>
        <p:nvSpPr>
          <p:cNvPr id="8" name="Шестиугольник 7">
            <a:extLst>
              <a:ext uri="{FF2B5EF4-FFF2-40B4-BE49-F238E27FC236}">
                <a16:creationId xmlns:a16="http://schemas.microsoft.com/office/drawing/2014/main" id="{D96B6963-11EA-E0F8-B429-60966655DCE4}"/>
              </a:ext>
            </a:extLst>
          </p:cNvPr>
          <p:cNvSpPr/>
          <p:nvPr/>
        </p:nvSpPr>
        <p:spPr>
          <a:xfrm>
            <a:off x="3675311" y="2632187"/>
            <a:ext cx="1337409" cy="1152939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10" name="Шестиугольник 9">
            <a:extLst>
              <a:ext uri="{FF2B5EF4-FFF2-40B4-BE49-F238E27FC236}">
                <a16:creationId xmlns:a16="http://schemas.microsoft.com/office/drawing/2014/main" id="{123A3F16-C3F1-0D50-67B5-092C48F74DBB}"/>
              </a:ext>
            </a:extLst>
          </p:cNvPr>
          <p:cNvSpPr/>
          <p:nvPr/>
        </p:nvSpPr>
        <p:spPr>
          <a:xfrm>
            <a:off x="3667085" y="1477360"/>
            <a:ext cx="1337409" cy="1152939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11" name="Шестиугольник 10">
            <a:extLst>
              <a:ext uri="{FF2B5EF4-FFF2-40B4-BE49-F238E27FC236}">
                <a16:creationId xmlns:a16="http://schemas.microsoft.com/office/drawing/2014/main" id="{2D749EF2-8A84-844A-15ED-B6D2AA07EC52}"/>
              </a:ext>
            </a:extLst>
          </p:cNvPr>
          <p:cNvSpPr/>
          <p:nvPr/>
        </p:nvSpPr>
        <p:spPr>
          <a:xfrm>
            <a:off x="3662954" y="3788077"/>
            <a:ext cx="1337409" cy="1152939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F1A06FF-2FA2-ED52-2795-C2686D93A0E0}"/>
              </a:ext>
            </a:extLst>
          </p:cNvPr>
          <p:cNvSpPr txBox="1"/>
          <p:nvPr/>
        </p:nvSpPr>
        <p:spPr>
          <a:xfrm>
            <a:off x="3704844" y="1704148"/>
            <a:ext cx="12666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BF274C"/>
                </a:solidFill>
                <a:latin typeface="Mont Bold" pitchFamily="2" charset="0"/>
              </a:rPr>
              <a:t>60</a:t>
            </a:r>
            <a:r>
              <a:rPr lang="ru-RU" sz="2400" b="1" dirty="0">
                <a:solidFill>
                  <a:srgbClr val="BF274C"/>
                </a:solidFill>
                <a:latin typeface="Mont Bold" pitchFamily="2" charset="0"/>
              </a:rPr>
              <a:t>%</a:t>
            </a:r>
            <a:endParaRPr lang="ru-RU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C79CA22-9DE4-FD92-6CA9-A417DDDDA828}"/>
              </a:ext>
            </a:extLst>
          </p:cNvPr>
          <p:cNvSpPr txBox="1"/>
          <p:nvPr/>
        </p:nvSpPr>
        <p:spPr>
          <a:xfrm>
            <a:off x="3721320" y="2882159"/>
            <a:ext cx="12666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BF274C"/>
                </a:solidFill>
                <a:latin typeface="Mont Bold" pitchFamily="2" charset="0"/>
              </a:rPr>
              <a:t>48</a:t>
            </a:r>
            <a:r>
              <a:rPr lang="ru-RU" sz="2400" b="1" dirty="0">
                <a:solidFill>
                  <a:srgbClr val="BF274C"/>
                </a:solidFill>
                <a:latin typeface="Mont Bold" pitchFamily="2" charset="0"/>
              </a:rPr>
              <a:t>%</a:t>
            </a:r>
            <a:endParaRPr lang="ru-RU" sz="2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91353E-5F26-2EEA-97E7-368CDD593D13}"/>
              </a:ext>
            </a:extLst>
          </p:cNvPr>
          <p:cNvSpPr txBox="1"/>
          <p:nvPr/>
        </p:nvSpPr>
        <p:spPr>
          <a:xfrm>
            <a:off x="3700726" y="4035456"/>
            <a:ext cx="12666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BF274C"/>
                </a:solidFill>
                <a:latin typeface="Mont Bold" pitchFamily="2" charset="0"/>
              </a:rPr>
              <a:t>40</a:t>
            </a:r>
            <a:r>
              <a:rPr lang="ru-RU" sz="2400" b="1" dirty="0">
                <a:solidFill>
                  <a:srgbClr val="BF274C"/>
                </a:solidFill>
                <a:latin typeface="Mont Bold" pitchFamily="2" charset="0"/>
              </a:rPr>
              <a:t>%</a:t>
            </a:r>
            <a:endParaRPr lang="ru-RU" sz="2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1DAFE66-3884-B273-CF74-BCE40C983049}"/>
              </a:ext>
            </a:extLst>
          </p:cNvPr>
          <p:cNvSpPr txBox="1"/>
          <p:nvPr/>
        </p:nvSpPr>
        <p:spPr>
          <a:xfrm>
            <a:off x="4955625" y="2196619"/>
            <a:ext cx="49503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доверие медицинскому работнику</a:t>
            </a:r>
            <a:r>
              <a:rPr lang="ru-RU" sz="2000" dirty="0">
                <a:effectLst/>
                <a:latin typeface="Mont ExtraLight" pitchFamily="2" charset="0"/>
              </a:rPr>
              <a:t> </a:t>
            </a:r>
            <a:endParaRPr lang="ru-RU" sz="2000" dirty="0">
              <a:latin typeface="Mont ExtraLight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9C17225-EA82-37B5-14A0-04BC132F6D48}"/>
              </a:ext>
            </a:extLst>
          </p:cNvPr>
          <p:cNvSpPr txBox="1"/>
          <p:nvPr/>
        </p:nvSpPr>
        <p:spPr>
          <a:xfrm>
            <a:off x="4955625" y="3410564"/>
            <a:ext cx="49503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200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короткий период ожидания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6EBEA90-81D2-D586-5475-1C35C4F32998}"/>
              </a:ext>
            </a:extLst>
          </p:cNvPr>
          <p:cNvSpPr txBox="1"/>
          <p:nvPr/>
        </p:nvSpPr>
        <p:spPr>
          <a:xfrm>
            <a:off x="4955625" y="4309198"/>
            <a:ext cx="495037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200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возможность коммуницировать с медицинским персоналом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77693D9-C27A-C837-CB8B-7B8E1A20E1D7}"/>
              </a:ext>
            </a:extLst>
          </p:cNvPr>
          <p:cNvSpPr txBox="1"/>
          <p:nvPr/>
        </p:nvSpPr>
        <p:spPr>
          <a:xfrm>
            <a:off x="15311628" y="2713982"/>
            <a:ext cx="64510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200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ru-RU" sz="2400" dirty="0"/>
              <a:t>рекомендации друзей/знакомых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2A8C84B-69B1-75C8-2506-F2402FD623DB}"/>
              </a:ext>
            </a:extLst>
          </p:cNvPr>
          <p:cNvSpPr txBox="1"/>
          <p:nvPr/>
        </p:nvSpPr>
        <p:spPr>
          <a:xfrm>
            <a:off x="16738092" y="3502152"/>
            <a:ext cx="57601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200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ru-RU" sz="2400" dirty="0"/>
              <a:t>консультация лечащего врача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C4E0E13-8B82-89EB-DFB9-22974AC26BC8}"/>
              </a:ext>
            </a:extLst>
          </p:cNvPr>
          <p:cNvSpPr txBox="1"/>
          <p:nvPr/>
        </p:nvSpPr>
        <p:spPr>
          <a:xfrm>
            <a:off x="18164555" y="4286750"/>
            <a:ext cx="37348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200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ru-RU" sz="2400" dirty="0"/>
              <a:t>сайты </a:t>
            </a:r>
            <a:r>
              <a:rPr lang="ru-RU" sz="2400" dirty="0" err="1"/>
              <a:t>отзовики</a:t>
            </a:r>
            <a:r>
              <a:rPr lang="ru-RU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31117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Рисунок 55" descr="Naive medical sticker collection">
            <a:extLst>
              <a:ext uri="{FF2B5EF4-FFF2-40B4-BE49-F238E27FC236}">
                <a16:creationId xmlns:a16="http://schemas.microsoft.com/office/drawing/2014/main" id="{14444763-44EE-CAF7-4C30-902D7E8B75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" t="50000" r="52222" b="3030"/>
          <a:stretch>
            <a:fillRect/>
          </a:stretch>
        </p:blipFill>
        <p:spPr bwMode="auto">
          <a:xfrm>
            <a:off x="610793" y="2252248"/>
            <a:ext cx="4529245" cy="4481062"/>
          </a:xfrm>
          <a:custGeom>
            <a:avLst/>
            <a:gdLst>
              <a:gd name="connsiteX0" fmla="*/ 0 w 3255818"/>
              <a:gd name="connsiteY0" fmla="*/ 0 h 3221182"/>
              <a:gd name="connsiteX1" fmla="*/ 3255818 w 3255818"/>
              <a:gd name="connsiteY1" fmla="*/ 0 h 3221182"/>
              <a:gd name="connsiteX2" fmla="*/ 3255818 w 3255818"/>
              <a:gd name="connsiteY2" fmla="*/ 3221182 h 3221182"/>
              <a:gd name="connsiteX3" fmla="*/ 0 w 3255818"/>
              <a:gd name="connsiteY3" fmla="*/ 3221182 h 3221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5818" h="3221182">
                <a:moveTo>
                  <a:pt x="0" y="0"/>
                </a:moveTo>
                <a:lnTo>
                  <a:pt x="3255818" y="0"/>
                </a:lnTo>
                <a:lnTo>
                  <a:pt x="3255818" y="3221182"/>
                </a:lnTo>
                <a:lnTo>
                  <a:pt x="0" y="322118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одзаголовок 2">
            <a:extLst>
              <a:ext uri="{FF2B5EF4-FFF2-40B4-BE49-F238E27FC236}">
                <a16:creationId xmlns:a16="http://schemas.microsoft.com/office/drawing/2014/main" id="{7C273267-DB0A-FD9C-E8FD-95B7928ED10A}"/>
              </a:ext>
            </a:extLst>
          </p:cNvPr>
          <p:cNvSpPr txBox="1">
            <a:spLocks/>
          </p:cNvSpPr>
          <p:nvPr/>
        </p:nvSpPr>
        <p:spPr>
          <a:xfrm>
            <a:off x="140970" y="6435090"/>
            <a:ext cx="3802380" cy="56007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i="1" dirty="0">
                <a:solidFill>
                  <a:srgbClr val="BF274C"/>
                </a:solidFill>
                <a:latin typeface="Mont Thin Italic" pitchFamily="2" charset="0"/>
              </a:rPr>
              <a:t>© МАЛЬЦЕВА Юлия Анатольевна</a:t>
            </a:r>
          </a:p>
        </p:txBody>
      </p:sp>
      <p:sp>
        <p:nvSpPr>
          <p:cNvPr id="32" name="Шестиугольник 31">
            <a:extLst>
              <a:ext uri="{FF2B5EF4-FFF2-40B4-BE49-F238E27FC236}">
                <a16:creationId xmlns:a16="http://schemas.microsoft.com/office/drawing/2014/main" id="{19D71512-D963-0B1A-9BF0-7034D4CD9566}"/>
              </a:ext>
            </a:extLst>
          </p:cNvPr>
          <p:cNvSpPr/>
          <p:nvPr/>
        </p:nvSpPr>
        <p:spPr>
          <a:xfrm>
            <a:off x="-1994062" y="-1157416"/>
            <a:ext cx="1145028" cy="987093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34" name="Шестиугольник 33">
            <a:extLst>
              <a:ext uri="{FF2B5EF4-FFF2-40B4-BE49-F238E27FC236}">
                <a16:creationId xmlns:a16="http://schemas.microsoft.com/office/drawing/2014/main" id="{CC2C2BA6-7158-D5A9-434C-4CE57224F1C9}"/>
              </a:ext>
            </a:extLst>
          </p:cNvPr>
          <p:cNvSpPr/>
          <p:nvPr/>
        </p:nvSpPr>
        <p:spPr>
          <a:xfrm>
            <a:off x="-2938474" y="-4028070"/>
            <a:ext cx="2140616" cy="1845359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36" name="Шестиугольник 35">
            <a:extLst>
              <a:ext uri="{FF2B5EF4-FFF2-40B4-BE49-F238E27FC236}">
                <a16:creationId xmlns:a16="http://schemas.microsoft.com/office/drawing/2014/main" id="{984FD9ED-2FF8-6A14-6B8A-7EFD3990D3E5}"/>
              </a:ext>
            </a:extLst>
          </p:cNvPr>
          <p:cNvSpPr/>
          <p:nvPr/>
        </p:nvSpPr>
        <p:spPr>
          <a:xfrm>
            <a:off x="-3256137" y="-1889794"/>
            <a:ext cx="1337409" cy="1152939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38" name="Шестиугольник 37">
            <a:extLst>
              <a:ext uri="{FF2B5EF4-FFF2-40B4-BE49-F238E27FC236}">
                <a16:creationId xmlns:a16="http://schemas.microsoft.com/office/drawing/2014/main" id="{AAC87050-54E8-30C9-8C53-847E56A60C73}"/>
              </a:ext>
            </a:extLst>
          </p:cNvPr>
          <p:cNvSpPr/>
          <p:nvPr/>
        </p:nvSpPr>
        <p:spPr>
          <a:xfrm>
            <a:off x="3590295" y="3955222"/>
            <a:ext cx="1776166" cy="1531178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40" name="Шестиугольник 39">
            <a:extLst>
              <a:ext uri="{FF2B5EF4-FFF2-40B4-BE49-F238E27FC236}">
                <a16:creationId xmlns:a16="http://schemas.microsoft.com/office/drawing/2014/main" id="{7F8E0607-40D9-E706-0B7C-261D0BC92F4A}"/>
              </a:ext>
            </a:extLst>
          </p:cNvPr>
          <p:cNvSpPr/>
          <p:nvPr/>
        </p:nvSpPr>
        <p:spPr>
          <a:xfrm>
            <a:off x="9391136" y="1253703"/>
            <a:ext cx="1005338" cy="884016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42" name="Шестиугольник 41">
            <a:extLst>
              <a:ext uri="{FF2B5EF4-FFF2-40B4-BE49-F238E27FC236}">
                <a16:creationId xmlns:a16="http://schemas.microsoft.com/office/drawing/2014/main" id="{81607AC5-7E61-BB34-0C7E-C2B380BCDA54}"/>
              </a:ext>
            </a:extLst>
          </p:cNvPr>
          <p:cNvSpPr/>
          <p:nvPr/>
        </p:nvSpPr>
        <p:spPr>
          <a:xfrm>
            <a:off x="10592430" y="3707027"/>
            <a:ext cx="1146490" cy="986769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43" name="Шестиугольник 42">
            <a:extLst>
              <a:ext uri="{FF2B5EF4-FFF2-40B4-BE49-F238E27FC236}">
                <a16:creationId xmlns:a16="http://schemas.microsoft.com/office/drawing/2014/main" id="{22DA62DB-6254-439B-D3BB-E26EDBA013E0}"/>
              </a:ext>
            </a:extLst>
          </p:cNvPr>
          <p:cNvSpPr/>
          <p:nvPr/>
        </p:nvSpPr>
        <p:spPr>
          <a:xfrm>
            <a:off x="10561985" y="2439768"/>
            <a:ext cx="1337409" cy="1152939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44" name="Шестиугольник 43">
            <a:extLst>
              <a:ext uri="{FF2B5EF4-FFF2-40B4-BE49-F238E27FC236}">
                <a16:creationId xmlns:a16="http://schemas.microsoft.com/office/drawing/2014/main" id="{4AD37ECF-FECE-F42B-6F2D-E9AE4011C066}"/>
              </a:ext>
            </a:extLst>
          </p:cNvPr>
          <p:cNvSpPr/>
          <p:nvPr/>
        </p:nvSpPr>
        <p:spPr>
          <a:xfrm>
            <a:off x="791120" y="2397373"/>
            <a:ext cx="1776166" cy="1531178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45" name="Шестиугольник 44">
            <a:extLst>
              <a:ext uri="{FF2B5EF4-FFF2-40B4-BE49-F238E27FC236}">
                <a16:creationId xmlns:a16="http://schemas.microsoft.com/office/drawing/2014/main" id="{BE3F9F45-1402-E36B-B42F-DA3D5438A89A}"/>
              </a:ext>
            </a:extLst>
          </p:cNvPr>
          <p:cNvSpPr/>
          <p:nvPr/>
        </p:nvSpPr>
        <p:spPr>
          <a:xfrm>
            <a:off x="10734265" y="291157"/>
            <a:ext cx="1337409" cy="1152939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46" name="Шестиугольник 45">
            <a:extLst>
              <a:ext uri="{FF2B5EF4-FFF2-40B4-BE49-F238E27FC236}">
                <a16:creationId xmlns:a16="http://schemas.microsoft.com/office/drawing/2014/main" id="{6C9A677F-2C79-29A1-523B-22D07847ACA0}"/>
              </a:ext>
            </a:extLst>
          </p:cNvPr>
          <p:cNvSpPr/>
          <p:nvPr/>
        </p:nvSpPr>
        <p:spPr>
          <a:xfrm>
            <a:off x="-2711057" y="-31171"/>
            <a:ext cx="1053868" cy="908507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BF274C"/>
              </a:solidFill>
            </a:endParaRPr>
          </a:p>
        </p:txBody>
      </p:sp>
      <p:sp>
        <p:nvSpPr>
          <p:cNvPr id="47" name="Шестиугольник 46">
            <a:extLst>
              <a:ext uri="{FF2B5EF4-FFF2-40B4-BE49-F238E27FC236}">
                <a16:creationId xmlns:a16="http://schemas.microsoft.com/office/drawing/2014/main" id="{98073DD3-515B-5667-93F7-1D72BBAA4CD7}"/>
              </a:ext>
            </a:extLst>
          </p:cNvPr>
          <p:cNvSpPr/>
          <p:nvPr/>
        </p:nvSpPr>
        <p:spPr>
          <a:xfrm>
            <a:off x="11602281" y="4172485"/>
            <a:ext cx="1337409" cy="1152939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48" name="Шестиугольник 47">
            <a:extLst>
              <a:ext uri="{FF2B5EF4-FFF2-40B4-BE49-F238E27FC236}">
                <a16:creationId xmlns:a16="http://schemas.microsoft.com/office/drawing/2014/main" id="{97D20601-0DEB-0343-BFB4-147149859171}"/>
              </a:ext>
            </a:extLst>
          </p:cNvPr>
          <p:cNvSpPr/>
          <p:nvPr/>
        </p:nvSpPr>
        <p:spPr>
          <a:xfrm>
            <a:off x="11608907" y="3009612"/>
            <a:ext cx="1337409" cy="1152939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49" name="Шестиугольник 48">
            <a:extLst>
              <a:ext uri="{FF2B5EF4-FFF2-40B4-BE49-F238E27FC236}">
                <a16:creationId xmlns:a16="http://schemas.microsoft.com/office/drawing/2014/main" id="{213057A5-0C5C-F4CA-6E07-3597490B7DC1}"/>
              </a:ext>
            </a:extLst>
          </p:cNvPr>
          <p:cNvSpPr/>
          <p:nvPr/>
        </p:nvSpPr>
        <p:spPr>
          <a:xfrm>
            <a:off x="11602281" y="1850047"/>
            <a:ext cx="1337409" cy="1152939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50" name="Шестиугольник 49">
            <a:extLst>
              <a:ext uri="{FF2B5EF4-FFF2-40B4-BE49-F238E27FC236}">
                <a16:creationId xmlns:a16="http://schemas.microsoft.com/office/drawing/2014/main" id="{45F9B077-76AD-43FA-51BB-04A3E2308EF7}"/>
              </a:ext>
            </a:extLst>
          </p:cNvPr>
          <p:cNvSpPr/>
          <p:nvPr/>
        </p:nvSpPr>
        <p:spPr>
          <a:xfrm>
            <a:off x="2189050" y="3176305"/>
            <a:ext cx="1776166" cy="1531178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12A854-2F38-27F3-0F2F-C40868F4A455}"/>
              </a:ext>
            </a:extLst>
          </p:cNvPr>
          <p:cNvSpPr txBox="1"/>
          <p:nvPr/>
        </p:nvSpPr>
        <p:spPr>
          <a:xfrm>
            <a:off x="5972433" y="240593"/>
            <a:ext cx="47387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5400" b="1">
                <a:solidFill>
                  <a:srgbClr val="BF274C"/>
                </a:solidFill>
                <a:latin typeface="Mont Bold" pitchFamily="2" charset="0"/>
              </a:defRPr>
            </a:lvl1pPr>
          </a:lstStyle>
          <a:p>
            <a:r>
              <a:rPr lang="ru-RU" dirty="0"/>
              <a:t>РЕЗУЛЬТАТЫ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F13F6F-CA61-BF79-6925-C44B568E5C56}"/>
              </a:ext>
            </a:extLst>
          </p:cNvPr>
          <p:cNvSpPr txBox="1"/>
          <p:nvPr/>
        </p:nvSpPr>
        <p:spPr>
          <a:xfrm>
            <a:off x="-3021105" y="-3720346"/>
            <a:ext cx="231289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rgbClr val="BF274C"/>
                </a:solidFill>
                <a:latin typeface="Mont Bold" pitchFamily="2" charset="0"/>
              </a:rPr>
              <a:t>329</a:t>
            </a:r>
            <a:r>
              <a:rPr lang="ru-RU" dirty="0"/>
              <a:t> </a:t>
            </a:r>
            <a:r>
              <a:rPr lang="ru-RU" sz="1600" dirty="0">
                <a:latin typeface="Mont ExtraLight" pitchFamily="2" charset="0"/>
              </a:rPr>
              <a:t>респондентов</a:t>
            </a:r>
            <a:endParaRPr lang="ru-RU" dirty="0">
              <a:latin typeface="Mont ExtraLight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661789-3945-C8DB-BC4F-259AD9E084F6}"/>
              </a:ext>
            </a:extLst>
          </p:cNvPr>
          <p:cNvSpPr txBox="1"/>
          <p:nvPr/>
        </p:nvSpPr>
        <p:spPr>
          <a:xfrm>
            <a:off x="-3721563" y="-1726789"/>
            <a:ext cx="231289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BF274C"/>
                </a:solidFill>
                <a:latin typeface="Mont Bold" pitchFamily="2" charset="0"/>
              </a:rPr>
              <a:t>41</a:t>
            </a:r>
            <a:r>
              <a:rPr lang="ru-RU" sz="2000" b="1" dirty="0">
                <a:solidFill>
                  <a:srgbClr val="BF274C"/>
                </a:solidFill>
                <a:latin typeface="Mont Bold" pitchFamily="2" charset="0"/>
              </a:rPr>
              <a:t>%</a:t>
            </a:r>
            <a:r>
              <a:rPr lang="ru-RU" sz="1600" dirty="0"/>
              <a:t> </a:t>
            </a:r>
          </a:p>
          <a:p>
            <a:pPr algn="ctr"/>
            <a:r>
              <a:rPr lang="ru-RU" sz="1400" dirty="0">
                <a:latin typeface="Mont ExtraLight" pitchFamily="2" charset="0"/>
              </a:rPr>
              <a:t>41–59 лет</a:t>
            </a:r>
            <a:endParaRPr lang="ru-RU" sz="1600" dirty="0">
              <a:latin typeface="Mont ExtraLight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9A9244-3EF0-A705-4B83-09781561E4DF}"/>
              </a:ext>
            </a:extLst>
          </p:cNvPr>
          <p:cNvSpPr txBox="1"/>
          <p:nvPr/>
        </p:nvSpPr>
        <p:spPr>
          <a:xfrm>
            <a:off x="-2568267" y="-993620"/>
            <a:ext cx="2312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BF274C"/>
                </a:solidFill>
                <a:latin typeface="Mont Bold" pitchFamily="2" charset="0"/>
              </a:rPr>
              <a:t>32.</a:t>
            </a:r>
            <a:r>
              <a:rPr lang="ru-RU" sz="1600" b="1" dirty="0">
                <a:solidFill>
                  <a:srgbClr val="BF274C"/>
                </a:solidFill>
                <a:latin typeface="Mont Bold" pitchFamily="2" charset="0"/>
              </a:rPr>
              <a:t>5</a:t>
            </a:r>
            <a:r>
              <a:rPr lang="ru-RU" sz="2000" b="1" dirty="0">
                <a:solidFill>
                  <a:srgbClr val="BF274C"/>
                </a:solidFill>
                <a:latin typeface="Mont Bold" pitchFamily="2" charset="0"/>
              </a:rPr>
              <a:t>%</a:t>
            </a:r>
            <a:r>
              <a:rPr lang="ru-RU" sz="1600" dirty="0"/>
              <a:t> </a:t>
            </a:r>
          </a:p>
          <a:p>
            <a:pPr algn="ctr"/>
            <a:r>
              <a:rPr lang="ru-RU" sz="1200" dirty="0">
                <a:latin typeface="Mont ExtraLight" pitchFamily="2" charset="0"/>
              </a:rPr>
              <a:t>20–40 лет</a:t>
            </a:r>
            <a:endParaRPr lang="ru-RU" sz="1400" dirty="0">
              <a:latin typeface="Mont ExtraLight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8FD9EA-D4CC-9CD9-09FE-16FD34086F47}"/>
              </a:ext>
            </a:extLst>
          </p:cNvPr>
          <p:cNvSpPr txBox="1"/>
          <p:nvPr/>
        </p:nvSpPr>
        <p:spPr>
          <a:xfrm>
            <a:off x="-3326148" y="159676"/>
            <a:ext cx="2312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BF274C"/>
                </a:solidFill>
                <a:latin typeface="Mont Bold" pitchFamily="2" charset="0"/>
              </a:rPr>
              <a:t>24.</a:t>
            </a:r>
            <a:r>
              <a:rPr lang="ru-RU" sz="1600" b="1" dirty="0">
                <a:solidFill>
                  <a:srgbClr val="BF274C"/>
                </a:solidFill>
                <a:latin typeface="Mont Bold" pitchFamily="2" charset="0"/>
              </a:rPr>
              <a:t>8</a:t>
            </a:r>
            <a:r>
              <a:rPr lang="ru-RU" b="1" dirty="0">
                <a:solidFill>
                  <a:srgbClr val="BF274C"/>
                </a:solidFill>
                <a:latin typeface="Mont Bold" pitchFamily="2" charset="0"/>
              </a:rPr>
              <a:t>%</a:t>
            </a:r>
            <a:r>
              <a:rPr lang="ru-RU" sz="1600" dirty="0"/>
              <a:t> </a:t>
            </a:r>
          </a:p>
          <a:p>
            <a:pPr algn="ctr"/>
            <a:r>
              <a:rPr lang="ru-RU" sz="1200" dirty="0">
                <a:latin typeface="Mont ExtraLight" pitchFamily="2" charset="0"/>
              </a:rPr>
              <a:t>&gt;60 лет</a:t>
            </a:r>
            <a:endParaRPr lang="ru-RU" sz="1400" dirty="0">
              <a:latin typeface="Mont ExtraLight" pitchFamily="2" charset="0"/>
            </a:endParaRPr>
          </a:p>
        </p:txBody>
      </p:sp>
      <p:sp>
        <p:nvSpPr>
          <p:cNvPr id="8" name="Шестиугольник 7">
            <a:extLst>
              <a:ext uri="{FF2B5EF4-FFF2-40B4-BE49-F238E27FC236}">
                <a16:creationId xmlns:a16="http://schemas.microsoft.com/office/drawing/2014/main" id="{D96B6963-11EA-E0F8-B429-60966655DCE4}"/>
              </a:ext>
            </a:extLst>
          </p:cNvPr>
          <p:cNvSpPr/>
          <p:nvPr/>
        </p:nvSpPr>
        <p:spPr>
          <a:xfrm>
            <a:off x="-7056867" y="2632187"/>
            <a:ext cx="1337409" cy="1152939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10" name="Шестиугольник 9">
            <a:extLst>
              <a:ext uri="{FF2B5EF4-FFF2-40B4-BE49-F238E27FC236}">
                <a16:creationId xmlns:a16="http://schemas.microsoft.com/office/drawing/2014/main" id="{123A3F16-C3F1-0D50-67B5-092C48F74DBB}"/>
              </a:ext>
            </a:extLst>
          </p:cNvPr>
          <p:cNvSpPr/>
          <p:nvPr/>
        </p:nvSpPr>
        <p:spPr>
          <a:xfrm>
            <a:off x="-7065093" y="1477360"/>
            <a:ext cx="1337409" cy="1152939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11" name="Шестиугольник 10">
            <a:extLst>
              <a:ext uri="{FF2B5EF4-FFF2-40B4-BE49-F238E27FC236}">
                <a16:creationId xmlns:a16="http://schemas.microsoft.com/office/drawing/2014/main" id="{2D749EF2-8A84-844A-15ED-B6D2AA07EC52}"/>
              </a:ext>
            </a:extLst>
          </p:cNvPr>
          <p:cNvSpPr/>
          <p:nvPr/>
        </p:nvSpPr>
        <p:spPr>
          <a:xfrm>
            <a:off x="-7069224" y="3788077"/>
            <a:ext cx="1337409" cy="1152939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F1A06FF-2FA2-ED52-2795-C2686D93A0E0}"/>
              </a:ext>
            </a:extLst>
          </p:cNvPr>
          <p:cNvSpPr txBox="1"/>
          <p:nvPr/>
        </p:nvSpPr>
        <p:spPr>
          <a:xfrm>
            <a:off x="-7027334" y="1704148"/>
            <a:ext cx="12666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BF274C"/>
                </a:solidFill>
                <a:latin typeface="Mont Bold" pitchFamily="2" charset="0"/>
              </a:rPr>
              <a:t>60</a:t>
            </a:r>
            <a:r>
              <a:rPr lang="ru-RU" sz="2400" b="1" dirty="0">
                <a:solidFill>
                  <a:srgbClr val="BF274C"/>
                </a:solidFill>
                <a:latin typeface="Mont Bold" pitchFamily="2" charset="0"/>
              </a:rPr>
              <a:t>%</a:t>
            </a:r>
            <a:endParaRPr lang="ru-RU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C79CA22-9DE4-FD92-6CA9-A417DDDDA828}"/>
              </a:ext>
            </a:extLst>
          </p:cNvPr>
          <p:cNvSpPr txBox="1"/>
          <p:nvPr/>
        </p:nvSpPr>
        <p:spPr>
          <a:xfrm>
            <a:off x="-7010858" y="2882159"/>
            <a:ext cx="12666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BF274C"/>
                </a:solidFill>
                <a:latin typeface="Mont Bold" pitchFamily="2" charset="0"/>
              </a:rPr>
              <a:t>48</a:t>
            </a:r>
            <a:r>
              <a:rPr lang="ru-RU" sz="2400" b="1" dirty="0">
                <a:solidFill>
                  <a:srgbClr val="BF274C"/>
                </a:solidFill>
                <a:latin typeface="Mont Bold" pitchFamily="2" charset="0"/>
              </a:rPr>
              <a:t>%</a:t>
            </a:r>
            <a:endParaRPr lang="ru-RU" sz="2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91353E-5F26-2EEA-97E7-368CDD593D13}"/>
              </a:ext>
            </a:extLst>
          </p:cNvPr>
          <p:cNvSpPr txBox="1"/>
          <p:nvPr/>
        </p:nvSpPr>
        <p:spPr>
          <a:xfrm>
            <a:off x="-7031452" y="4035456"/>
            <a:ext cx="12666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BF274C"/>
                </a:solidFill>
                <a:latin typeface="Mont Bold" pitchFamily="2" charset="0"/>
              </a:rPr>
              <a:t>40</a:t>
            </a:r>
            <a:r>
              <a:rPr lang="ru-RU" sz="2400" b="1" dirty="0">
                <a:solidFill>
                  <a:srgbClr val="BF274C"/>
                </a:solidFill>
                <a:latin typeface="Mont Bold" pitchFamily="2" charset="0"/>
              </a:rPr>
              <a:t>%</a:t>
            </a:r>
            <a:endParaRPr lang="ru-RU" sz="2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1DAFE66-3884-B273-CF74-BCE40C983049}"/>
              </a:ext>
            </a:extLst>
          </p:cNvPr>
          <p:cNvSpPr txBox="1"/>
          <p:nvPr/>
        </p:nvSpPr>
        <p:spPr>
          <a:xfrm>
            <a:off x="-5776553" y="2196619"/>
            <a:ext cx="49503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доверие медицинскому работнику</a:t>
            </a:r>
            <a:r>
              <a:rPr lang="ru-RU" sz="2000" dirty="0">
                <a:effectLst/>
                <a:latin typeface="Mont ExtraLight" pitchFamily="2" charset="0"/>
              </a:rPr>
              <a:t> </a:t>
            </a:r>
            <a:endParaRPr lang="ru-RU" sz="2000" dirty="0">
              <a:latin typeface="Mont ExtraLight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9C17225-EA82-37B5-14A0-04BC132F6D48}"/>
              </a:ext>
            </a:extLst>
          </p:cNvPr>
          <p:cNvSpPr txBox="1"/>
          <p:nvPr/>
        </p:nvSpPr>
        <p:spPr>
          <a:xfrm>
            <a:off x="-5776553" y="3410564"/>
            <a:ext cx="49503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200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короткий период ожидания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6EBEA90-81D2-D586-5475-1C35C4F32998}"/>
              </a:ext>
            </a:extLst>
          </p:cNvPr>
          <p:cNvSpPr txBox="1"/>
          <p:nvPr/>
        </p:nvSpPr>
        <p:spPr>
          <a:xfrm>
            <a:off x="-5776553" y="4309198"/>
            <a:ext cx="495037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200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возможность коммуницировать с медицинским персоналом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331829-9663-B1E3-28AD-FB8105FFF4DA}"/>
              </a:ext>
            </a:extLst>
          </p:cNvPr>
          <p:cNvSpPr txBox="1"/>
          <p:nvPr/>
        </p:nvSpPr>
        <p:spPr>
          <a:xfrm rot="18735458">
            <a:off x="877824" y="2779776"/>
            <a:ext cx="1636987" cy="769441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ru-RU" sz="4400" b="1" dirty="0">
                <a:solidFill>
                  <a:srgbClr val="BF274C"/>
                </a:solidFill>
                <a:latin typeface="Mont Bold" pitchFamily="2" charset="0"/>
              </a:rPr>
              <a:t>33,6</a:t>
            </a:r>
            <a:r>
              <a:rPr lang="ru-RU" sz="3200" b="1" dirty="0">
                <a:solidFill>
                  <a:srgbClr val="BF274C"/>
                </a:solidFill>
                <a:latin typeface="Mont Bold" pitchFamily="2" charset="0"/>
              </a:rPr>
              <a:t>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DB0A919-6FF2-3C1E-4612-7ACAC183AB6E}"/>
              </a:ext>
            </a:extLst>
          </p:cNvPr>
          <p:cNvSpPr txBox="1"/>
          <p:nvPr/>
        </p:nvSpPr>
        <p:spPr>
          <a:xfrm rot="18778859">
            <a:off x="2255520" y="3517392"/>
            <a:ext cx="1654620" cy="769441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ru-RU" sz="4400" b="1" dirty="0">
                <a:solidFill>
                  <a:srgbClr val="BF274C"/>
                </a:solidFill>
                <a:latin typeface="Mont Bold" pitchFamily="2" charset="0"/>
              </a:rPr>
              <a:t>20,7</a:t>
            </a:r>
            <a:r>
              <a:rPr lang="ru-RU" sz="3200" b="1" dirty="0">
                <a:solidFill>
                  <a:srgbClr val="BF274C"/>
                </a:solidFill>
                <a:latin typeface="Mont Bold" pitchFamily="2" charset="0"/>
              </a:rPr>
              <a:t>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6E701DC-079E-5A82-305F-E8BC1D21FE8F}"/>
              </a:ext>
            </a:extLst>
          </p:cNvPr>
          <p:cNvSpPr txBox="1"/>
          <p:nvPr/>
        </p:nvSpPr>
        <p:spPr>
          <a:xfrm rot="18779085">
            <a:off x="3761232" y="4346448"/>
            <a:ext cx="1539204" cy="769441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ru-RU" sz="4400" b="1" dirty="0">
                <a:solidFill>
                  <a:srgbClr val="BF274C"/>
                </a:solidFill>
                <a:latin typeface="Mont Bold" pitchFamily="2" charset="0"/>
              </a:rPr>
              <a:t>13,8</a:t>
            </a:r>
            <a:r>
              <a:rPr lang="ru-RU" sz="3200" b="1" dirty="0">
                <a:solidFill>
                  <a:srgbClr val="BF274C"/>
                </a:solidFill>
                <a:latin typeface="Mont Bold" pitchFamily="2" charset="0"/>
              </a:rPr>
              <a:t>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09A438F-CD66-38E5-611B-27C8BC7C3A10}"/>
              </a:ext>
            </a:extLst>
          </p:cNvPr>
          <p:cNvSpPr txBox="1"/>
          <p:nvPr/>
        </p:nvSpPr>
        <p:spPr>
          <a:xfrm>
            <a:off x="2546604" y="2713982"/>
            <a:ext cx="64510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200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ru-RU" sz="2400" dirty="0"/>
              <a:t>рекомендации друзей/знакомых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DAF1921-20E3-4410-5E01-0B3D7E486E54}"/>
              </a:ext>
            </a:extLst>
          </p:cNvPr>
          <p:cNvSpPr txBox="1"/>
          <p:nvPr/>
        </p:nvSpPr>
        <p:spPr>
          <a:xfrm>
            <a:off x="3973068" y="3502152"/>
            <a:ext cx="57601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200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ru-RU" sz="2400" dirty="0"/>
              <a:t>консультация лечащего врача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0E57DFC-E256-0C02-FF23-0E2BFD9E92A9}"/>
              </a:ext>
            </a:extLst>
          </p:cNvPr>
          <p:cNvSpPr txBox="1"/>
          <p:nvPr/>
        </p:nvSpPr>
        <p:spPr>
          <a:xfrm>
            <a:off x="5399531" y="4286750"/>
            <a:ext cx="37348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200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ru-RU" sz="2400" dirty="0"/>
              <a:t>сайты </a:t>
            </a:r>
            <a:r>
              <a:rPr lang="ru-RU" sz="2400" dirty="0" err="1"/>
              <a:t>отзовики</a:t>
            </a:r>
            <a:r>
              <a:rPr lang="ru-RU" sz="2400" dirty="0"/>
              <a:t>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386F5BD-2F3A-F685-35F2-B3CB65F202BC}"/>
              </a:ext>
            </a:extLst>
          </p:cNvPr>
          <p:cNvSpPr txBox="1"/>
          <p:nvPr/>
        </p:nvSpPr>
        <p:spPr>
          <a:xfrm>
            <a:off x="600501" y="7884667"/>
            <a:ext cx="1564852" cy="1107996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ru-RU" sz="6600" b="1" dirty="0">
                <a:solidFill>
                  <a:srgbClr val="BF274C"/>
                </a:solidFill>
                <a:latin typeface="Mont Bold" pitchFamily="2" charset="0"/>
              </a:rPr>
              <a:t>78</a:t>
            </a:r>
            <a:r>
              <a:rPr lang="ru-RU" sz="4000" b="1" dirty="0">
                <a:solidFill>
                  <a:srgbClr val="BF274C"/>
                </a:solidFill>
                <a:latin typeface="Mont Bold" pitchFamily="2" charset="0"/>
              </a:rPr>
              <a:t>%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CD4FEAA-FEDA-8D22-8692-F91758E30C26}"/>
              </a:ext>
            </a:extLst>
          </p:cNvPr>
          <p:cNvSpPr txBox="1"/>
          <p:nvPr/>
        </p:nvSpPr>
        <p:spPr>
          <a:xfrm>
            <a:off x="559558" y="8676238"/>
            <a:ext cx="49950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Mont ExtraLight" pitchFamily="2" charset="0"/>
              </a:rPr>
              <a:t>организаций целенаправленно привлекают потребителей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1CB49AE-2A9F-BB2A-3934-14234EA0C9B1}"/>
              </a:ext>
            </a:extLst>
          </p:cNvPr>
          <p:cNvSpPr txBox="1"/>
          <p:nvPr/>
        </p:nvSpPr>
        <p:spPr>
          <a:xfrm>
            <a:off x="6015294" y="11826009"/>
            <a:ext cx="3252814" cy="1107996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rgbClr val="BF274C"/>
                </a:solidFill>
                <a:latin typeface="Mont Bold" pitchFamily="2" charset="0"/>
              </a:rPr>
              <a:t>Только</a:t>
            </a:r>
            <a:r>
              <a:rPr lang="ru-RU" sz="4000" b="1" dirty="0">
                <a:solidFill>
                  <a:srgbClr val="BF274C"/>
                </a:solidFill>
                <a:latin typeface="Mont Bold" pitchFamily="2" charset="0"/>
              </a:rPr>
              <a:t> </a:t>
            </a:r>
            <a:r>
              <a:rPr lang="ru-RU" sz="6600" b="1" dirty="0">
                <a:solidFill>
                  <a:srgbClr val="BF274C"/>
                </a:solidFill>
                <a:latin typeface="Mont Bold" pitchFamily="2" charset="0"/>
              </a:rPr>
              <a:t>1,1</a:t>
            </a:r>
            <a:r>
              <a:rPr lang="ru-RU" sz="3600" b="1" dirty="0">
                <a:solidFill>
                  <a:srgbClr val="BF274C"/>
                </a:solidFill>
                <a:latin typeface="Mont Bold" pitchFamily="2" charset="0"/>
              </a:rPr>
              <a:t>%</a:t>
            </a:r>
            <a:endParaRPr lang="ru-RU" sz="4000" b="1" dirty="0">
              <a:solidFill>
                <a:srgbClr val="BF274C"/>
              </a:solidFill>
              <a:latin typeface="Mont Bold" pitchFamily="2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2352173-43B7-E5BE-06AC-1B30902EEF4B}"/>
              </a:ext>
            </a:extLst>
          </p:cNvPr>
          <p:cNvSpPr txBox="1"/>
          <p:nvPr/>
        </p:nvSpPr>
        <p:spPr>
          <a:xfrm>
            <a:off x="5991574" y="12705640"/>
            <a:ext cx="49950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Mont ExtraLight" pitchFamily="2" charset="0"/>
              </a:rPr>
              <a:t>организаций используют совокупно несколько каналов привлечения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D8E8940-4B05-41BD-09F6-839F67A56217}"/>
              </a:ext>
            </a:extLst>
          </p:cNvPr>
          <p:cNvSpPr txBox="1"/>
          <p:nvPr/>
        </p:nvSpPr>
        <p:spPr>
          <a:xfrm>
            <a:off x="5984543" y="8436375"/>
            <a:ext cx="5779827" cy="2927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Mont ExtraLight" pitchFamily="2" charset="0"/>
              </a:rPr>
              <a:t>Каналы установления первого контакта:</a:t>
            </a:r>
          </a:p>
          <a:p>
            <a:pPr algn="just">
              <a:lnSpc>
                <a:spcPct val="115000"/>
              </a:lnSpc>
            </a:pPr>
            <a:r>
              <a:rPr lang="ru-RU" sz="3600" b="1" dirty="0">
                <a:solidFill>
                  <a:srgbClr val="BF274C"/>
                </a:solidFill>
                <a:latin typeface="Mont Bold" pitchFamily="2" charset="0"/>
              </a:rPr>
              <a:t>37</a:t>
            </a:r>
            <a:r>
              <a:rPr lang="ru-RU" sz="2400" b="1" dirty="0">
                <a:solidFill>
                  <a:srgbClr val="BF274C"/>
                </a:solidFill>
                <a:latin typeface="Mont Bold" pitchFamily="2" charset="0"/>
              </a:rPr>
              <a:t>%</a:t>
            </a:r>
            <a:r>
              <a:rPr lang="ru-RU" sz="3600" b="1" dirty="0">
                <a:solidFill>
                  <a:srgbClr val="BF274C"/>
                </a:solidFill>
                <a:latin typeface="Mont Bold" pitchFamily="2" charset="0"/>
              </a:rPr>
              <a:t> </a:t>
            </a:r>
            <a:r>
              <a:rPr lang="ru-RU" sz="2000" dirty="0">
                <a:latin typeface="Mont ExtraLight" pitchFamily="2" charset="0"/>
              </a:rPr>
              <a:t>телефонная связь</a:t>
            </a:r>
          </a:p>
          <a:p>
            <a:pPr>
              <a:lnSpc>
                <a:spcPct val="115000"/>
              </a:lnSpc>
            </a:pPr>
            <a:r>
              <a:rPr lang="ru-RU" sz="3600" b="1" dirty="0">
                <a:solidFill>
                  <a:srgbClr val="BF274C"/>
                </a:solidFill>
                <a:latin typeface="Mont Bold" pitchFamily="2" charset="0"/>
              </a:rPr>
              <a:t>35,2</a:t>
            </a:r>
            <a:r>
              <a:rPr lang="ru-RU" sz="2400" b="1" dirty="0">
                <a:solidFill>
                  <a:srgbClr val="BF274C"/>
                </a:solidFill>
                <a:latin typeface="Mont Bold" pitchFamily="2" charset="0"/>
              </a:rPr>
              <a:t>%</a:t>
            </a:r>
            <a:r>
              <a:rPr lang="ru-RU" sz="3600" b="1" dirty="0">
                <a:solidFill>
                  <a:srgbClr val="BF274C"/>
                </a:solidFill>
                <a:latin typeface="Mont Bold" pitchFamily="2" charset="0"/>
              </a:rPr>
              <a:t> </a:t>
            </a:r>
            <a:r>
              <a:rPr lang="ru-RU" sz="2000" dirty="0">
                <a:latin typeface="Mont ExtraLight" pitchFamily="2" charset="0"/>
              </a:rPr>
              <a:t>официальный сайт организации</a:t>
            </a:r>
          </a:p>
          <a:p>
            <a:pPr algn="just">
              <a:lnSpc>
                <a:spcPct val="115000"/>
              </a:lnSpc>
            </a:pPr>
            <a:r>
              <a:rPr lang="ru-RU" sz="3600" b="1" dirty="0">
                <a:solidFill>
                  <a:srgbClr val="BF274C"/>
                </a:solidFill>
                <a:latin typeface="Mont Bold" pitchFamily="2" charset="0"/>
              </a:rPr>
              <a:t>14,8</a:t>
            </a:r>
            <a:r>
              <a:rPr lang="ru-RU" sz="2400" b="1" dirty="0">
                <a:solidFill>
                  <a:srgbClr val="BF274C"/>
                </a:solidFill>
                <a:latin typeface="Mont Bold" pitchFamily="2" charset="0"/>
              </a:rPr>
              <a:t>%</a:t>
            </a:r>
            <a:r>
              <a:rPr lang="ru-RU" sz="3600" b="1" dirty="0">
                <a:solidFill>
                  <a:srgbClr val="BF274C"/>
                </a:solidFill>
                <a:latin typeface="Mont Bold" pitchFamily="2" charset="0"/>
              </a:rPr>
              <a:t> </a:t>
            </a:r>
            <a:r>
              <a:rPr lang="ru-RU" sz="2000" dirty="0">
                <a:latin typeface="Mont ExtraLight" pitchFamily="2" charset="0"/>
              </a:rPr>
              <a:t>медицинское учреждение</a:t>
            </a:r>
          </a:p>
          <a:p>
            <a:pPr algn="just">
              <a:lnSpc>
                <a:spcPct val="115000"/>
              </a:lnSpc>
            </a:pPr>
            <a:r>
              <a:rPr lang="ru-RU" sz="3600" b="1" dirty="0">
                <a:solidFill>
                  <a:srgbClr val="BF274C"/>
                </a:solidFill>
                <a:latin typeface="Mont Bold" pitchFamily="2" charset="0"/>
              </a:rPr>
              <a:t>5,6</a:t>
            </a:r>
            <a:r>
              <a:rPr lang="ru-RU" sz="2400" b="1" dirty="0">
                <a:solidFill>
                  <a:srgbClr val="BF274C"/>
                </a:solidFill>
                <a:latin typeface="Mont Bold" pitchFamily="2" charset="0"/>
              </a:rPr>
              <a:t>%</a:t>
            </a:r>
            <a:r>
              <a:rPr lang="ru-RU" sz="3600" b="1" dirty="0">
                <a:solidFill>
                  <a:srgbClr val="BF274C"/>
                </a:solidFill>
                <a:latin typeface="Mont Bold" pitchFamily="2" charset="0"/>
              </a:rPr>
              <a:t> </a:t>
            </a:r>
            <a:r>
              <a:rPr lang="ru-RU" sz="2000" dirty="0">
                <a:latin typeface="Mont ExtraLight" pitchFamily="2" charset="0"/>
              </a:rPr>
              <a:t>социальные сети</a:t>
            </a:r>
          </a:p>
        </p:txBody>
      </p:sp>
    </p:spTree>
    <p:extLst>
      <p:ext uri="{BB962C8B-B14F-4D97-AF65-F5344CB8AC3E}">
        <p14:creationId xmlns:p14="http://schemas.microsoft.com/office/powerpoint/2010/main" val="37803654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DA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>
            <a:extLst>
              <a:ext uri="{FF2B5EF4-FFF2-40B4-BE49-F238E27FC236}">
                <a16:creationId xmlns:a16="http://schemas.microsoft.com/office/drawing/2014/main" id="{ACB18094-89F5-50C8-FDEA-029E7B6ED2D4}"/>
              </a:ext>
            </a:extLst>
          </p:cNvPr>
          <p:cNvSpPr txBox="1"/>
          <p:nvPr/>
        </p:nvSpPr>
        <p:spPr>
          <a:xfrm>
            <a:off x="8792308" y="6119417"/>
            <a:ext cx="3434862" cy="400110"/>
          </a:xfrm>
          <a:prstGeom prst="rect">
            <a:avLst/>
          </a:prstGeom>
          <a:solidFill>
            <a:srgbClr val="EEDADE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000">
                <a:effectLst/>
                <a:latin typeface="Mont Thin" pitchFamily="2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ru-RU" dirty="0" err="1">
                <a:solidFill>
                  <a:srgbClr val="EEDADE"/>
                </a:solidFill>
              </a:rPr>
              <a:t>https</a:t>
            </a:r>
            <a:r>
              <a:rPr lang="ru-RU" dirty="0">
                <a:solidFill>
                  <a:srgbClr val="EEDADE"/>
                </a:solidFill>
              </a:rPr>
              <a:t>://</a:t>
            </a:r>
            <a:r>
              <a:rPr lang="ru-RU" dirty="0" err="1">
                <a:solidFill>
                  <a:srgbClr val="EEDADE"/>
                </a:solidFill>
              </a:rPr>
              <a:t>netology.ru</a:t>
            </a:r>
            <a:r>
              <a:rPr lang="ru-RU" dirty="0">
                <a:solidFill>
                  <a:srgbClr val="EEDADE"/>
                </a:solidFill>
              </a:rPr>
              <a:t>/</a:t>
            </a:r>
            <a:r>
              <a:rPr lang="ru-RU" dirty="0" err="1">
                <a:solidFill>
                  <a:srgbClr val="EEDADE"/>
                </a:solidFill>
              </a:rPr>
              <a:t>blog</a:t>
            </a:r>
            <a:r>
              <a:rPr lang="ru-RU" dirty="0">
                <a:solidFill>
                  <a:srgbClr val="EEDADE"/>
                </a:solidFill>
              </a:rPr>
              <a:t>/01-2023-promotion-trends?ysclid=lmxmjrty7w43223826 </a:t>
            </a:r>
          </a:p>
        </p:txBody>
      </p:sp>
      <p:pic>
        <p:nvPicPr>
          <p:cNvPr id="31" name="Рисунок 30" descr="Naive medical sticker collection">
            <a:extLst>
              <a:ext uri="{FF2B5EF4-FFF2-40B4-BE49-F238E27FC236}">
                <a16:creationId xmlns:a16="http://schemas.microsoft.com/office/drawing/2014/main" id="{0D86804B-A450-8ED3-9327-36D06E2372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" t="50000" r="52222" b="3030"/>
          <a:stretch>
            <a:fillRect/>
          </a:stretch>
        </p:blipFill>
        <p:spPr bwMode="auto">
          <a:xfrm>
            <a:off x="610793" y="2252248"/>
            <a:ext cx="4529245" cy="4481062"/>
          </a:xfrm>
          <a:custGeom>
            <a:avLst/>
            <a:gdLst>
              <a:gd name="connsiteX0" fmla="*/ 0 w 3255818"/>
              <a:gd name="connsiteY0" fmla="*/ 0 h 3221182"/>
              <a:gd name="connsiteX1" fmla="*/ 3255818 w 3255818"/>
              <a:gd name="connsiteY1" fmla="*/ 0 h 3221182"/>
              <a:gd name="connsiteX2" fmla="*/ 3255818 w 3255818"/>
              <a:gd name="connsiteY2" fmla="*/ 3221182 h 3221182"/>
              <a:gd name="connsiteX3" fmla="*/ 0 w 3255818"/>
              <a:gd name="connsiteY3" fmla="*/ 3221182 h 3221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5818" h="3221182">
                <a:moveTo>
                  <a:pt x="0" y="0"/>
                </a:moveTo>
                <a:lnTo>
                  <a:pt x="3255818" y="0"/>
                </a:lnTo>
                <a:lnTo>
                  <a:pt x="3255818" y="3221182"/>
                </a:lnTo>
                <a:lnTo>
                  <a:pt x="0" y="322118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одзаголовок 2">
            <a:extLst>
              <a:ext uri="{FF2B5EF4-FFF2-40B4-BE49-F238E27FC236}">
                <a16:creationId xmlns:a16="http://schemas.microsoft.com/office/drawing/2014/main" id="{7C273267-DB0A-FD9C-E8FD-95B7928ED10A}"/>
              </a:ext>
            </a:extLst>
          </p:cNvPr>
          <p:cNvSpPr txBox="1">
            <a:spLocks/>
          </p:cNvSpPr>
          <p:nvPr/>
        </p:nvSpPr>
        <p:spPr>
          <a:xfrm>
            <a:off x="140970" y="6435090"/>
            <a:ext cx="3802380" cy="56007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i="1" dirty="0">
                <a:solidFill>
                  <a:srgbClr val="BF274C"/>
                </a:solidFill>
                <a:latin typeface="Mont Thin Italic" pitchFamily="2" charset="0"/>
              </a:rPr>
              <a:t>© МАЛЬЦЕВА Юлия Анатольевна</a:t>
            </a:r>
          </a:p>
        </p:txBody>
      </p:sp>
      <p:sp>
        <p:nvSpPr>
          <p:cNvPr id="38" name="Шестиугольник 37">
            <a:extLst>
              <a:ext uri="{FF2B5EF4-FFF2-40B4-BE49-F238E27FC236}">
                <a16:creationId xmlns:a16="http://schemas.microsoft.com/office/drawing/2014/main" id="{AAC87050-54E8-30C9-8C53-847E56A60C73}"/>
              </a:ext>
            </a:extLst>
          </p:cNvPr>
          <p:cNvSpPr/>
          <p:nvPr/>
        </p:nvSpPr>
        <p:spPr>
          <a:xfrm>
            <a:off x="-9058905" y="3955222"/>
            <a:ext cx="1776166" cy="1531178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40" name="Шестиугольник 39">
            <a:extLst>
              <a:ext uri="{FF2B5EF4-FFF2-40B4-BE49-F238E27FC236}">
                <a16:creationId xmlns:a16="http://schemas.microsoft.com/office/drawing/2014/main" id="{7F8E0607-40D9-E706-0B7C-261D0BC92F4A}"/>
              </a:ext>
            </a:extLst>
          </p:cNvPr>
          <p:cNvSpPr/>
          <p:nvPr/>
        </p:nvSpPr>
        <p:spPr>
          <a:xfrm>
            <a:off x="-3258064" y="1253703"/>
            <a:ext cx="1005338" cy="884016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42" name="Шестиугольник 41">
            <a:extLst>
              <a:ext uri="{FF2B5EF4-FFF2-40B4-BE49-F238E27FC236}">
                <a16:creationId xmlns:a16="http://schemas.microsoft.com/office/drawing/2014/main" id="{81607AC5-7E61-BB34-0C7E-C2B380BCDA54}"/>
              </a:ext>
            </a:extLst>
          </p:cNvPr>
          <p:cNvSpPr/>
          <p:nvPr/>
        </p:nvSpPr>
        <p:spPr>
          <a:xfrm>
            <a:off x="10592430" y="3707027"/>
            <a:ext cx="1146490" cy="986769"/>
          </a:xfrm>
          <a:prstGeom prst="hexagon">
            <a:avLst/>
          </a:prstGeom>
          <a:noFill/>
          <a:ln w="38100">
            <a:solidFill>
              <a:srgbClr val="EEDAD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43" name="Шестиугольник 42">
            <a:extLst>
              <a:ext uri="{FF2B5EF4-FFF2-40B4-BE49-F238E27FC236}">
                <a16:creationId xmlns:a16="http://schemas.microsoft.com/office/drawing/2014/main" id="{22DA62DB-6254-439B-D3BB-E26EDBA013E0}"/>
              </a:ext>
            </a:extLst>
          </p:cNvPr>
          <p:cNvSpPr/>
          <p:nvPr/>
        </p:nvSpPr>
        <p:spPr>
          <a:xfrm>
            <a:off x="10561985" y="2439768"/>
            <a:ext cx="1337409" cy="1152939"/>
          </a:xfrm>
          <a:prstGeom prst="hexagon">
            <a:avLst/>
          </a:prstGeom>
          <a:noFill/>
          <a:ln w="38100">
            <a:solidFill>
              <a:srgbClr val="EEDAD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44" name="Шестиугольник 43">
            <a:extLst>
              <a:ext uri="{FF2B5EF4-FFF2-40B4-BE49-F238E27FC236}">
                <a16:creationId xmlns:a16="http://schemas.microsoft.com/office/drawing/2014/main" id="{4AD37ECF-FECE-F42B-6F2D-E9AE4011C066}"/>
              </a:ext>
            </a:extLst>
          </p:cNvPr>
          <p:cNvSpPr/>
          <p:nvPr/>
        </p:nvSpPr>
        <p:spPr>
          <a:xfrm>
            <a:off x="-11858080" y="2397373"/>
            <a:ext cx="1776166" cy="1531178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45" name="Шестиугольник 44">
            <a:extLst>
              <a:ext uri="{FF2B5EF4-FFF2-40B4-BE49-F238E27FC236}">
                <a16:creationId xmlns:a16="http://schemas.microsoft.com/office/drawing/2014/main" id="{BE3F9F45-1402-E36B-B42F-DA3D5438A89A}"/>
              </a:ext>
            </a:extLst>
          </p:cNvPr>
          <p:cNvSpPr/>
          <p:nvPr/>
        </p:nvSpPr>
        <p:spPr>
          <a:xfrm>
            <a:off x="10734265" y="291157"/>
            <a:ext cx="1337409" cy="1152939"/>
          </a:xfrm>
          <a:prstGeom prst="hexagon">
            <a:avLst/>
          </a:prstGeom>
          <a:noFill/>
          <a:ln w="38100">
            <a:solidFill>
              <a:srgbClr val="EEDAD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47" name="Шестиугольник 46">
            <a:extLst>
              <a:ext uri="{FF2B5EF4-FFF2-40B4-BE49-F238E27FC236}">
                <a16:creationId xmlns:a16="http://schemas.microsoft.com/office/drawing/2014/main" id="{98073DD3-515B-5667-93F7-1D72BBAA4CD7}"/>
              </a:ext>
            </a:extLst>
          </p:cNvPr>
          <p:cNvSpPr/>
          <p:nvPr/>
        </p:nvSpPr>
        <p:spPr>
          <a:xfrm>
            <a:off x="11602281" y="4172485"/>
            <a:ext cx="1337409" cy="1152939"/>
          </a:xfrm>
          <a:prstGeom prst="hexagon">
            <a:avLst/>
          </a:prstGeom>
          <a:noFill/>
          <a:ln w="38100">
            <a:solidFill>
              <a:srgbClr val="EEDAD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48" name="Шестиугольник 47">
            <a:extLst>
              <a:ext uri="{FF2B5EF4-FFF2-40B4-BE49-F238E27FC236}">
                <a16:creationId xmlns:a16="http://schemas.microsoft.com/office/drawing/2014/main" id="{97D20601-0DEB-0343-BFB4-147149859171}"/>
              </a:ext>
            </a:extLst>
          </p:cNvPr>
          <p:cNvSpPr/>
          <p:nvPr/>
        </p:nvSpPr>
        <p:spPr>
          <a:xfrm>
            <a:off x="11608907" y="3009612"/>
            <a:ext cx="1337409" cy="1152939"/>
          </a:xfrm>
          <a:prstGeom prst="hexagon">
            <a:avLst/>
          </a:prstGeom>
          <a:noFill/>
          <a:ln w="38100">
            <a:solidFill>
              <a:srgbClr val="EEDAD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49" name="Шестиугольник 48">
            <a:extLst>
              <a:ext uri="{FF2B5EF4-FFF2-40B4-BE49-F238E27FC236}">
                <a16:creationId xmlns:a16="http://schemas.microsoft.com/office/drawing/2014/main" id="{213057A5-0C5C-F4CA-6E07-3597490B7DC1}"/>
              </a:ext>
            </a:extLst>
          </p:cNvPr>
          <p:cNvSpPr/>
          <p:nvPr/>
        </p:nvSpPr>
        <p:spPr>
          <a:xfrm>
            <a:off x="11602281" y="1850047"/>
            <a:ext cx="1337409" cy="1152939"/>
          </a:xfrm>
          <a:prstGeom prst="hexagon">
            <a:avLst/>
          </a:prstGeom>
          <a:noFill/>
          <a:ln w="38100">
            <a:solidFill>
              <a:srgbClr val="EEDAD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50" name="Шестиугольник 49">
            <a:extLst>
              <a:ext uri="{FF2B5EF4-FFF2-40B4-BE49-F238E27FC236}">
                <a16:creationId xmlns:a16="http://schemas.microsoft.com/office/drawing/2014/main" id="{45F9B077-76AD-43FA-51BB-04A3E2308EF7}"/>
              </a:ext>
            </a:extLst>
          </p:cNvPr>
          <p:cNvSpPr/>
          <p:nvPr/>
        </p:nvSpPr>
        <p:spPr>
          <a:xfrm>
            <a:off x="-10460150" y="3176305"/>
            <a:ext cx="1776166" cy="1531178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12A854-2F38-27F3-0F2F-C40868F4A455}"/>
              </a:ext>
            </a:extLst>
          </p:cNvPr>
          <p:cNvSpPr txBox="1"/>
          <p:nvPr/>
        </p:nvSpPr>
        <p:spPr>
          <a:xfrm>
            <a:off x="5972433" y="240593"/>
            <a:ext cx="47387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5400" b="1">
                <a:solidFill>
                  <a:srgbClr val="BF274C"/>
                </a:solidFill>
                <a:latin typeface="Mont Bold" pitchFamily="2" charset="0"/>
              </a:defRPr>
            </a:lvl1pPr>
          </a:lstStyle>
          <a:p>
            <a:r>
              <a:rPr lang="ru-RU" dirty="0"/>
              <a:t>РЕЗУЛЬТАТЫ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331829-9663-B1E3-28AD-FB8105FFF4DA}"/>
              </a:ext>
            </a:extLst>
          </p:cNvPr>
          <p:cNvSpPr txBox="1"/>
          <p:nvPr/>
        </p:nvSpPr>
        <p:spPr>
          <a:xfrm rot="18735458">
            <a:off x="-11771376" y="2779776"/>
            <a:ext cx="1636987" cy="769441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ru-RU" sz="4400" b="1" dirty="0">
                <a:solidFill>
                  <a:srgbClr val="BF274C"/>
                </a:solidFill>
                <a:latin typeface="Mont Bold" pitchFamily="2" charset="0"/>
              </a:rPr>
              <a:t>33,6</a:t>
            </a:r>
            <a:r>
              <a:rPr lang="ru-RU" sz="3200" b="1" dirty="0">
                <a:solidFill>
                  <a:srgbClr val="BF274C"/>
                </a:solidFill>
                <a:latin typeface="Mont Bold" pitchFamily="2" charset="0"/>
              </a:rPr>
              <a:t>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DB0A919-6FF2-3C1E-4612-7ACAC183AB6E}"/>
              </a:ext>
            </a:extLst>
          </p:cNvPr>
          <p:cNvSpPr txBox="1"/>
          <p:nvPr/>
        </p:nvSpPr>
        <p:spPr>
          <a:xfrm rot="18778859">
            <a:off x="-10393680" y="3517392"/>
            <a:ext cx="1654620" cy="769441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ru-RU" sz="4400" b="1" dirty="0">
                <a:solidFill>
                  <a:srgbClr val="BF274C"/>
                </a:solidFill>
                <a:latin typeface="Mont Bold" pitchFamily="2" charset="0"/>
              </a:rPr>
              <a:t>20,7</a:t>
            </a:r>
            <a:r>
              <a:rPr lang="ru-RU" sz="3200" b="1" dirty="0">
                <a:solidFill>
                  <a:srgbClr val="BF274C"/>
                </a:solidFill>
                <a:latin typeface="Mont Bold" pitchFamily="2" charset="0"/>
              </a:rPr>
              <a:t>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6E701DC-079E-5A82-305F-E8BC1D21FE8F}"/>
              </a:ext>
            </a:extLst>
          </p:cNvPr>
          <p:cNvSpPr txBox="1"/>
          <p:nvPr/>
        </p:nvSpPr>
        <p:spPr>
          <a:xfrm rot="18779085">
            <a:off x="-8887968" y="4346448"/>
            <a:ext cx="1539204" cy="769441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ru-RU" sz="4400" b="1" dirty="0">
                <a:solidFill>
                  <a:srgbClr val="BF274C"/>
                </a:solidFill>
                <a:latin typeface="Mont Bold" pitchFamily="2" charset="0"/>
              </a:rPr>
              <a:t>13,8</a:t>
            </a:r>
            <a:r>
              <a:rPr lang="ru-RU" sz="3200" b="1" dirty="0">
                <a:solidFill>
                  <a:srgbClr val="BF274C"/>
                </a:solidFill>
                <a:latin typeface="Mont Bold" pitchFamily="2" charset="0"/>
              </a:rPr>
              <a:t>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09A438F-CD66-38E5-611B-27C8BC7C3A10}"/>
              </a:ext>
            </a:extLst>
          </p:cNvPr>
          <p:cNvSpPr txBox="1"/>
          <p:nvPr/>
        </p:nvSpPr>
        <p:spPr>
          <a:xfrm>
            <a:off x="-10102596" y="2713982"/>
            <a:ext cx="64510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200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ru-RU" sz="2400" dirty="0"/>
              <a:t>рекомендации друзей/знакомых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DAF1921-20E3-4410-5E01-0B3D7E486E54}"/>
              </a:ext>
            </a:extLst>
          </p:cNvPr>
          <p:cNvSpPr txBox="1"/>
          <p:nvPr/>
        </p:nvSpPr>
        <p:spPr>
          <a:xfrm>
            <a:off x="-8676132" y="3502152"/>
            <a:ext cx="57601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200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ru-RU" sz="2400" dirty="0"/>
              <a:t>консультация лечащего врача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0E57DFC-E256-0C02-FF23-0E2BFD9E92A9}"/>
              </a:ext>
            </a:extLst>
          </p:cNvPr>
          <p:cNvSpPr txBox="1"/>
          <p:nvPr/>
        </p:nvSpPr>
        <p:spPr>
          <a:xfrm>
            <a:off x="-7249669" y="4286750"/>
            <a:ext cx="37348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200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ru-RU" sz="2400" dirty="0"/>
              <a:t>сайты </a:t>
            </a:r>
            <a:r>
              <a:rPr lang="ru-RU" sz="2400" dirty="0" err="1"/>
              <a:t>отзовики</a:t>
            </a:r>
            <a:r>
              <a:rPr lang="ru-RU" sz="2400" dirty="0"/>
              <a:t>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21C8669-AA95-66E0-BB16-E0EE375B122A}"/>
              </a:ext>
            </a:extLst>
          </p:cNvPr>
          <p:cNvSpPr txBox="1"/>
          <p:nvPr/>
        </p:nvSpPr>
        <p:spPr>
          <a:xfrm>
            <a:off x="600501" y="832717"/>
            <a:ext cx="1564852" cy="1107996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ru-RU" sz="6600" b="1" dirty="0">
                <a:solidFill>
                  <a:srgbClr val="BF274C"/>
                </a:solidFill>
                <a:latin typeface="Mont Bold" pitchFamily="2" charset="0"/>
              </a:rPr>
              <a:t>78</a:t>
            </a:r>
            <a:r>
              <a:rPr lang="ru-RU" sz="4000" b="1" dirty="0">
                <a:solidFill>
                  <a:srgbClr val="BF274C"/>
                </a:solidFill>
                <a:latin typeface="Mont Bold" pitchFamily="2" charset="0"/>
              </a:rPr>
              <a:t>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94A24BE-4DF9-2295-26F4-361338AFA1CF}"/>
              </a:ext>
            </a:extLst>
          </p:cNvPr>
          <p:cNvSpPr txBox="1"/>
          <p:nvPr/>
        </p:nvSpPr>
        <p:spPr>
          <a:xfrm>
            <a:off x="559558" y="1624288"/>
            <a:ext cx="49950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Mont ExtraLight" pitchFamily="2" charset="0"/>
              </a:rPr>
              <a:t>организаций целенаправленно привлекают потребителей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C3E9B65-5A73-DB76-8DEC-E9A0E910622A}"/>
              </a:ext>
            </a:extLst>
          </p:cNvPr>
          <p:cNvSpPr txBox="1"/>
          <p:nvPr/>
        </p:nvSpPr>
        <p:spPr>
          <a:xfrm>
            <a:off x="6015294" y="4774059"/>
            <a:ext cx="3252814" cy="1107996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rgbClr val="BF274C"/>
                </a:solidFill>
                <a:latin typeface="Mont Bold" pitchFamily="2" charset="0"/>
              </a:rPr>
              <a:t>Только</a:t>
            </a:r>
            <a:r>
              <a:rPr lang="ru-RU" sz="4000" b="1" dirty="0">
                <a:solidFill>
                  <a:srgbClr val="BF274C"/>
                </a:solidFill>
                <a:latin typeface="Mont Bold" pitchFamily="2" charset="0"/>
              </a:rPr>
              <a:t> </a:t>
            </a:r>
            <a:r>
              <a:rPr lang="ru-RU" sz="6600" b="1" dirty="0">
                <a:solidFill>
                  <a:srgbClr val="BF274C"/>
                </a:solidFill>
                <a:latin typeface="Mont Bold" pitchFamily="2" charset="0"/>
              </a:rPr>
              <a:t>1,1</a:t>
            </a:r>
            <a:r>
              <a:rPr lang="ru-RU" sz="3600" b="1" dirty="0">
                <a:solidFill>
                  <a:srgbClr val="BF274C"/>
                </a:solidFill>
                <a:latin typeface="Mont Bold" pitchFamily="2" charset="0"/>
              </a:rPr>
              <a:t>%</a:t>
            </a:r>
            <a:endParaRPr lang="ru-RU" sz="4000" b="1" dirty="0">
              <a:solidFill>
                <a:srgbClr val="BF274C"/>
              </a:solidFill>
              <a:latin typeface="Mont Bold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F7DB1E7-B6FA-D609-1F0A-3A204B42658A}"/>
              </a:ext>
            </a:extLst>
          </p:cNvPr>
          <p:cNvSpPr txBox="1"/>
          <p:nvPr/>
        </p:nvSpPr>
        <p:spPr>
          <a:xfrm>
            <a:off x="5991574" y="5653690"/>
            <a:ext cx="49950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Mont ExtraLight" pitchFamily="2" charset="0"/>
              </a:rPr>
              <a:t>организаций используют совокупно несколько каналов привлечения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DEE607C-47B9-35BB-231A-581541FDD681}"/>
              </a:ext>
            </a:extLst>
          </p:cNvPr>
          <p:cNvSpPr txBox="1"/>
          <p:nvPr/>
        </p:nvSpPr>
        <p:spPr>
          <a:xfrm>
            <a:off x="5984543" y="1384425"/>
            <a:ext cx="5779827" cy="2927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Mont ExtraLight" pitchFamily="2" charset="0"/>
              </a:rPr>
              <a:t>Каналы установления первого контакта:</a:t>
            </a:r>
          </a:p>
          <a:p>
            <a:pPr algn="just">
              <a:lnSpc>
                <a:spcPct val="115000"/>
              </a:lnSpc>
            </a:pPr>
            <a:r>
              <a:rPr lang="ru-RU" sz="3600" b="1" dirty="0">
                <a:solidFill>
                  <a:srgbClr val="BF274C"/>
                </a:solidFill>
                <a:latin typeface="Mont Bold" pitchFamily="2" charset="0"/>
              </a:rPr>
              <a:t>37</a:t>
            </a:r>
            <a:r>
              <a:rPr lang="ru-RU" sz="2400" b="1" dirty="0">
                <a:solidFill>
                  <a:srgbClr val="BF274C"/>
                </a:solidFill>
                <a:latin typeface="Mont Bold" pitchFamily="2" charset="0"/>
              </a:rPr>
              <a:t>%</a:t>
            </a:r>
            <a:r>
              <a:rPr lang="ru-RU" sz="3600" b="1" dirty="0">
                <a:solidFill>
                  <a:srgbClr val="BF274C"/>
                </a:solidFill>
                <a:latin typeface="Mont Bold" pitchFamily="2" charset="0"/>
              </a:rPr>
              <a:t> </a:t>
            </a:r>
            <a:r>
              <a:rPr lang="ru-RU" sz="2000" dirty="0">
                <a:latin typeface="Mont ExtraLight" pitchFamily="2" charset="0"/>
              </a:rPr>
              <a:t>телефонная связь</a:t>
            </a:r>
          </a:p>
          <a:p>
            <a:pPr>
              <a:lnSpc>
                <a:spcPct val="115000"/>
              </a:lnSpc>
            </a:pPr>
            <a:r>
              <a:rPr lang="ru-RU" sz="3600" b="1" dirty="0">
                <a:solidFill>
                  <a:srgbClr val="BF274C"/>
                </a:solidFill>
                <a:latin typeface="Mont Bold" pitchFamily="2" charset="0"/>
              </a:rPr>
              <a:t>35,2</a:t>
            </a:r>
            <a:r>
              <a:rPr lang="ru-RU" sz="2400" b="1" dirty="0">
                <a:solidFill>
                  <a:srgbClr val="BF274C"/>
                </a:solidFill>
                <a:latin typeface="Mont Bold" pitchFamily="2" charset="0"/>
              </a:rPr>
              <a:t>%</a:t>
            </a:r>
            <a:r>
              <a:rPr lang="ru-RU" sz="3600" b="1" dirty="0">
                <a:solidFill>
                  <a:srgbClr val="BF274C"/>
                </a:solidFill>
                <a:latin typeface="Mont Bold" pitchFamily="2" charset="0"/>
              </a:rPr>
              <a:t> </a:t>
            </a:r>
            <a:r>
              <a:rPr lang="ru-RU" sz="2000" dirty="0">
                <a:latin typeface="Mont ExtraLight" pitchFamily="2" charset="0"/>
              </a:rPr>
              <a:t>официальный сайт организации</a:t>
            </a:r>
          </a:p>
          <a:p>
            <a:pPr algn="just">
              <a:lnSpc>
                <a:spcPct val="115000"/>
              </a:lnSpc>
            </a:pPr>
            <a:r>
              <a:rPr lang="ru-RU" sz="3600" b="1" dirty="0">
                <a:solidFill>
                  <a:srgbClr val="BF274C"/>
                </a:solidFill>
                <a:latin typeface="Mont Bold" pitchFamily="2" charset="0"/>
              </a:rPr>
              <a:t>14,8</a:t>
            </a:r>
            <a:r>
              <a:rPr lang="ru-RU" sz="2400" b="1" dirty="0">
                <a:solidFill>
                  <a:srgbClr val="BF274C"/>
                </a:solidFill>
                <a:latin typeface="Mont Bold" pitchFamily="2" charset="0"/>
              </a:rPr>
              <a:t>%</a:t>
            </a:r>
            <a:r>
              <a:rPr lang="ru-RU" sz="3600" b="1" dirty="0">
                <a:solidFill>
                  <a:srgbClr val="BF274C"/>
                </a:solidFill>
                <a:latin typeface="Mont Bold" pitchFamily="2" charset="0"/>
              </a:rPr>
              <a:t> </a:t>
            </a:r>
            <a:r>
              <a:rPr lang="ru-RU" sz="2000" dirty="0">
                <a:latin typeface="Mont ExtraLight" pitchFamily="2" charset="0"/>
              </a:rPr>
              <a:t>медицинское учреждение</a:t>
            </a:r>
          </a:p>
          <a:p>
            <a:pPr algn="just">
              <a:lnSpc>
                <a:spcPct val="115000"/>
              </a:lnSpc>
            </a:pPr>
            <a:r>
              <a:rPr lang="ru-RU" sz="3600" b="1" dirty="0">
                <a:solidFill>
                  <a:srgbClr val="BF274C"/>
                </a:solidFill>
                <a:latin typeface="Mont Bold" pitchFamily="2" charset="0"/>
              </a:rPr>
              <a:t>5,6</a:t>
            </a:r>
            <a:r>
              <a:rPr lang="ru-RU" sz="2400" b="1" dirty="0">
                <a:solidFill>
                  <a:srgbClr val="BF274C"/>
                </a:solidFill>
                <a:latin typeface="Mont Bold" pitchFamily="2" charset="0"/>
              </a:rPr>
              <a:t>%</a:t>
            </a:r>
            <a:r>
              <a:rPr lang="ru-RU" sz="3600" b="1" dirty="0">
                <a:solidFill>
                  <a:srgbClr val="BF274C"/>
                </a:solidFill>
                <a:latin typeface="Mont Bold" pitchFamily="2" charset="0"/>
              </a:rPr>
              <a:t> </a:t>
            </a:r>
            <a:r>
              <a:rPr lang="ru-RU" sz="2000" dirty="0">
                <a:latin typeface="Mont ExtraLight" pitchFamily="2" charset="0"/>
              </a:rPr>
              <a:t>социальные сети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B777FB5-388A-C3E7-4C8E-A41B4E0263D9}"/>
              </a:ext>
            </a:extLst>
          </p:cNvPr>
          <p:cNvSpPr txBox="1"/>
          <p:nvPr/>
        </p:nvSpPr>
        <p:spPr>
          <a:xfrm>
            <a:off x="1637888" y="-4504875"/>
            <a:ext cx="89162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5400" b="1">
                <a:solidFill>
                  <a:srgbClr val="BF274C"/>
                </a:solidFill>
                <a:latin typeface="Mont Bold" pitchFamily="2" charset="0"/>
              </a:defRPr>
            </a:lvl1pPr>
          </a:lstStyle>
          <a:p>
            <a:pPr algn="ctr"/>
            <a:r>
              <a:rPr lang="ru-RU" dirty="0"/>
              <a:t>ТРЕНДЫ ПРОДВИЖЕНИЯ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7BC5192-8D09-D488-7A53-A42EAD9D3107}"/>
              </a:ext>
            </a:extLst>
          </p:cNvPr>
          <p:cNvSpPr txBox="1"/>
          <p:nvPr/>
        </p:nvSpPr>
        <p:spPr>
          <a:xfrm>
            <a:off x="14257713" y="1196779"/>
            <a:ext cx="8063345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Clr>
                <a:srgbClr val="BF274C"/>
              </a:buClr>
              <a:buSzPct val="150000"/>
              <a:buFont typeface="+mj-lt"/>
              <a:buAutoNum type="arabicPeriod"/>
            </a:pPr>
            <a:r>
              <a:rPr lang="ru-RU" sz="2000" kern="100" dirty="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гибкость и адаптивность </a:t>
            </a:r>
          </a:p>
          <a:p>
            <a:pPr marL="342900" indent="-342900">
              <a:spcAft>
                <a:spcPts val="1200"/>
              </a:spcAft>
              <a:buClr>
                <a:srgbClr val="BF274C"/>
              </a:buClr>
              <a:buSzPct val="150000"/>
              <a:buFont typeface="+mj-lt"/>
              <a:buAutoNum type="arabicPeriod"/>
            </a:pPr>
            <a:r>
              <a:rPr lang="ru-RU" sz="2000" kern="100" dirty="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возможность и способность перейти на другую площадку, найти альтернативный способ коммуникации, перестроить контент</a:t>
            </a:r>
          </a:p>
          <a:p>
            <a:pPr marL="342900" indent="-342900">
              <a:spcAft>
                <a:spcPts val="1200"/>
              </a:spcAft>
              <a:buClr>
                <a:srgbClr val="BF274C"/>
              </a:buClr>
              <a:buSzPct val="150000"/>
              <a:buFont typeface="+mj-lt"/>
              <a:buAutoNum type="arabicPeriod"/>
            </a:pPr>
            <a:r>
              <a:rPr lang="ru-RU" sz="2000" kern="100" dirty="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бережные и поддерживающие коммуникации</a:t>
            </a:r>
          </a:p>
          <a:p>
            <a:pPr marL="342900" indent="-342900">
              <a:spcAft>
                <a:spcPts val="1200"/>
              </a:spcAft>
              <a:buClr>
                <a:srgbClr val="BF274C"/>
              </a:buClr>
              <a:buSzPct val="150000"/>
              <a:buFont typeface="+mj-lt"/>
              <a:buAutoNum type="arabicPeriod"/>
            </a:pPr>
            <a:r>
              <a:rPr lang="ru-RU" sz="2000" kern="100" dirty="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контент должен стать человечным и теплым</a:t>
            </a:r>
          </a:p>
          <a:p>
            <a:pPr marL="342900" indent="-342900">
              <a:spcAft>
                <a:spcPts val="1200"/>
              </a:spcAft>
              <a:buClr>
                <a:srgbClr val="BF274C"/>
              </a:buClr>
              <a:buSzPct val="150000"/>
              <a:buFont typeface="+mj-lt"/>
              <a:buAutoNum type="arabicPeriod"/>
            </a:pPr>
            <a:r>
              <a:rPr lang="ru-RU" sz="2000" kern="100" dirty="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комплексный маркетинг</a:t>
            </a:r>
          </a:p>
          <a:p>
            <a:pPr marL="342900" indent="-342900">
              <a:spcAft>
                <a:spcPts val="1200"/>
              </a:spcAft>
              <a:buClr>
                <a:srgbClr val="BF274C"/>
              </a:buClr>
              <a:buSzPct val="150000"/>
              <a:buFont typeface="+mj-lt"/>
              <a:buAutoNum type="arabicPeriod"/>
            </a:pPr>
            <a:r>
              <a:rPr lang="ru-RU" sz="2000" kern="100" dirty="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всех инструментов, в том числе офлайн</a:t>
            </a:r>
          </a:p>
          <a:p>
            <a:pPr marL="342900" indent="-342900">
              <a:spcAft>
                <a:spcPts val="1200"/>
              </a:spcAft>
              <a:buClr>
                <a:srgbClr val="BF274C"/>
              </a:buClr>
              <a:buSzPct val="150000"/>
              <a:buFont typeface="+mj-lt"/>
              <a:buAutoNum type="arabicPeriod"/>
            </a:pPr>
            <a:r>
              <a:rPr lang="ru-RU" sz="2000" kern="100" dirty="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коллаборации и ко-маркетинг</a:t>
            </a:r>
          </a:p>
          <a:p>
            <a:pPr marL="342900" indent="-342900">
              <a:spcAft>
                <a:spcPts val="1200"/>
              </a:spcAft>
              <a:buClr>
                <a:srgbClr val="BF274C"/>
              </a:buClr>
              <a:buSzPct val="150000"/>
              <a:buFont typeface="+mj-lt"/>
              <a:buAutoNum type="arabicPeriod"/>
            </a:pPr>
            <a:r>
              <a:rPr lang="ru-RU" sz="2000" kern="100" dirty="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объединить свой опыт с другими командами</a:t>
            </a:r>
          </a:p>
          <a:p>
            <a:pPr marL="342900" indent="-342900">
              <a:spcAft>
                <a:spcPts val="1200"/>
              </a:spcAft>
              <a:buClr>
                <a:srgbClr val="BF274C"/>
              </a:buClr>
              <a:buSzPct val="150000"/>
              <a:buFont typeface="+mj-lt"/>
              <a:buAutoNum type="arabicPeriod"/>
            </a:pPr>
            <a:r>
              <a:rPr lang="ru-RU" sz="2000" kern="100" dirty="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нейросети</a:t>
            </a:r>
          </a:p>
          <a:p>
            <a:pPr marL="342900" indent="-342900">
              <a:spcAft>
                <a:spcPts val="1200"/>
              </a:spcAft>
              <a:buClr>
                <a:srgbClr val="BF274C"/>
              </a:buClr>
              <a:buSzPct val="150000"/>
              <a:buFont typeface="+mj-lt"/>
              <a:buAutoNum type="arabicPeriod"/>
            </a:pPr>
            <a:r>
              <a:rPr lang="en-US" sz="2000" kern="100" dirty="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email-</a:t>
            </a:r>
            <a:r>
              <a:rPr lang="ru-RU" sz="2000" kern="100" dirty="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рассылки, чат-боты</a:t>
            </a:r>
          </a:p>
        </p:txBody>
      </p:sp>
      <p:pic>
        <p:nvPicPr>
          <p:cNvPr id="39" name="Рисунок 38" descr="Изображение выглядит как черный, темнота&#10;&#10;Автоматически созданное описание">
            <a:extLst>
              <a:ext uri="{FF2B5EF4-FFF2-40B4-BE49-F238E27FC236}">
                <a16:creationId xmlns:a16="http://schemas.microsoft.com/office/drawing/2014/main" id="{308AE2B1-E83D-5D97-E8C6-60F85E49813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2664440" y="7504082"/>
            <a:ext cx="1048658" cy="1048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9868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Рисунок 30" descr="Naive medical sticker collection">
            <a:extLst>
              <a:ext uri="{FF2B5EF4-FFF2-40B4-BE49-F238E27FC236}">
                <a16:creationId xmlns:a16="http://schemas.microsoft.com/office/drawing/2014/main" id="{0D86804B-A450-8ED3-9327-36D06E2372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" t="50000" r="52222" b="3030"/>
          <a:stretch>
            <a:fillRect/>
          </a:stretch>
        </p:blipFill>
        <p:spPr bwMode="auto">
          <a:xfrm>
            <a:off x="610793" y="2252248"/>
            <a:ext cx="4529245" cy="4481062"/>
          </a:xfrm>
          <a:custGeom>
            <a:avLst/>
            <a:gdLst>
              <a:gd name="connsiteX0" fmla="*/ 0 w 3255818"/>
              <a:gd name="connsiteY0" fmla="*/ 0 h 3221182"/>
              <a:gd name="connsiteX1" fmla="*/ 3255818 w 3255818"/>
              <a:gd name="connsiteY1" fmla="*/ 0 h 3221182"/>
              <a:gd name="connsiteX2" fmla="*/ 3255818 w 3255818"/>
              <a:gd name="connsiteY2" fmla="*/ 3221182 h 3221182"/>
              <a:gd name="connsiteX3" fmla="*/ 0 w 3255818"/>
              <a:gd name="connsiteY3" fmla="*/ 3221182 h 3221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5818" h="3221182">
                <a:moveTo>
                  <a:pt x="0" y="0"/>
                </a:moveTo>
                <a:lnTo>
                  <a:pt x="3255818" y="0"/>
                </a:lnTo>
                <a:lnTo>
                  <a:pt x="3255818" y="3221182"/>
                </a:lnTo>
                <a:lnTo>
                  <a:pt x="0" y="322118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одзаголовок 2">
            <a:extLst>
              <a:ext uri="{FF2B5EF4-FFF2-40B4-BE49-F238E27FC236}">
                <a16:creationId xmlns:a16="http://schemas.microsoft.com/office/drawing/2014/main" id="{7C273267-DB0A-FD9C-E8FD-95B7928ED10A}"/>
              </a:ext>
            </a:extLst>
          </p:cNvPr>
          <p:cNvSpPr txBox="1">
            <a:spLocks/>
          </p:cNvSpPr>
          <p:nvPr/>
        </p:nvSpPr>
        <p:spPr>
          <a:xfrm>
            <a:off x="140970" y="6435090"/>
            <a:ext cx="3802380" cy="56007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i="1" dirty="0">
                <a:solidFill>
                  <a:srgbClr val="BF274C"/>
                </a:solidFill>
                <a:latin typeface="Mont Thin Italic" pitchFamily="2" charset="0"/>
              </a:rPr>
              <a:t>© МАЛЬЦЕВА Юлия Анатольевна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12A854-2F38-27F3-0F2F-C40868F4A455}"/>
              </a:ext>
            </a:extLst>
          </p:cNvPr>
          <p:cNvSpPr txBox="1"/>
          <p:nvPr/>
        </p:nvSpPr>
        <p:spPr>
          <a:xfrm>
            <a:off x="13104753" y="332033"/>
            <a:ext cx="47387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5400" b="1">
                <a:solidFill>
                  <a:srgbClr val="BF274C"/>
                </a:solidFill>
                <a:latin typeface="Mont Bold" pitchFamily="2" charset="0"/>
              </a:defRPr>
            </a:lvl1pPr>
          </a:lstStyle>
          <a:p>
            <a:r>
              <a:rPr lang="ru-RU" dirty="0"/>
              <a:t>РЕЗУЛЬТАТЫ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21C8669-AA95-66E0-BB16-E0EE375B122A}"/>
              </a:ext>
            </a:extLst>
          </p:cNvPr>
          <p:cNvSpPr txBox="1"/>
          <p:nvPr/>
        </p:nvSpPr>
        <p:spPr>
          <a:xfrm>
            <a:off x="-12018219" y="832717"/>
            <a:ext cx="1564852" cy="1107996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ru-RU" sz="6600" b="1" dirty="0">
                <a:solidFill>
                  <a:srgbClr val="BF274C"/>
                </a:solidFill>
                <a:latin typeface="Mont Bold" pitchFamily="2" charset="0"/>
              </a:rPr>
              <a:t>78</a:t>
            </a:r>
            <a:r>
              <a:rPr lang="ru-RU" sz="4000" b="1" dirty="0">
                <a:solidFill>
                  <a:srgbClr val="BF274C"/>
                </a:solidFill>
                <a:latin typeface="Mont Bold" pitchFamily="2" charset="0"/>
              </a:rPr>
              <a:t>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94A24BE-4DF9-2295-26F4-361338AFA1CF}"/>
              </a:ext>
            </a:extLst>
          </p:cNvPr>
          <p:cNvSpPr txBox="1"/>
          <p:nvPr/>
        </p:nvSpPr>
        <p:spPr>
          <a:xfrm>
            <a:off x="-12059162" y="1624288"/>
            <a:ext cx="49950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Mont ExtraLight" pitchFamily="2" charset="0"/>
              </a:rPr>
              <a:t>организаций целенаправленно привлекают потребителей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C3E9B65-5A73-DB76-8DEC-E9A0E910622A}"/>
              </a:ext>
            </a:extLst>
          </p:cNvPr>
          <p:cNvSpPr txBox="1"/>
          <p:nvPr/>
        </p:nvSpPr>
        <p:spPr>
          <a:xfrm>
            <a:off x="-6603426" y="4774059"/>
            <a:ext cx="3252814" cy="1107996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rgbClr val="BF274C"/>
                </a:solidFill>
                <a:latin typeface="Mont Bold" pitchFamily="2" charset="0"/>
              </a:rPr>
              <a:t>Только</a:t>
            </a:r>
            <a:r>
              <a:rPr lang="ru-RU" sz="4000" b="1" dirty="0">
                <a:solidFill>
                  <a:srgbClr val="BF274C"/>
                </a:solidFill>
                <a:latin typeface="Mont Bold" pitchFamily="2" charset="0"/>
              </a:rPr>
              <a:t> </a:t>
            </a:r>
            <a:r>
              <a:rPr lang="ru-RU" sz="6600" b="1" dirty="0">
                <a:solidFill>
                  <a:srgbClr val="BF274C"/>
                </a:solidFill>
                <a:latin typeface="Mont Bold" pitchFamily="2" charset="0"/>
              </a:rPr>
              <a:t>1,1</a:t>
            </a:r>
            <a:r>
              <a:rPr lang="ru-RU" sz="3600" b="1" dirty="0">
                <a:solidFill>
                  <a:srgbClr val="BF274C"/>
                </a:solidFill>
                <a:latin typeface="Mont Bold" pitchFamily="2" charset="0"/>
              </a:rPr>
              <a:t>%</a:t>
            </a:r>
            <a:endParaRPr lang="ru-RU" sz="4000" b="1" dirty="0">
              <a:solidFill>
                <a:srgbClr val="BF274C"/>
              </a:solidFill>
              <a:latin typeface="Mont Bold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F7DB1E7-B6FA-D609-1F0A-3A204B42658A}"/>
              </a:ext>
            </a:extLst>
          </p:cNvPr>
          <p:cNvSpPr txBox="1"/>
          <p:nvPr/>
        </p:nvSpPr>
        <p:spPr>
          <a:xfrm>
            <a:off x="-6627146" y="5653690"/>
            <a:ext cx="49950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Mont ExtraLight" pitchFamily="2" charset="0"/>
              </a:rPr>
              <a:t>организаций используют совокупно несколько каналов привлечения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DEE607C-47B9-35BB-231A-581541FDD681}"/>
              </a:ext>
            </a:extLst>
          </p:cNvPr>
          <p:cNvSpPr txBox="1"/>
          <p:nvPr/>
        </p:nvSpPr>
        <p:spPr>
          <a:xfrm>
            <a:off x="-6634177" y="1384425"/>
            <a:ext cx="5779827" cy="2927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Mont ExtraLight" pitchFamily="2" charset="0"/>
              </a:rPr>
              <a:t>Каналы установления первого контакта:</a:t>
            </a:r>
          </a:p>
          <a:p>
            <a:pPr algn="just">
              <a:lnSpc>
                <a:spcPct val="115000"/>
              </a:lnSpc>
            </a:pPr>
            <a:r>
              <a:rPr lang="ru-RU" sz="3600" b="1" dirty="0">
                <a:solidFill>
                  <a:srgbClr val="BF274C"/>
                </a:solidFill>
                <a:latin typeface="Mont Bold" pitchFamily="2" charset="0"/>
              </a:rPr>
              <a:t>37</a:t>
            </a:r>
            <a:r>
              <a:rPr lang="ru-RU" sz="2400" b="1" dirty="0">
                <a:solidFill>
                  <a:srgbClr val="BF274C"/>
                </a:solidFill>
                <a:latin typeface="Mont Bold" pitchFamily="2" charset="0"/>
              </a:rPr>
              <a:t>%</a:t>
            </a:r>
            <a:r>
              <a:rPr lang="ru-RU" sz="3600" b="1" dirty="0">
                <a:solidFill>
                  <a:srgbClr val="BF274C"/>
                </a:solidFill>
                <a:latin typeface="Mont Bold" pitchFamily="2" charset="0"/>
              </a:rPr>
              <a:t> </a:t>
            </a:r>
            <a:r>
              <a:rPr lang="ru-RU" sz="2000" dirty="0">
                <a:latin typeface="Mont ExtraLight" pitchFamily="2" charset="0"/>
              </a:rPr>
              <a:t>телефонная связь</a:t>
            </a:r>
          </a:p>
          <a:p>
            <a:pPr>
              <a:lnSpc>
                <a:spcPct val="115000"/>
              </a:lnSpc>
            </a:pPr>
            <a:r>
              <a:rPr lang="ru-RU" sz="3600" b="1" dirty="0">
                <a:solidFill>
                  <a:srgbClr val="BF274C"/>
                </a:solidFill>
                <a:latin typeface="Mont Bold" pitchFamily="2" charset="0"/>
              </a:rPr>
              <a:t>35,2</a:t>
            </a:r>
            <a:r>
              <a:rPr lang="ru-RU" sz="2400" b="1" dirty="0">
                <a:solidFill>
                  <a:srgbClr val="BF274C"/>
                </a:solidFill>
                <a:latin typeface="Mont Bold" pitchFamily="2" charset="0"/>
              </a:rPr>
              <a:t>%</a:t>
            </a:r>
            <a:r>
              <a:rPr lang="ru-RU" sz="3600" b="1" dirty="0">
                <a:solidFill>
                  <a:srgbClr val="BF274C"/>
                </a:solidFill>
                <a:latin typeface="Mont Bold" pitchFamily="2" charset="0"/>
              </a:rPr>
              <a:t> </a:t>
            </a:r>
            <a:r>
              <a:rPr lang="ru-RU" sz="2000" dirty="0">
                <a:latin typeface="Mont ExtraLight" pitchFamily="2" charset="0"/>
              </a:rPr>
              <a:t>официальный сайт организации</a:t>
            </a:r>
          </a:p>
          <a:p>
            <a:pPr algn="just">
              <a:lnSpc>
                <a:spcPct val="115000"/>
              </a:lnSpc>
            </a:pPr>
            <a:r>
              <a:rPr lang="ru-RU" sz="3600" b="1" dirty="0">
                <a:solidFill>
                  <a:srgbClr val="BF274C"/>
                </a:solidFill>
                <a:latin typeface="Mont Bold" pitchFamily="2" charset="0"/>
              </a:rPr>
              <a:t>14,8</a:t>
            </a:r>
            <a:r>
              <a:rPr lang="ru-RU" sz="2400" b="1" dirty="0">
                <a:solidFill>
                  <a:srgbClr val="BF274C"/>
                </a:solidFill>
                <a:latin typeface="Mont Bold" pitchFamily="2" charset="0"/>
              </a:rPr>
              <a:t>%</a:t>
            </a:r>
            <a:r>
              <a:rPr lang="ru-RU" sz="3600" b="1" dirty="0">
                <a:solidFill>
                  <a:srgbClr val="BF274C"/>
                </a:solidFill>
                <a:latin typeface="Mont Bold" pitchFamily="2" charset="0"/>
              </a:rPr>
              <a:t> </a:t>
            </a:r>
            <a:r>
              <a:rPr lang="ru-RU" sz="2000" dirty="0">
                <a:latin typeface="Mont ExtraLight" pitchFamily="2" charset="0"/>
              </a:rPr>
              <a:t>медицинское учреждение</a:t>
            </a:r>
          </a:p>
          <a:p>
            <a:pPr algn="just">
              <a:lnSpc>
                <a:spcPct val="115000"/>
              </a:lnSpc>
            </a:pPr>
            <a:r>
              <a:rPr lang="ru-RU" sz="3600" b="1" dirty="0">
                <a:solidFill>
                  <a:srgbClr val="BF274C"/>
                </a:solidFill>
                <a:latin typeface="Mont Bold" pitchFamily="2" charset="0"/>
              </a:rPr>
              <a:t>5,6</a:t>
            </a:r>
            <a:r>
              <a:rPr lang="ru-RU" sz="2400" b="1" dirty="0">
                <a:solidFill>
                  <a:srgbClr val="BF274C"/>
                </a:solidFill>
                <a:latin typeface="Mont Bold" pitchFamily="2" charset="0"/>
              </a:rPr>
              <a:t>%</a:t>
            </a:r>
            <a:r>
              <a:rPr lang="ru-RU" sz="3600" b="1" dirty="0">
                <a:solidFill>
                  <a:srgbClr val="BF274C"/>
                </a:solidFill>
                <a:latin typeface="Mont Bold" pitchFamily="2" charset="0"/>
              </a:rPr>
              <a:t> </a:t>
            </a:r>
            <a:r>
              <a:rPr lang="ru-RU" sz="2000" dirty="0">
                <a:latin typeface="Mont ExtraLight" pitchFamily="2" charset="0"/>
              </a:rPr>
              <a:t>социальные сети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A28D45-7513-4EB3-80BB-BFC875B8D05F}"/>
              </a:ext>
            </a:extLst>
          </p:cNvPr>
          <p:cNvSpPr txBox="1"/>
          <p:nvPr/>
        </p:nvSpPr>
        <p:spPr>
          <a:xfrm>
            <a:off x="1637888" y="310965"/>
            <a:ext cx="89162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5400" b="1">
                <a:solidFill>
                  <a:srgbClr val="BF274C"/>
                </a:solidFill>
                <a:latin typeface="Mont Bold" pitchFamily="2" charset="0"/>
              </a:defRPr>
            </a:lvl1pPr>
          </a:lstStyle>
          <a:p>
            <a:pPr algn="ctr"/>
            <a:r>
              <a:rPr lang="ru-RU" dirty="0"/>
              <a:t>ТРЕНДЫ ПРОДВИЖЕНИЯ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73B46F-C958-F359-BC28-7288FF95F481}"/>
              </a:ext>
            </a:extLst>
          </p:cNvPr>
          <p:cNvSpPr txBox="1"/>
          <p:nvPr/>
        </p:nvSpPr>
        <p:spPr>
          <a:xfrm>
            <a:off x="678873" y="1196779"/>
            <a:ext cx="8063345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Clr>
                <a:srgbClr val="BF274C"/>
              </a:buClr>
              <a:buSzPct val="150000"/>
              <a:buFont typeface="+mj-lt"/>
              <a:buAutoNum type="arabicPeriod"/>
            </a:pPr>
            <a:r>
              <a:rPr lang="ru-RU" sz="2000" kern="100" dirty="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гибкость и адаптивность </a:t>
            </a:r>
          </a:p>
          <a:p>
            <a:pPr marL="342900" indent="-342900">
              <a:spcAft>
                <a:spcPts val="1200"/>
              </a:spcAft>
              <a:buClr>
                <a:srgbClr val="BF274C"/>
              </a:buClr>
              <a:buSzPct val="150000"/>
              <a:buFont typeface="+mj-lt"/>
              <a:buAutoNum type="arabicPeriod"/>
            </a:pPr>
            <a:r>
              <a:rPr lang="ru-RU" sz="2000" kern="100" dirty="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бережные и поддерживающие коммуникации</a:t>
            </a:r>
          </a:p>
          <a:p>
            <a:pPr marL="342900" indent="-342900">
              <a:spcAft>
                <a:spcPts val="1200"/>
              </a:spcAft>
              <a:buClr>
                <a:srgbClr val="BF274C"/>
              </a:buClr>
              <a:buSzPct val="150000"/>
              <a:buFont typeface="+mj-lt"/>
              <a:buAutoNum type="arabicPeriod"/>
            </a:pPr>
            <a:r>
              <a:rPr lang="ru-RU" sz="2000" kern="100" dirty="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комплексный маркетинг</a:t>
            </a:r>
          </a:p>
          <a:p>
            <a:pPr marL="342900" indent="-342900">
              <a:spcAft>
                <a:spcPts val="1200"/>
              </a:spcAft>
              <a:buClr>
                <a:srgbClr val="BF274C"/>
              </a:buClr>
              <a:buSzPct val="150000"/>
              <a:buFont typeface="+mj-lt"/>
              <a:buAutoNum type="arabicPeriod"/>
            </a:pPr>
            <a:r>
              <a:rPr lang="ru-RU" sz="2000" kern="100" dirty="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коллаборации и ко-маркетинг</a:t>
            </a:r>
          </a:p>
          <a:p>
            <a:pPr marL="342900" indent="-342900">
              <a:spcAft>
                <a:spcPts val="1200"/>
              </a:spcAft>
              <a:buClr>
                <a:srgbClr val="BF274C"/>
              </a:buClr>
              <a:buSzPct val="150000"/>
              <a:buFont typeface="+mj-lt"/>
              <a:buAutoNum type="arabicPeriod"/>
            </a:pPr>
            <a:r>
              <a:rPr lang="ru-RU" sz="2000" kern="100" dirty="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нейросети</a:t>
            </a:r>
          </a:p>
          <a:p>
            <a:pPr marL="342900" indent="-342900">
              <a:spcAft>
                <a:spcPts val="1200"/>
              </a:spcAft>
              <a:buClr>
                <a:srgbClr val="BF274C"/>
              </a:buClr>
              <a:buSzPct val="150000"/>
              <a:buFont typeface="+mj-lt"/>
              <a:buAutoNum type="arabicPeriod"/>
            </a:pPr>
            <a:r>
              <a:rPr lang="en-US" sz="2000" kern="100" dirty="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email-</a:t>
            </a:r>
            <a:r>
              <a:rPr lang="ru-RU" sz="2000" kern="100" dirty="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рассылки, чат-боты</a:t>
            </a:r>
          </a:p>
        </p:txBody>
      </p:sp>
      <p:pic>
        <p:nvPicPr>
          <p:cNvPr id="10" name="Рисунок 9" descr="Изображение выглядит как черный, темнота&#10;&#10;Автоматически созданное описание">
            <a:extLst>
              <a:ext uri="{FF2B5EF4-FFF2-40B4-BE49-F238E27FC236}">
                <a16:creationId xmlns:a16="http://schemas.microsoft.com/office/drawing/2014/main" id="{379DF333-2349-5F78-B15F-378C413F209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418286" y="2236294"/>
            <a:ext cx="3773714" cy="377371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234E929-B420-D4F0-3C5F-9CCE4E6E5221}"/>
              </a:ext>
            </a:extLst>
          </p:cNvPr>
          <p:cNvSpPr txBox="1"/>
          <p:nvPr/>
        </p:nvSpPr>
        <p:spPr>
          <a:xfrm>
            <a:off x="1192470" y="-2596379"/>
            <a:ext cx="98070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5400" b="1">
                <a:solidFill>
                  <a:srgbClr val="BF274C"/>
                </a:solidFill>
                <a:latin typeface="Mont Bold" pitchFamily="2" charset="0"/>
              </a:defRPr>
            </a:lvl1pPr>
          </a:lstStyle>
          <a:p>
            <a:r>
              <a:rPr lang="ru-RU" sz="3600" dirty="0"/>
              <a:t>КОММУНИКАЦИОННЫЕ</a:t>
            </a:r>
          </a:p>
          <a:p>
            <a:r>
              <a:rPr lang="ru-RU" dirty="0"/>
              <a:t> «ТОЧКИ РОСТА»</a:t>
            </a: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EC100122-0581-EA98-5FAD-D0E56446D9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990659"/>
              </p:ext>
            </p:extLst>
          </p:nvPr>
        </p:nvGraphicFramePr>
        <p:xfrm>
          <a:off x="781050" y="8043194"/>
          <a:ext cx="10629900" cy="432435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057650">
                  <a:extLst>
                    <a:ext uri="{9D8B030D-6E8A-4147-A177-3AD203B41FA5}">
                      <a16:colId xmlns:a16="http://schemas.microsoft.com/office/drawing/2014/main" val="940755618"/>
                    </a:ext>
                  </a:extLst>
                </a:gridCol>
                <a:gridCol w="6572250">
                  <a:extLst>
                    <a:ext uri="{9D8B030D-6E8A-4147-A177-3AD203B41FA5}">
                      <a16:colId xmlns:a16="http://schemas.microsoft.com/office/drawing/2014/main" val="334885933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b="1" i="0" kern="100" dirty="0">
                          <a:solidFill>
                            <a:schemeClr val="bg1"/>
                          </a:solidFill>
                          <a:effectLst/>
                          <a:latin typeface="Mont SemiBold" pitchFamily="2" charset="0"/>
                        </a:rPr>
                        <a:t>ЧТО</a:t>
                      </a:r>
                      <a:endParaRPr lang="ru-RU" sz="2400" b="1" i="0" kern="100" dirty="0">
                        <a:solidFill>
                          <a:schemeClr val="bg1"/>
                        </a:solidFill>
                        <a:effectLst/>
                        <a:latin typeface="Mont SemiBold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BF274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b="1" i="0" kern="100" dirty="0">
                          <a:solidFill>
                            <a:schemeClr val="bg1"/>
                          </a:solidFill>
                          <a:effectLst/>
                          <a:latin typeface="Mont SemiBold" pitchFamily="2" charset="0"/>
                        </a:rPr>
                        <a:t>КАК</a:t>
                      </a:r>
                      <a:endParaRPr lang="ru-RU" sz="2400" b="1" i="0" kern="100" dirty="0">
                        <a:solidFill>
                          <a:schemeClr val="bg1"/>
                        </a:solidFill>
                        <a:effectLst/>
                        <a:latin typeface="Mont SemiBold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BF274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2084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2000" b="1" i="0" kern="100" dirty="0">
                          <a:effectLst/>
                          <a:latin typeface="Mont Bold" pitchFamily="2" charset="0"/>
                        </a:rPr>
                        <a:t>Использование </a:t>
                      </a:r>
                      <a:r>
                        <a:rPr lang="ru-RU" sz="2000" b="1" i="0" kern="100" dirty="0" err="1">
                          <a:effectLst/>
                          <a:latin typeface="Mont Bold" pitchFamily="2" charset="0"/>
                        </a:rPr>
                        <a:t>Inbound</a:t>
                      </a:r>
                      <a:r>
                        <a:rPr lang="ru-RU" sz="2000" b="1" i="0" kern="100" dirty="0">
                          <a:effectLst/>
                          <a:latin typeface="Mont Bold" pitchFamily="2" charset="0"/>
                        </a:rPr>
                        <a:t>-маркетинга</a:t>
                      </a:r>
                      <a:endParaRPr lang="ru-RU" sz="2000" b="1" i="0" kern="100" dirty="0">
                        <a:effectLst/>
                        <a:latin typeface="Mont Bold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800" kern="100" dirty="0">
                          <a:effectLst/>
                          <a:latin typeface="Mont ExtraLight" pitchFamily="2" charset="0"/>
                        </a:rPr>
                        <a:t>Использовать социальные сети, организовывать вебинары, создавать видео-контент, подкасты. </a:t>
                      </a:r>
                      <a:endParaRPr lang="ru-RU" sz="18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81031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2000" b="1" i="0" kern="100" dirty="0">
                          <a:effectLst/>
                          <a:latin typeface="Mont Bold" pitchFamily="2" charset="0"/>
                        </a:rPr>
                        <a:t>Концентрация усилий на формировании потребительской ценности</a:t>
                      </a:r>
                      <a:endParaRPr lang="ru-RU" sz="2000" b="1" i="0" kern="100" dirty="0">
                        <a:effectLst/>
                        <a:latin typeface="Mont Bold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800" kern="100">
                          <a:effectLst/>
                          <a:latin typeface="Mont ExtraLight" pitchFamily="2" charset="0"/>
                        </a:rPr>
                        <a:t>Предоставление услуги, учитывающей представления потребителей о полезности, значимости и получаемых выгодах</a:t>
                      </a:r>
                      <a:endParaRPr lang="ru-RU" sz="1800" kern="10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97211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2000" b="1" i="0" kern="100" dirty="0">
                          <a:effectLst/>
                          <a:latin typeface="Mont Bold" pitchFamily="2" charset="0"/>
                        </a:rPr>
                        <a:t>Формирование из сотрудников амбассадоров</a:t>
                      </a:r>
                      <a:endParaRPr lang="ru-RU" sz="2000" b="1" i="0" kern="100" dirty="0">
                        <a:effectLst/>
                        <a:latin typeface="Mont Bold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800" kern="100" dirty="0">
                          <a:effectLst/>
                          <a:latin typeface="Mont ExtraLight" pitchFamily="2" charset="0"/>
                        </a:rPr>
                        <a:t>Создавать контент, в котором главные герои – эксперты организации, мотивировать сотрудников создавать контент об организации</a:t>
                      </a:r>
                      <a:endParaRPr lang="ru-RU" sz="18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63081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2000" b="1" i="0" kern="100" dirty="0">
                          <a:effectLst/>
                          <a:latin typeface="Mont Bold" pitchFamily="2" charset="0"/>
                        </a:rPr>
                        <a:t>Формирование клиентского сервиса</a:t>
                      </a:r>
                      <a:endParaRPr lang="ru-RU" sz="2000" b="1" i="0" kern="100" dirty="0">
                        <a:effectLst/>
                        <a:latin typeface="Mont Bold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800" kern="100" dirty="0">
                          <a:effectLst/>
                          <a:latin typeface="Mont ExtraLight" pitchFamily="2" charset="0"/>
                        </a:rPr>
                        <a:t>Индивидуальный подход и забота о клиентах, сбор обратной связи, отработка негатива, персонализированные коммуникации и </a:t>
                      </a:r>
                      <a:r>
                        <a:rPr lang="ru-RU" sz="1800" kern="100" dirty="0" err="1">
                          <a:effectLst/>
                          <a:latin typeface="Mont ExtraLight" pitchFamily="2" charset="0"/>
                        </a:rPr>
                        <a:t>омниканальность</a:t>
                      </a:r>
                      <a:endParaRPr lang="ru-RU" sz="18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5423814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BC604965-9B0A-2D4F-773D-29F481645F69}"/>
              </a:ext>
            </a:extLst>
          </p:cNvPr>
          <p:cNvSpPr txBox="1"/>
          <p:nvPr/>
        </p:nvSpPr>
        <p:spPr>
          <a:xfrm>
            <a:off x="8792308" y="6119417"/>
            <a:ext cx="3434862" cy="400110"/>
          </a:xfrm>
          <a:prstGeom prst="rect">
            <a:avLst/>
          </a:prstGeom>
          <a:solidFill>
            <a:srgbClr val="EEDADE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000">
                <a:effectLst/>
                <a:latin typeface="Mont Thin" pitchFamily="2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ru-RU" dirty="0" err="1"/>
              <a:t>https</a:t>
            </a:r>
            <a:r>
              <a:rPr lang="ru-RU" dirty="0"/>
              <a:t>://</a:t>
            </a:r>
            <a:r>
              <a:rPr lang="ru-RU" dirty="0" err="1"/>
              <a:t>netology.ru</a:t>
            </a:r>
            <a:r>
              <a:rPr lang="ru-RU" dirty="0"/>
              <a:t>/</a:t>
            </a:r>
            <a:r>
              <a:rPr lang="ru-RU" dirty="0" err="1"/>
              <a:t>blog</a:t>
            </a:r>
            <a:r>
              <a:rPr lang="ru-RU" dirty="0"/>
              <a:t>/01-2023-promotion-trends?ysclid=lmxmjrty7w43223826 </a:t>
            </a:r>
          </a:p>
        </p:txBody>
      </p:sp>
    </p:spTree>
    <p:extLst>
      <p:ext uri="{BB962C8B-B14F-4D97-AF65-F5344CB8AC3E}">
        <p14:creationId xmlns:p14="http://schemas.microsoft.com/office/powerpoint/2010/main" val="9384153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>
            <a:extLst>
              <a:ext uri="{FF2B5EF4-FFF2-40B4-BE49-F238E27FC236}">
                <a16:creationId xmlns:a16="http://schemas.microsoft.com/office/drawing/2014/main" id="{7C273267-DB0A-FD9C-E8FD-95B7928ED10A}"/>
              </a:ext>
            </a:extLst>
          </p:cNvPr>
          <p:cNvSpPr txBox="1">
            <a:spLocks/>
          </p:cNvSpPr>
          <p:nvPr/>
        </p:nvSpPr>
        <p:spPr>
          <a:xfrm>
            <a:off x="140970" y="6435090"/>
            <a:ext cx="3802380" cy="56007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i="1" dirty="0">
                <a:solidFill>
                  <a:srgbClr val="BF274C"/>
                </a:solidFill>
                <a:latin typeface="Mont Thin Italic" pitchFamily="2" charset="0"/>
              </a:rPr>
              <a:t>© МАЛЬЦЕВА Юлия Анатольевна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A28D45-7513-4EB3-80BB-BFC875B8D05F}"/>
              </a:ext>
            </a:extLst>
          </p:cNvPr>
          <p:cNvSpPr txBox="1"/>
          <p:nvPr/>
        </p:nvSpPr>
        <p:spPr>
          <a:xfrm>
            <a:off x="-9837832" y="310965"/>
            <a:ext cx="89162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5400" b="1">
                <a:solidFill>
                  <a:srgbClr val="BF274C"/>
                </a:solidFill>
                <a:latin typeface="Mont Bold" pitchFamily="2" charset="0"/>
              </a:defRPr>
            </a:lvl1pPr>
          </a:lstStyle>
          <a:p>
            <a:pPr algn="ctr"/>
            <a:r>
              <a:rPr lang="ru-RU" dirty="0"/>
              <a:t>ТРЕНДЫ ПРОДВИЖЕНИЯ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73B46F-C958-F359-BC28-7288FF95F481}"/>
              </a:ext>
            </a:extLst>
          </p:cNvPr>
          <p:cNvSpPr txBox="1"/>
          <p:nvPr/>
        </p:nvSpPr>
        <p:spPr>
          <a:xfrm>
            <a:off x="-10796847" y="1196779"/>
            <a:ext cx="8063345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Clr>
                <a:srgbClr val="BF274C"/>
              </a:buClr>
              <a:buSzPct val="150000"/>
              <a:buFont typeface="+mj-lt"/>
              <a:buAutoNum type="arabicPeriod"/>
            </a:pPr>
            <a:r>
              <a:rPr lang="ru-RU" sz="2000" kern="100" dirty="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гибкость и адаптивность </a:t>
            </a:r>
          </a:p>
          <a:p>
            <a:pPr marL="342900" indent="-342900">
              <a:spcAft>
                <a:spcPts val="1200"/>
              </a:spcAft>
              <a:buClr>
                <a:srgbClr val="BF274C"/>
              </a:buClr>
              <a:buSzPct val="150000"/>
              <a:buFont typeface="+mj-lt"/>
              <a:buAutoNum type="arabicPeriod"/>
            </a:pPr>
            <a:r>
              <a:rPr lang="ru-RU" sz="2000" kern="100" dirty="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возможность и способность перейти на другую площадку, найти альтернативный способ коммуникации, перестроить контент</a:t>
            </a:r>
          </a:p>
          <a:p>
            <a:pPr marL="342900" indent="-342900">
              <a:spcAft>
                <a:spcPts val="1200"/>
              </a:spcAft>
              <a:buClr>
                <a:srgbClr val="BF274C"/>
              </a:buClr>
              <a:buSzPct val="150000"/>
              <a:buFont typeface="+mj-lt"/>
              <a:buAutoNum type="arabicPeriod"/>
            </a:pPr>
            <a:r>
              <a:rPr lang="ru-RU" sz="2000" kern="100" dirty="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бережные и поддерживающие коммуникации</a:t>
            </a:r>
          </a:p>
          <a:p>
            <a:pPr marL="342900" indent="-342900">
              <a:spcAft>
                <a:spcPts val="1200"/>
              </a:spcAft>
              <a:buClr>
                <a:srgbClr val="BF274C"/>
              </a:buClr>
              <a:buSzPct val="150000"/>
              <a:buFont typeface="+mj-lt"/>
              <a:buAutoNum type="arabicPeriod"/>
            </a:pPr>
            <a:r>
              <a:rPr lang="ru-RU" sz="2000" kern="100" dirty="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контент должен стать человечным и теплым</a:t>
            </a:r>
          </a:p>
          <a:p>
            <a:pPr marL="342900" indent="-342900">
              <a:spcAft>
                <a:spcPts val="1200"/>
              </a:spcAft>
              <a:buClr>
                <a:srgbClr val="BF274C"/>
              </a:buClr>
              <a:buSzPct val="150000"/>
              <a:buFont typeface="+mj-lt"/>
              <a:buAutoNum type="arabicPeriod"/>
            </a:pPr>
            <a:r>
              <a:rPr lang="ru-RU" sz="2000" kern="100" dirty="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комплексный маркетинг</a:t>
            </a:r>
          </a:p>
          <a:p>
            <a:pPr marL="342900" indent="-342900">
              <a:spcAft>
                <a:spcPts val="1200"/>
              </a:spcAft>
              <a:buClr>
                <a:srgbClr val="BF274C"/>
              </a:buClr>
              <a:buSzPct val="150000"/>
              <a:buFont typeface="+mj-lt"/>
              <a:buAutoNum type="arabicPeriod"/>
            </a:pPr>
            <a:r>
              <a:rPr lang="ru-RU" sz="2000" kern="100" dirty="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всех инструментов, в том числе офлайн</a:t>
            </a:r>
          </a:p>
          <a:p>
            <a:pPr marL="342900" indent="-342900">
              <a:spcAft>
                <a:spcPts val="1200"/>
              </a:spcAft>
              <a:buClr>
                <a:srgbClr val="BF274C"/>
              </a:buClr>
              <a:buSzPct val="150000"/>
              <a:buFont typeface="+mj-lt"/>
              <a:buAutoNum type="arabicPeriod"/>
            </a:pPr>
            <a:r>
              <a:rPr lang="ru-RU" sz="2000" kern="100" dirty="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коллаборации и ко-маркетинг</a:t>
            </a:r>
          </a:p>
          <a:p>
            <a:pPr marL="342900" indent="-342900">
              <a:spcAft>
                <a:spcPts val="1200"/>
              </a:spcAft>
              <a:buClr>
                <a:srgbClr val="BF274C"/>
              </a:buClr>
              <a:buSzPct val="150000"/>
              <a:buFont typeface="+mj-lt"/>
              <a:buAutoNum type="arabicPeriod"/>
            </a:pPr>
            <a:r>
              <a:rPr lang="ru-RU" sz="2000" kern="100" dirty="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объединить свой опыт с другими командами</a:t>
            </a:r>
          </a:p>
          <a:p>
            <a:pPr marL="342900" indent="-342900">
              <a:spcAft>
                <a:spcPts val="1200"/>
              </a:spcAft>
              <a:buClr>
                <a:srgbClr val="BF274C"/>
              </a:buClr>
              <a:buSzPct val="150000"/>
              <a:buFont typeface="+mj-lt"/>
              <a:buAutoNum type="arabicPeriod"/>
            </a:pPr>
            <a:r>
              <a:rPr lang="ru-RU" sz="2000" kern="100" dirty="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нейросети</a:t>
            </a:r>
          </a:p>
          <a:p>
            <a:pPr marL="342900" indent="-342900">
              <a:spcAft>
                <a:spcPts val="1200"/>
              </a:spcAft>
              <a:buClr>
                <a:srgbClr val="BF274C"/>
              </a:buClr>
              <a:buSzPct val="150000"/>
              <a:buFont typeface="+mj-lt"/>
              <a:buAutoNum type="arabicPeriod"/>
            </a:pPr>
            <a:r>
              <a:rPr lang="en-US" sz="2000" kern="100" dirty="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email-</a:t>
            </a:r>
            <a:r>
              <a:rPr lang="ru-RU" sz="2000" kern="100" dirty="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рассылки, чат-боты</a:t>
            </a:r>
          </a:p>
        </p:txBody>
      </p:sp>
      <p:pic>
        <p:nvPicPr>
          <p:cNvPr id="10" name="Рисунок 9" descr="Изображение выглядит как черный, темнота&#10;&#10;Автоматически созданное описание">
            <a:extLst>
              <a:ext uri="{FF2B5EF4-FFF2-40B4-BE49-F238E27FC236}">
                <a16:creationId xmlns:a16="http://schemas.microsoft.com/office/drawing/2014/main" id="{379DF333-2349-5F78-B15F-378C413F209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960462" y="9515762"/>
            <a:ext cx="1231538" cy="123153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FD499C4-C120-8EF4-F79D-B0080DA4C807}"/>
              </a:ext>
            </a:extLst>
          </p:cNvPr>
          <p:cNvSpPr txBox="1"/>
          <p:nvPr/>
        </p:nvSpPr>
        <p:spPr>
          <a:xfrm>
            <a:off x="1192470" y="356371"/>
            <a:ext cx="98070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5400" b="1">
                <a:solidFill>
                  <a:srgbClr val="BF274C"/>
                </a:solidFill>
                <a:latin typeface="Mont Bold" pitchFamily="2" charset="0"/>
              </a:defRPr>
            </a:lvl1pPr>
          </a:lstStyle>
          <a:p>
            <a:r>
              <a:rPr lang="ru-RU" sz="3600" dirty="0"/>
              <a:t>КОММУНИКАЦИОННЫЕ</a:t>
            </a:r>
          </a:p>
          <a:p>
            <a:r>
              <a:rPr lang="ru-RU" dirty="0"/>
              <a:t> «ТОЧКИ РОСТА»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28DE9A61-4914-F369-2523-4655BFB1D9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830086"/>
              </p:ext>
            </p:extLst>
          </p:nvPr>
        </p:nvGraphicFramePr>
        <p:xfrm>
          <a:off x="781050" y="1909094"/>
          <a:ext cx="10629900" cy="432435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057650">
                  <a:extLst>
                    <a:ext uri="{9D8B030D-6E8A-4147-A177-3AD203B41FA5}">
                      <a16:colId xmlns:a16="http://schemas.microsoft.com/office/drawing/2014/main" val="940755618"/>
                    </a:ext>
                  </a:extLst>
                </a:gridCol>
                <a:gridCol w="6572250">
                  <a:extLst>
                    <a:ext uri="{9D8B030D-6E8A-4147-A177-3AD203B41FA5}">
                      <a16:colId xmlns:a16="http://schemas.microsoft.com/office/drawing/2014/main" val="334885933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b="1" i="0" kern="100" dirty="0">
                          <a:solidFill>
                            <a:schemeClr val="bg1"/>
                          </a:solidFill>
                          <a:effectLst/>
                          <a:latin typeface="Mont SemiBold" pitchFamily="2" charset="0"/>
                        </a:rPr>
                        <a:t>ЧТО</a:t>
                      </a:r>
                      <a:endParaRPr lang="ru-RU" sz="2400" b="1" i="0" kern="100" dirty="0">
                        <a:solidFill>
                          <a:schemeClr val="bg1"/>
                        </a:solidFill>
                        <a:effectLst/>
                        <a:latin typeface="Mont SemiBold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BF274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b="1" i="0" kern="100" dirty="0">
                          <a:solidFill>
                            <a:schemeClr val="bg1"/>
                          </a:solidFill>
                          <a:effectLst/>
                          <a:latin typeface="Mont SemiBold" pitchFamily="2" charset="0"/>
                        </a:rPr>
                        <a:t>КАК</a:t>
                      </a:r>
                      <a:endParaRPr lang="ru-RU" sz="2400" b="1" i="0" kern="100" dirty="0">
                        <a:solidFill>
                          <a:schemeClr val="bg1"/>
                        </a:solidFill>
                        <a:effectLst/>
                        <a:latin typeface="Mont SemiBold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BF274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2084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2000" b="1" i="0" kern="100" dirty="0">
                          <a:effectLst/>
                          <a:latin typeface="Mont Light Italic" pitchFamily="2" charset="0"/>
                        </a:rPr>
                        <a:t>Использование </a:t>
                      </a:r>
                      <a:r>
                        <a:rPr lang="ru-RU" sz="2000" b="1" i="0" kern="100" dirty="0" err="1">
                          <a:effectLst/>
                          <a:latin typeface="Mont Light Italic" pitchFamily="2" charset="0"/>
                        </a:rPr>
                        <a:t>Inbound</a:t>
                      </a:r>
                      <a:r>
                        <a:rPr lang="ru-RU" sz="2000" b="1" i="0" kern="100" dirty="0">
                          <a:effectLst/>
                          <a:latin typeface="Mont Light Italic" pitchFamily="2" charset="0"/>
                        </a:rPr>
                        <a:t>-маркетинга</a:t>
                      </a:r>
                      <a:endParaRPr lang="ru-RU" sz="2000" b="1" i="0" kern="100" dirty="0">
                        <a:effectLst/>
                        <a:latin typeface="Mont Light Italic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800" kern="100" dirty="0">
                          <a:effectLst/>
                          <a:latin typeface="Mont ExtraLight" pitchFamily="2" charset="0"/>
                        </a:rPr>
                        <a:t>Использовать социальные сети, организовывать вебинары, создавать видео-контент, подкасты. </a:t>
                      </a:r>
                      <a:endParaRPr lang="ru-RU" sz="18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81031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2000" b="1" i="0" kern="100" dirty="0">
                          <a:effectLst/>
                          <a:latin typeface="Mont Light Italic" pitchFamily="2" charset="0"/>
                        </a:rPr>
                        <a:t>Концентрация усилий на формировании потребительской ценности</a:t>
                      </a:r>
                      <a:endParaRPr lang="ru-RU" sz="2000" b="1" i="0" kern="100" dirty="0">
                        <a:effectLst/>
                        <a:latin typeface="Mont Light Italic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800" kern="100">
                          <a:effectLst/>
                          <a:latin typeface="Mont ExtraLight" pitchFamily="2" charset="0"/>
                        </a:rPr>
                        <a:t>Предоставление услуги, учитывающей представления потребителей о полезности, значимости и получаемых выгодах</a:t>
                      </a:r>
                      <a:endParaRPr lang="ru-RU" sz="1800" kern="10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97211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2000" b="1" i="0" kern="100" dirty="0">
                          <a:effectLst/>
                          <a:latin typeface="Mont Light Italic" pitchFamily="2" charset="0"/>
                        </a:rPr>
                        <a:t>Формирование из сотрудников амбассадоров</a:t>
                      </a:r>
                      <a:endParaRPr lang="ru-RU" sz="2000" b="1" i="0" kern="100" dirty="0">
                        <a:effectLst/>
                        <a:latin typeface="Mont Light Italic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800" kern="100" dirty="0">
                          <a:effectLst/>
                          <a:latin typeface="Mont ExtraLight" pitchFamily="2" charset="0"/>
                        </a:rPr>
                        <a:t>Создавать контент, в котором главные герои – эксперты организации, мотивировать сотрудников создавать контент об организации</a:t>
                      </a:r>
                      <a:endParaRPr lang="ru-RU" sz="18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63081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2000" b="1" i="0" kern="100" dirty="0">
                          <a:effectLst/>
                          <a:latin typeface="Mont Light Italic" pitchFamily="2" charset="0"/>
                        </a:rPr>
                        <a:t>Формирование клиентского сервиса</a:t>
                      </a:r>
                      <a:endParaRPr lang="ru-RU" sz="2000" b="1" i="0" kern="100" dirty="0">
                        <a:effectLst/>
                        <a:latin typeface="Mont Light Italic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800" kern="100" dirty="0">
                          <a:effectLst/>
                          <a:latin typeface="Mont ExtraLight" pitchFamily="2" charset="0"/>
                        </a:rPr>
                        <a:t>Индивидуальный подход и забота о клиентах, сбор обратной связи, отработка негатива, персонализированные коммуникации и </a:t>
                      </a:r>
                      <a:r>
                        <a:rPr lang="ru-RU" sz="1800" kern="100" dirty="0" err="1">
                          <a:effectLst/>
                          <a:latin typeface="Mont ExtraLight" pitchFamily="2" charset="0"/>
                        </a:rPr>
                        <a:t>омниканальность</a:t>
                      </a:r>
                      <a:endParaRPr lang="ru-RU" sz="1800" kern="100" dirty="0">
                        <a:effectLst/>
                        <a:latin typeface="Mont ExtraLigh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5423814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404A2711-A5BD-D6F0-8D66-B6EC26A3E3B8}"/>
              </a:ext>
            </a:extLst>
          </p:cNvPr>
          <p:cNvSpPr txBox="1"/>
          <p:nvPr/>
        </p:nvSpPr>
        <p:spPr>
          <a:xfrm>
            <a:off x="13335631" y="301108"/>
            <a:ext cx="68948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algn="ctr">
              <a:defRPr sz="5400" b="1">
                <a:solidFill>
                  <a:srgbClr val="BF274C"/>
                </a:solidFill>
                <a:latin typeface="Mont Bold" pitchFamily="2" charset="0"/>
              </a:defRPr>
            </a:lvl1pPr>
          </a:lstStyle>
          <a:p>
            <a:r>
              <a:rPr lang="ru-RU" dirty="0"/>
              <a:t>ФАКТОРЫ УСПЕХА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26A1F7-017D-DB79-3D04-F22D07812CD2}"/>
              </a:ext>
            </a:extLst>
          </p:cNvPr>
          <p:cNvSpPr txBox="1"/>
          <p:nvPr/>
        </p:nvSpPr>
        <p:spPr>
          <a:xfrm>
            <a:off x="15259049" y="1741395"/>
            <a:ext cx="8267701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800"/>
              </a:spcAft>
            </a:pPr>
            <a:r>
              <a:rPr lang="ru-RU" sz="2400" kern="100" dirty="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Изучение и адаптация лучших практик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F2F50D7-C26B-4046-47DD-9C13D6A59E4B}"/>
              </a:ext>
            </a:extLst>
          </p:cNvPr>
          <p:cNvSpPr txBox="1"/>
          <p:nvPr/>
        </p:nvSpPr>
        <p:spPr>
          <a:xfrm>
            <a:off x="16240124" y="3314808"/>
            <a:ext cx="8267701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800"/>
              </a:spcAft>
            </a:pPr>
            <a:r>
              <a:rPr lang="ru-RU" sz="2400" kern="100" dirty="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системы на уровне региона</a:t>
            </a:r>
            <a:r>
              <a:rPr lang="ru-RU" sz="2400" kern="100" dirty="0"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BFA5D24-EC42-93C7-1B28-6171C72A68D5}"/>
              </a:ext>
            </a:extLst>
          </p:cNvPr>
          <p:cNvSpPr txBox="1"/>
          <p:nvPr/>
        </p:nvSpPr>
        <p:spPr>
          <a:xfrm>
            <a:off x="17221199" y="4888220"/>
            <a:ext cx="8267701" cy="11541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800"/>
              </a:spcAft>
            </a:pPr>
            <a:r>
              <a:rPr lang="ru-RU" sz="2400" kern="100" dirty="0">
                <a:effectLst/>
                <a:latin typeface="Mont Extra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Демонстрация историй успеха и активное продвижение  успешных практик</a:t>
            </a:r>
          </a:p>
        </p:txBody>
      </p:sp>
      <p:sp>
        <p:nvSpPr>
          <p:cNvPr id="18" name="Шестиугольник 17">
            <a:extLst>
              <a:ext uri="{FF2B5EF4-FFF2-40B4-BE49-F238E27FC236}">
                <a16:creationId xmlns:a16="http://schemas.microsoft.com/office/drawing/2014/main" id="{2F72907D-201F-48F5-DF22-E41608BD9973}"/>
              </a:ext>
            </a:extLst>
          </p:cNvPr>
          <p:cNvSpPr/>
          <p:nvPr/>
        </p:nvSpPr>
        <p:spPr>
          <a:xfrm>
            <a:off x="-5821015" y="3238500"/>
            <a:ext cx="1802293" cy="1553701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19" name="Шестиугольник 18">
            <a:extLst>
              <a:ext uri="{FF2B5EF4-FFF2-40B4-BE49-F238E27FC236}">
                <a16:creationId xmlns:a16="http://schemas.microsoft.com/office/drawing/2014/main" id="{61DEFEA9-8AB7-CB9A-EDE0-B7DD6518EA13}"/>
              </a:ext>
            </a:extLst>
          </p:cNvPr>
          <p:cNvSpPr/>
          <p:nvPr/>
        </p:nvSpPr>
        <p:spPr>
          <a:xfrm>
            <a:off x="-4393093" y="7732644"/>
            <a:ext cx="1802293" cy="1553701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sp>
        <p:nvSpPr>
          <p:cNvPr id="21" name="Шестиугольник 20">
            <a:extLst>
              <a:ext uri="{FF2B5EF4-FFF2-40B4-BE49-F238E27FC236}">
                <a16:creationId xmlns:a16="http://schemas.microsoft.com/office/drawing/2014/main" id="{60F1A5DE-3D8C-7C6D-B799-8E790311BE6A}"/>
              </a:ext>
            </a:extLst>
          </p:cNvPr>
          <p:cNvSpPr/>
          <p:nvPr/>
        </p:nvSpPr>
        <p:spPr>
          <a:xfrm>
            <a:off x="-4399719" y="2458279"/>
            <a:ext cx="1802293" cy="1553701"/>
          </a:xfrm>
          <a:prstGeom prst="hexagon">
            <a:avLst/>
          </a:prstGeom>
          <a:noFill/>
          <a:ln w="38100">
            <a:solidFill>
              <a:srgbClr val="BF27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F274C"/>
              </a:solidFill>
            </a:endParaRPr>
          </a:p>
        </p:txBody>
      </p:sp>
      <p:pic>
        <p:nvPicPr>
          <p:cNvPr id="23" name="Рисунок 22" descr="Изображение выглядит как черный, темнота&#10;&#10;Автоматически созданное описание">
            <a:extLst>
              <a:ext uri="{FF2B5EF4-FFF2-40B4-BE49-F238E27FC236}">
                <a16:creationId xmlns:a16="http://schemas.microsoft.com/office/drawing/2014/main" id="{431E1799-D1C7-997A-776D-759DF2E6E4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862752">
            <a:off x="-4191001" y="7829550"/>
            <a:ext cx="1390650" cy="139065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4632244F-EBC6-0F85-2063-241DFF4F808F}"/>
              </a:ext>
            </a:extLst>
          </p:cNvPr>
          <p:cNvSpPr txBox="1"/>
          <p:nvPr/>
        </p:nvSpPr>
        <p:spPr>
          <a:xfrm>
            <a:off x="13663246" y="6119417"/>
            <a:ext cx="3434862" cy="400110"/>
          </a:xfrm>
          <a:prstGeom prst="rect">
            <a:avLst/>
          </a:prstGeom>
          <a:solidFill>
            <a:srgbClr val="EEDADE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000">
                <a:effectLst/>
                <a:latin typeface="Mont Thin" pitchFamily="2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ru-RU" dirty="0" err="1"/>
              <a:t>https</a:t>
            </a:r>
            <a:r>
              <a:rPr lang="ru-RU" dirty="0"/>
              <a:t>://</a:t>
            </a:r>
            <a:r>
              <a:rPr lang="ru-RU" dirty="0" err="1"/>
              <a:t>netology.ru</a:t>
            </a:r>
            <a:r>
              <a:rPr lang="ru-RU" dirty="0"/>
              <a:t>/</a:t>
            </a:r>
            <a:r>
              <a:rPr lang="ru-RU" dirty="0" err="1"/>
              <a:t>blog</a:t>
            </a:r>
            <a:r>
              <a:rPr lang="ru-RU" dirty="0"/>
              <a:t>/01-2023-promotion-trends?ysclid=lmxmjrty7w43223826 </a:t>
            </a:r>
          </a:p>
        </p:txBody>
      </p:sp>
    </p:spTree>
    <p:extLst>
      <p:ext uri="{BB962C8B-B14F-4D97-AF65-F5344CB8AC3E}">
        <p14:creationId xmlns:p14="http://schemas.microsoft.com/office/powerpoint/2010/main" val="2261328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Пользовательские 6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8BA9"/>
      </a:accent1>
      <a:accent2>
        <a:srgbClr val="6CE4E7"/>
      </a:accent2>
      <a:accent3>
        <a:srgbClr val="302682"/>
      </a:accent3>
      <a:accent4>
        <a:srgbClr val="0074A6"/>
      </a:accent4>
      <a:accent5>
        <a:srgbClr val="EB008C"/>
      </a:accent5>
      <a:accent6>
        <a:srgbClr val="E90000"/>
      </a:accent6>
      <a:hlink>
        <a:srgbClr val="2F2682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1297</Words>
  <Application>Microsoft Office PowerPoint</Application>
  <PresentationFormat>Широкоэкранный</PresentationFormat>
  <Paragraphs>309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3" baseType="lpstr">
      <vt:lpstr>Arial</vt:lpstr>
      <vt:lpstr>Calibri</vt:lpstr>
      <vt:lpstr>Calibri Light</vt:lpstr>
      <vt:lpstr>Mont Black</vt:lpstr>
      <vt:lpstr>Mont Bold</vt:lpstr>
      <vt:lpstr>Mont ExtraLight</vt:lpstr>
      <vt:lpstr>Mont Heavy</vt:lpstr>
      <vt:lpstr>Mont Light Italic</vt:lpstr>
      <vt:lpstr>Mont SemiBold</vt:lpstr>
      <vt:lpstr>Mont Thin</vt:lpstr>
      <vt:lpstr>Mont Thin Italic</vt:lpstr>
      <vt:lpstr>Тема Office</vt:lpstr>
      <vt:lpstr>Продвижение санаторно-курортных организаций в условиях новой реальности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Продвижение санаторно-курортных организаций в условиях новой реальности</dc:title>
  <dc:creator>Данилова Ксения Александровна</dc:creator>
  <cp:lastModifiedBy>ivan</cp:lastModifiedBy>
  <cp:revision>3</cp:revision>
  <dcterms:created xsi:type="dcterms:W3CDTF">2023-09-26T08:34:46Z</dcterms:created>
  <dcterms:modified xsi:type="dcterms:W3CDTF">2023-09-27T12:37:47Z</dcterms:modified>
</cp:coreProperties>
</file>