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417" r:id="rId3"/>
    <p:sldId id="363" r:id="rId4"/>
    <p:sldId id="404" r:id="rId5"/>
    <p:sldId id="405" r:id="rId6"/>
    <p:sldId id="378" r:id="rId7"/>
    <p:sldId id="406" r:id="rId8"/>
    <p:sldId id="381" r:id="rId9"/>
    <p:sldId id="418" r:id="rId10"/>
    <p:sldId id="373" r:id="rId11"/>
    <p:sldId id="407" r:id="rId12"/>
    <p:sldId id="408" r:id="rId13"/>
    <p:sldId id="386" r:id="rId14"/>
    <p:sldId id="409" r:id="rId15"/>
    <p:sldId id="392" r:id="rId16"/>
    <p:sldId id="410" r:id="rId17"/>
    <p:sldId id="394" r:id="rId18"/>
    <p:sldId id="396" r:id="rId19"/>
    <p:sldId id="411" r:id="rId20"/>
    <p:sldId id="385" r:id="rId21"/>
    <p:sldId id="371" r:id="rId22"/>
    <p:sldId id="372" r:id="rId23"/>
    <p:sldId id="412" r:id="rId24"/>
    <p:sldId id="413" r:id="rId25"/>
    <p:sldId id="414" r:id="rId26"/>
    <p:sldId id="399" r:id="rId27"/>
    <p:sldId id="416" r:id="rId28"/>
    <p:sldId id="415" r:id="rId29"/>
    <p:sldId id="295" r:id="rId30"/>
  </p:sldIdLst>
  <p:sldSz cx="9144000" cy="5143500" type="screen16x9"/>
  <p:notesSz cx="6797675" cy="987425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D0C0"/>
    <a:srgbClr val="B11116"/>
    <a:srgbClr val="09A69C"/>
    <a:srgbClr val="00FFCC"/>
    <a:srgbClr val="CCEAE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30" d="100"/>
          <a:sy n="130" d="100"/>
        </p:scale>
        <p:origin x="-990" y="-4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CB94A-885F-4780-A645-A69F6E08EFFA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41363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EE585-0A63-4BCD-A0D1-7762BA064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504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F1F537-529E-48FF-BF5E-742118ED7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A239473-B642-4C3A-87C6-5533A6256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305817-C6B7-4D94-B575-BB51214D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788E14-907B-45B7-B82F-7C98B593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C19C3A-FCF0-41F9-8DCC-94DCFACB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5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036A05-0F66-421C-BD89-48B322C5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A173F3-FAB9-4814-B3DF-00282AD1A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878D18-D282-4672-953B-4C2A01AD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F79633-B56D-40D6-92EC-9834DBA5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7FAE31-A276-4A5C-B21E-A5FD6611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903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1F83442-6E8B-4053-AF3A-3F32A987C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434C011-9483-439F-AA0F-FFF879DF8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01BC4B-7FB2-4408-900A-0819A8FD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86F124-A502-42FE-854B-FACB82C8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E24A699-4053-4A0C-ACFF-0A1D00FF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60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D353B-A682-4F39-A052-5B38F85D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D78B45-EADD-4A4B-A02C-67DA026D9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54333E-339D-4289-ACB9-0BDD0EEA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2597E5-28C5-421D-B7B3-FFCF24B5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93D1B4-F65D-4DD9-872C-62F63732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69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5BE97B-A876-4BFA-812F-79579F71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DBC3E6-0583-4B85-BB48-82E491CC6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0409B3-07AB-41E0-91EE-79DF0F91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08D98F-B942-476B-9070-67B17A59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25D463-D577-403C-8115-1261B09C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29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7A55A4-3D21-4FBB-9F68-E437E477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355ECE-331E-4611-92C4-61A3C051F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FD9F63-7A5B-4117-AB12-DF500AC18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094FA8-F613-4536-88F7-F5184435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26AA218-844A-4B84-8E87-270F4DAD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20678E-28E9-4DC9-8B8B-0289E56A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093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48C47C-62C1-4355-9D6C-523BEF6F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61A0E7-3B44-41A8-A546-14E6C0E1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B8FCB34-B2DE-42AD-A575-64C7FF9DA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709671D-3CAC-40F0-9ACB-C48F0EFF3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3CE770E-0AE4-4A65-B4FA-688D2B19A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5FD8B7-6DE5-4EA5-90CC-B68AF28C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A482146-0018-49E9-80B1-C5AD21C4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DC06F3C-5253-417D-B088-BDEE747C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452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4CAEBD-D13A-48D2-8506-ED1D748E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F3ED7E1-DF80-4E0F-A303-DCF86303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685892D-2326-4AE1-8FC6-D0CC2A77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D160AFE-E86A-4461-ADD7-AD7C63A3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570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1E355C-D023-409F-AA2B-4F934F3D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16CB1A4-BE21-4555-8C7B-B8B2E56A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84CB68-71E1-46D1-8EE7-78AC501F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84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DAD4CE-9D33-4C9D-8B68-9808DE27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3F4457-297E-4D81-9FE6-10C174B85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B47746-3709-48E0-A979-3952DA6CD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804425-123D-4AF6-AA6D-6866770E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3A6CAC2-780F-4808-A8FF-2C50A037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574731-9657-4CC4-BE13-FCDB35A1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109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4AE12-92AA-4E4A-B1F5-11705186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3DBBAE6-72FE-414B-8EA4-F0F37D54F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BAE4A72-48D9-4F64-AA3C-346CFE08B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DC8BEDF-E87D-4567-96A0-B9A8CBD8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C63920-4FD4-4A36-AE7B-D3A85D20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A9D3CF5-8B01-45ED-928F-B1CF88A4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158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B5745-71D7-49A2-8F00-C7DFFC08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5042B5-BF5B-43E8-ACDB-BEE856A5A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792598-6406-4C87-A55E-968517298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4EBED-4DA0-4BB5-AC90-0D8F9236A293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8DDA7F-B02B-4DA2-A52F-A9FB2FFB9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0F8240-4B54-4D61-9374-69F396C17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6226D-8A4A-4C3F-A44D-47C58F7970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36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microsoft.com/office/2007/relationships/hdphoto" Target="../media/hdphoto3.wdp"/><Relationship Id="rId3" Type="http://schemas.openxmlformats.org/officeDocument/2006/relationships/image" Target="../media/image105.jpe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06.png"/><Relationship Id="rId9" Type="http://schemas.openxmlformats.org/officeDocument/2006/relationships/image" Target="../media/image110.png"/><Relationship Id="rId1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1\сеть\Облздрав\Координирующий центр РЭМУ\@Конфиденциально\БРЕНДБУК\Презентация\Слайды\01_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3"/>
            <a:ext cx="9144000" cy="5142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22750" y="488950"/>
            <a:ext cx="4603751" cy="224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027" name="Picture 3" descr="\\S1\сеть\Облздрав\Координирующий центр РЭМУ\@Конфиденциально\БРЕНДБУК\Презентация\Фрагменты\лечение 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248" y="127254"/>
            <a:ext cx="902467" cy="539497"/>
          </a:xfrm>
          <a:prstGeom prst="rect">
            <a:avLst/>
          </a:prstGeom>
          <a:noFill/>
        </p:spPr>
      </p:pic>
      <p:pic>
        <p:nvPicPr>
          <p:cNvPr id="1028" name="Picture 4" descr="\\S1\сеть\Облздрав\Координирующий центр РЭМУ\@Конфиденциально\БРЕНДБУК\Презентация\Фрагменты\лого нацпроек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0760" y="133986"/>
            <a:ext cx="680924" cy="51371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08475" y="714054"/>
            <a:ext cx="4432300" cy="231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</a:pPr>
            <a:r>
              <a:rPr lang="ru-RU" sz="1500" dirty="0" smtClean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Развитие медицинского </a:t>
            </a:r>
            <a:r>
              <a:rPr lang="ru-RU" sz="1500" smtClean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туризма </a:t>
            </a:r>
            <a:br>
              <a:rPr lang="ru-RU" sz="1500" smtClean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</a:br>
            <a:r>
              <a:rPr lang="ru-RU" sz="1500" smtClean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в Волгоградской области</a:t>
            </a:r>
            <a:endParaRPr lang="ru-RU" sz="1500" dirty="0">
              <a:solidFill>
                <a:schemeClr val="tx1"/>
              </a:solidFill>
              <a:latin typeface="AvantGardeGothicCTT" pitchFamily="2" charset="0"/>
              <a:ea typeface="Fira Sans" panose="020B0603050000020004" pitchFamily="34" charset="0"/>
              <a:cs typeface="+mj-cs"/>
            </a:endParaRPr>
          </a:p>
          <a:p>
            <a:pPr algn="ctr" defTabSz="514350">
              <a:lnSpc>
                <a:spcPct val="90000"/>
              </a:lnSpc>
              <a:spcBef>
                <a:spcPct val="0"/>
              </a:spcBef>
            </a:pPr>
            <a:endParaRPr lang="ru-RU" sz="1800" b="1" dirty="0">
              <a:solidFill>
                <a:schemeClr val="tx1"/>
              </a:solidFill>
              <a:latin typeface="AvantGardeGothicCTT" pitchFamily="2" charset="0"/>
              <a:ea typeface="Fira Sans" panose="020B0603050000020004" pitchFamily="34" charset="0"/>
              <a:cs typeface="+mj-cs"/>
            </a:endParaRPr>
          </a:p>
          <a:p>
            <a:pPr algn="ctr" defTabSz="514350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Тронева Виктория Евгеньевна</a:t>
            </a:r>
          </a:p>
          <a:p>
            <a:pPr algn="ctr" defTabSz="514350">
              <a:lnSpc>
                <a:spcPct val="90000"/>
              </a:lnSpc>
              <a:spcBef>
                <a:spcPct val="0"/>
              </a:spcBef>
            </a:pPr>
            <a:endParaRPr lang="ru-RU" b="1" dirty="0">
              <a:solidFill>
                <a:schemeClr val="tx1"/>
              </a:solidFill>
              <a:latin typeface="AvantGardeGothicCTT" pitchFamily="2" charset="0"/>
              <a:ea typeface="Fira Sans" panose="020B0603050000020004" pitchFamily="34" charset="0"/>
              <a:cs typeface="+mj-cs"/>
            </a:endParaRPr>
          </a:p>
          <a:p>
            <a:pPr algn="ctr" defTabSz="514350">
              <a:lnSpc>
                <a:spcPct val="90000"/>
              </a:lnSpc>
              <a:spcBef>
                <a:spcPct val="0"/>
              </a:spcBef>
            </a:pPr>
            <a:r>
              <a:rPr lang="ru-RU" sz="1200" dirty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Заместитель председателя комитета здравоохранения Волгоградской области – администратор регионального проекта </a:t>
            </a:r>
            <a:r>
              <a:rPr lang="ru-RU" sz="1200" dirty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</a:rPr>
              <a:t>"Развитие экспорта медицинских услуг (Волгоградская область)"</a:t>
            </a:r>
            <a:endParaRPr lang="ru-RU" sz="1200" dirty="0">
              <a:solidFill>
                <a:schemeClr val="tx1"/>
              </a:solidFill>
              <a:latin typeface="AvantGardeGothicCTT" pitchFamily="2" charset="0"/>
              <a:ea typeface="Fira Sans" panose="020B0603050000020004" pitchFamily="34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25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"/>
            <a:ext cx="9144000" cy="5144501"/>
          </a:xfrm>
        </p:spPr>
      </p:pic>
      <p:sp>
        <p:nvSpPr>
          <p:cNvPr id="22" name="Стрелка вниз 21"/>
          <p:cNvSpPr/>
          <p:nvPr/>
        </p:nvSpPr>
        <p:spPr>
          <a:xfrm>
            <a:off x="4067724" y="827903"/>
            <a:ext cx="432048" cy="2848681"/>
          </a:xfrm>
          <a:prstGeom prst="downArrow">
            <a:avLst/>
          </a:prstGeom>
          <a:solidFill>
            <a:srgbClr val="CCEAE8"/>
          </a:solidFill>
          <a:ln>
            <a:solidFill>
              <a:srgbClr val="09A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20291" y="928400"/>
          <a:ext cx="4128292" cy="2634580"/>
        </p:xfrm>
        <a:graphic>
          <a:graphicData uri="http://schemas.openxmlformats.org/drawingml/2006/table">
            <a:tbl>
              <a:tblPr/>
              <a:tblGrid>
                <a:gridCol w="4128292"/>
              </a:tblGrid>
              <a:tr h="284153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региональная общественная организация развития национальной культуры "Каракалпакия"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001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Азербайджанская национально-культурная автономия города Волгограда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AE8"/>
                    </a:solidFill>
                  </a:tcPr>
                </a:tc>
              </a:tr>
              <a:tr h="284153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городская общественная организация "Армянская диаспора"</a:t>
                      </a:r>
                    </a:p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6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региональная общественная организация "Таджикская община Волгоградской области"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AE8"/>
                    </a:solidFill>
                  </a:tcPr>
                </a:tc>
              </a:tr>
              <a:tr h="258604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Общественная организация "Казахская национально-культурная автономия г. Волгограда"</a:t>
                      </a:r>
                    </a:p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86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городская общественная организация "Русско-арабское содружество"</a:t>
                      </a:r>
                    </a:p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AE8"/>
                    </a:solidFill>
                  </a:tcPr>
                </a:tc>
              </a:tr>
              <a:tr h="284153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городская общественная организация "Землячество белорусов"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001">
                <a:tc>
                  <a:txBody>
                    <a:bodyPr/>
                    <a:lstStyle/>
                    <a:p>
                      <a:pPr marL="0" marR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Волгоградская областная общественная организация грузин "Иберия"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AE8"/>
                    </a:solidFill>
                  </a:tcPr>
                </a:tc>
              </a:tr>
              <a:tr h="284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Волгоградская областная общественная организация "Русско-Вьетнамское содружество"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Волгоградская региональная общественная организация "Ассоциация Волгоградских корейцев"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AE8"/>
                    </a:solidFill>
                  </a:tcPr>
                </a:tc>
              </a:tr>
              <a:tr h="146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Волгоградская городская общественная организация "Центр немецкой культуры"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772593" y="401092"/>
            <a:ext cx="7272808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/>
              <a:t>Работа с проводниками услуг</a:t>
            </a:r>
            <a:endParaRPr lang="ru-RU" sz="1800" dirty="0"/>
          </a:p>
        </p:txBody>
      </p:sp>
      <p:pic>
        <p:nvPicPr>
          <p:cNvPr id="10244" name="Picture 4" descr="Дом дружбы - Волгогр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12" y="2792061"/>
            <a:ext cx="1576195" cy="157619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971601" y="3651870"/>
            <a:ext cx="7272808" cy="40395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Представители общественных объединений (диаспор)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833" y="1067024"/>
            <a:ext cx="3842755" cy="16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04640" y="12192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C0AA804-075A-45CA-BE36-25BF2D85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</p:spPr>
      </p:pic>
      <p:sp>
        <p:nvSpPr>
          <p:cNvPr id="4" name="Прямоугольник 3"/>
          <p:cNvSpPr/>
          <p:nvPr/>
        </p:nvSpPr>
        <p:spPr>
          <a:xfrm>
            <a:off x="886893" y="343378"/>
            <a:ext cx="7272808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РАБОТА С ПРОВОДНИКАМИ УСЛУГ</a:t>
            </a:r>
            <a:endParaRPr lang="ru-RU" sz="1800" dirty="0" smtClean="0">
              <a:latin typeface="Myriad Pro Light" pitchFamily="34" charset="0"/>
            </a:endParaRPr>
          </a:p>
          <a:p>
            <a:pPr algn="ctr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1033" y="3680445"/>
            <a:ext cx="7272808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Взаимодействие</a:t>
            </a:r>
            <a:r>
              <a:rPr lang="en-US" sz="1800" b="1" dirty="0" smtClean="0">
                <a:latin typeface="Myriad Pro Light" pitchFamily="34" charset="0"/>
              </a:rPr>
              <a:t>:</a:t>
            </a:r>
            <a:endParaRPr lang="ru-RU" sz="1800" b="1" dirty="0">
              <a:latin typeface="Myriad Pro Light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83968" y="1297459"/>
            <a:ext cx="432048" cy="2354411"/>
          </a:xfrm>
          <a:prstGeom prst="downArrow">
            <a:avLst/>
          </a:prstGeom>
          <a:solidFill>
            <a:srgbClr val="CCEAE8"/>
          </a:solidFill>
          <a:ln>
            <a:solidFill>
              <a:srgbClr val="09A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8" name="Picture 27" descr="C:\Users\t_Sergienko\AppData\Local\Microsoft\Windows\Temporary Internet Files\Content.Outlook\X8SU5Z1H\1633432066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106" y="980099"/>
            <a:ext cx="1645890" cy="123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Picture 28" descr="C:\Users\t_Sergienko\AppData\Local\Microsoft\Windows\Temporary Internet Files\Content.Outlook\X8SU5Z1H\16334320819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2288686"/>
            <a:ext cx="1690659" cy="12704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29" descr="C:\Users\t_Sergienko\AppData\Local\Microsoft\Windows\Temporary Internet Files\Content.Outlook\X8SU5Z1H\1633432106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2551" y="2279161"/>
            <a:ext cx="1736090" cy="13045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1" name="Picture 10" descr="https://s1.studylib.ru/store/data/004706926_1-dd32c8703da08ece6ef2dac8392f88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604" y="1858540"/>
            <a:ext cx="955543" cy="716657"/>
          </a:xfrm>
          <a:prstGeom prst="rect">
            <a:avLst/>
          </a:prstGeom>
          <a:noFill/>
        </p:spPr>
      </p:pic>
      <p:pic>
        <p:nvPicPr>
          <p:cNvPr id="12" name="Picture 4" descr="https://soz.bio/wp-content/uploads/2019/01/2019-01-31-18-11-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863" y="2474479"/>
            <a:ext cx="908780" cy="725318"/>
          </a:xfrm>
          <a:prstGeom prst="rect">
            <a:avLst/>
          </a:prstGeom>
          <a:noFill/>
        </p:spPr>
      </p:pic>
      <p:pic>
        <p:nvPicPr>
          <p:cNvPr id="13" name="Picture 6" descr="https://volsu.ru/sveden/galleries/symbolism/photo/LOGO_VOLSU_RUS/LOGO_RUS_vec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0611" y="1251067"/>
            <a:ext cx="1435871" cy="410921"/>
          </a:xfrm>
          <a:prstGeom prst="rect">
            <a:avLst/>
          </a:prstGeom>
          <a:noFill/>
        </p:spPr>
      </p:pic>
      <p:pic>
        <p:nvPicPr>
          <p:cNvPr id="14" name="Picture 8" descr="https://uzb.rs.gov.ru/uploads/news/cover/66849/compressed_file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5577" y="2982342"/>
            <a:ext cx="872430" cy="531601"/>
          </a:xfrm>
          <a:prstGeom prst="rect">
            <a:avLst/>
          </a:prstGeom>
          <a:noFill/>
        </p:spPr>
      </p:pic>
      <p:pic>
        <p:nvPicPr>
          <p:cNvPr id="15" name="Picture 24" descr="https://osago-online-kupit.ru/wp-content/uploads/2019/06/soglasi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57" y="3393752"/>
            <a:ext cx="1191551" cy="670248"/>
          </a:xfrm>
          <a:prstGeom prst="rect">
            <a:avLst/>
          </a:prstGeom>
          <a:noFill/>
        </p:spPr>
      </p:pic>
      <p:pic>
        <p:nvPicPr>
          <p:cNvPr id="16" name="Picture 14" descr="https://www.legalinsurance.ru/media/kunena/attachments/457/1231412141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206" y="1422400"/>
            <a:ext cx="828275" cy="547739"/>
          </a:xfrm>
          <a:prstGeom prst="rect">
            <a:avLst/>
          </a:prstGeom>
          <a:noFill/>
        </p:spPr>
      </p:pic>
      <p:pic>
        <p:nvPicPr>
          <p:cNvPr id="17" name="Picture 16" descr="https://nekrasova.003doctor.ru/assets/images/311/rp6fgt-%D1%81%D0%BE%D0%B3%D0%B0%D0%B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227" y="755650"/>
            <a:ext cx="709592" cy="654050"/>
          </a:xfrm>
          <a:prstGeom prst="rect">
            <a:avLst/>
          </a:prstGeom>
          <a:noFill/>
        </p:spPr>
      </p:pic>
      <p:pic>
        <p:nvPicPr>
          <p:cNvPr id="18" name="Picture 20" descr="https://a.d-cd.net/r0AAAgPUXOA-192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114550"/>
            <a:ext cx="1066799" cy="711200"/>
          </a:xfrm>
          <a:prstGeom prst="rect">
            <a:avLst/>
          </a:prstGeom>
          <a:noFill/>
        </p:spPr>
      </p:pic>
      <p:pic>
        <p:nvPicPr>
          <p:cNvPr id="19" name="Picture 22" descr="https://arkan.ru/upload/iblock/247/7123ba64849fb0a57347ec6c0be158db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2469" y="2730501"/>
            <a:ext cx="945569" cy="666749"/>
          </a:xfrm>
          <a:prstGeom prst="rect">
            <a:avLst/>
          </a:prstGeom>
          <a:noFill/>
        </p:spPr>
      </p:pic>
      <p:pic>
        <p:nvPicPr>
          <p:cNvPr id="20" name="Picture 26" descr="https://vlichnyj-kabinet.ru/wp-content/uploads/2019/06/lichnyy-kabinet-alfastrahovani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0111" y="3946436"/>
            <a:ext cx="844847" cy="56323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309646" y="714048"/>
            <a:ext cx="257346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Myriad Pro Light" pitchFamily="34" charset="0"/>
              </a:rPr>
              <a:t>Иностранные студенты</a:t>
            </a:r>
            <a:endParaRPr lang="ru-RU" sz="1800" dirty="0">
              <a:solidFill>
                <a:srgbClr val="FF0000"/>
              </a:solidFill>
              <a:latin typeface="Myriad Pro Light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69412" y="4094303"/>
            <a:ext cx="3428851" cy="369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Страховые организации</a:t>
            </a:r>
            <a:endParaRPr lang="ru-RU" sz="1800" b="1" dirty="0">
              <a:latin typeface="Myriad Pro Light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79528" y="4104086"/>
            <a:ext cx="3428851" cy="369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Ведущие ВУЗы региона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290" y="13716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5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BBF6CA-720F-4D37-8220-1CCC832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sp>
        <p:nvSpPr>
          <p:cNvPr id="4" name="Прямоугольник 3"/>
          <p:cNvSpPr/>
          <p:nvPr/>
        </p:nvSpPr>
        <p:spPr>
          <a:xfrm>
            <a:off x="858318" y="401092"/>
            <a:ext cx="7272808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РАБОТА С ПРОВОДНИКАМИ УСЛУГ</a:t>
            </a:r>
            <a:endParaRPr lang="ru-RU" sz="1800" dirty="0" smtClean="0">
              <a:latin typeface="Myriad Pro Light" pitchFamily="34" charset="0"/>
            </a:endParaRPr>
          </a:p>
          <a:p>
            <a:pPr algn="ctr"/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1" y="3651870"/>
            <a:ext cx="7272808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Взаимодействие</a:t>
            </a:r>
            <a:r>
              <a:rPr lang="en-US" sz="1800" b="1" dirty="0" smtClean="0">
                <a:latin typeface="Myriad Pro Light" pitchFamily="34" charset="0"/>
              </a:rPr>
              <a:t>:</a:t>
            </a:r>
            <a:endParaRPr lang="ru-RU" sz="1800" b="1" dirty="0">
              <a:latin typeface="Myriad Pro Light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864973"/>
            <a:ext cx="432048" cy="2786897"/>
          </a:xfrm>
          <a:prstGeom prst="downArrow">
            <a:avLst/>
          </a:prstGeom>
          <a:solidFill>
            <a:srgbClr val="CCEAE8"/>
          </a:solidFill>
          <a:ln>
            <a:solidFill>
              <a:srgbClr val="09A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54459" y="4044877"/>
            <a:ext cx="3428851" cy="646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altLang="ko-KR" sz="1800" b="1" dirty="0" smtClean="0">
                <a:solidFill>
                  <a:srgbClr val="FF0000"/>
                </a:solidFill>
                <a:latin typeface="Myriad Pro Light" pitchFamily="34" charset="0"/>
              </a:rPr>
              <a:t>РГА, гостиничные комплексы, туристические фирмы</a:t>
            </a:r>
            <a:endParaRPr lang="ru-RU" sz="1800" b="1" dirty="0" smtClean="0">
              <a:solidFill>
                <a:srgbClr val="FF0000"/>
              </a:solidFill>
              <a:latin typeface="Myriad Pro Light" pitchFamily="34" charset="0"/>
            </a:endParaRPr>
          </a:p>
        </p:txBody>
      </p:sp>
      <p:pic>
        <p:nvPicPr>
          <p:cNvPr id="9" name="Picture 4" descr="https://rha.ru/images/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79" y="1000557"/>
            <a:ext cx="2472059" cy="1186589"/>
          </a:xfrm>
          <a:prstGeom prst="rect">
            <a:avLst/>
          </a:prstGeom>
          <a:noFill/>
        </p:spPr>
      </p:pic>
      <p:pic>
        <p:nvPicPr>
          <p:cNvPr id="10" name="Picture 10" descr="https://nazarov-group.ru/wp-content/uploads/2019/07/13938399_1096328087109053_117905855319576964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90" y="722869"/>
            <a:ext cx="1032496" cy="1032496"/>
          </a:xfrm>
          <a:prstGeom prst="rect">
            <a:avLst/>
          </a:prstGeom>
          <a:noFill/>
        </p:spPr>
      </p:pic>
      <p:pic>
        <p:nvPicPr>
          <p:cNvPr id="11" name="Picture 12" descr="https://hgivolgograd.ru/local/templates/main/assets/images/media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666" y="1328352"/>
            <a:ext cx="2485164" cy="412632"/>
          </a:xfrm>
          <a:prstGeom prst="rect">
            <a:avLst/>
          </a:prstGeom>
          <a:noFill/>
        </p:spPr>
      </p:pic>
      <p:pic>
        <p:nvPicPr>
          <p:cNvPr id="12" name="Picture 14" descr="https://upload.wikimedia.org/wikipedia/commons/thumb/9/93/Hampton_by_Hilton_logo.svg/1200px-Hampton_by_Hilton_logo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590" y="3744097"/>
            <a:ext cx="1572389" cy="1019432"/>
          </a:xfrm>
          <a:prstGeom prst="rect">
            <a:avLst/>
          </a:prstGeom>
          <a:noFill/>
        </p:spPr>
      </p:pic>
      <p:pic>
        <p:nvPicPr>
          <p:cNvPr id="13" name="Picture 16" descr="https://hotel-start.ru/upload/start/cf2/cf247567c18eb5b1b97ff4b8ceab3c3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244" y="2387268"/>
            <a:ext cx="1307306" cy="1157288"/>
          </a:xfrm>
          <a:prstGeom prst="rect">
            <a:avLst/>
          </a:prstGeom>
          <a:noFill/>
        </p:spPr>
      </p:pic>
      <p:pic>
        <p:nvPicPr>
          <p:cNvPr id="14" name="Picture 18" descr="https://volgograd.cosmosgroup.ru/files/hotels/11_logoFill_162619269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1671" y="2389786"/>
            <a:ext cx="1624913" cy="7550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010665" y="1952368"/>
            <a:ext cx="3960341" cy="1476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- Информационное взаимодействие (социальные сети, сайты организаций)</a:t>
            </a:r>
          </a:p>
          <a:p>
            <a:pPr algn="ctr"/>
            <a:endParaRPr lang="ru-RU" i="1" dirty="0" smtClean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ru-RU" i="1" dirty="0" smtClean="0">
                <a:solidFill>
                  <a:schemeClr val="tx1"/>
                </a:solidFill>
              </a:rPr>
              <a:t> Льготные условия для пациентов, проживающих 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в гостиничных комплексах</a:t>
            </a:r>
          </a:p>
          <a:p>
            <a:pPr algn="ct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360" y="16764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7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0047"/>
            <a:ext cx="7886700" cy="9941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D6C4C7-64E7-470B-9C1C-130F4A0C4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72" y="1445419"/>
            <a:ext cx="5800656" cy="32635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9C9729-CD38-48AC-82D3-938D13EF3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28575"/>
            <a:ext cx="9142223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021173-DDA7-4127-A478-99B586CE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2223" cy="5143500"/>
          </a:xfrm>
          <a:prstGeom prst="rect">
            <a:avLst/>
          </a:prstGeom>
        </p:spPr>
      </p:pic>
      <p:sp>
        <p:nvSpPr>
          <p:cNvPr id="12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455418" y="759473"/>
            <a:ext cx="2243047" cy="79488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Комитет экономической политики и развития Волгоградской области</a:t>
            </a:r>
          </a:p>
        </p:txBody>
      </p:sp>
      <p:sp>
        <p:nvSpPr>
          <p:cNvPr id="18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184152" y="2082401"/>
            <a:ext cx="2243046" cy="764753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Центр поддержки экспорта </a:t>
            </a:r>
            <a:b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Волгоградской области</a:t>
            </a:r>
          </a:p>
        </p:txBody>
      </p:sp>
      <p:sp>
        <p:nvSpPr>
          <p:cNvPr id="20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6534089" y="1299555"/>
            <a:ext cx="2268022" cy="782846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Комитет по развитию туризма Волгоградской области</a:t>
            </a:r>
          </a:p>
        </p:txBody>
      </p:sp>
      <p:sp>
        <p:nvSpPr>
          <p:cNvPr id="21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6315014" y="2647950"/>
            <a:ext cx="2268022" cy="739355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Комитет культуры </a:t>
            </a:r>
            <a:b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Волгоградской области</a:t>
            </a:r>
          </a:p>
        </p:txBody>
      </p:sp>
      <p:sp>
        <p:nvSpPr>
          <p:cNvPr id="22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4791014" y="3959369"/>
            <a:ext cx="2356455" cy="999945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Комитет по делам территориальных образований, внутренней и информационной политики Волгоградской области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1937290" y="3131105"/>
            <a:ext cx="2243046" cy="828264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Волгоградский  государственный медицинский университет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21309" y="-23779"/>
            <a:ext cx="4239883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8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МЫ ОБЪЕДИНЯЕМ</a:t>
            </a:r>
            <a:endParaRPr lang="en-US" altLang="ko-KR" sz="1800" b="1" dirty="0" smtClean="0"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027936" y="4345042"/>
            <a:ext cx="2801429" cy="87465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altLang="ko-KR" sz="1400" b="1" dirty="0">
              <a:solidFill>
                <a:srgbClr val="FF0000"/>
              </a:solidFill>
              <a:latin typeface="Myriad Pro SemiExt" panose="020B0505030403020204" pitchFamily="34" charset="0"/>
              <a:ea typeface="Fira Sans" panose="020B0603050000020004" pitchFamily="34" charset="0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39223" y="610814"/>
            <a:ext cx="2368550" cy="1092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altLang="ko-KR" b="1" dirty="0" smtClean="0">
                <a:solidFill>
                  <a:srgbClr val="C0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Региональный проект </a:t>
            </a:r>
          </a:p>
          <a:p>
            <a:pPr algn="ctr"/>
            <a:r>
              <a:rPr lang="ru-RU" altLang="ko-KR" b="1" dirty="0" smtClean="0">
                <a:solidFill>
                  <a:srgbClr val="C0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«Развитие экспорта </a:t>
            </a:r>
          </a:p>
          <a:p>
            <a:pPr algn="ctr"/>
            <a:r>
              <a:rPr lang="ru-RU" altLang="ko-KR" b="1" dirty="0" smtClean="0">
                <a:solidFill>
                  <a:srgbClr val="C0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медицинских услуг </a:t>
            </a:r>
          </a:p>
          <a:p>
            <a:pPr algn="ctr"/>
            <a:r>
              <a:rPr lang="ru-RU" altLang="ko-KR" b="1" dirty="0" smtClean="0">
                <a:solidFill>
                  <a:srgbClr val="C0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(Волгоградская область)»</a:t>
            </a:r>
            <a:endParaRPr lang="ru-RU" altLang="ko-KR" b="1" dirty="0">
              <a:solidFill>
                <a:srgbClr val="C00000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740" y="184785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2585600" y="2374491"/>
            <a:ext cx="1853050" cy="107541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3209040" y="2374491"/>
            <a:ext cx="1267710" cy="643136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2698465" y="1554355"/>
            <a:ext cx="1778285" cy="820136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438650" y="2374491"/>
            <a:ext cx="1457325" cy="1435509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476750" y="2374491"/>
            <a:ext cx="1771589" cy="559209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4438650" y="1690979"/>
            <a:ext cx="1962150" cy="683512"/>
          </a:xfrm>
          <a:prstGeom prst="line">
            <a:avLst/>
          </a:prstGeom>
          <a:ln cap="rnd">
            <a:solidFill>
              <a:srgbClr val="24D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 descr="C:\Users\1\Downloads\png\hotpng.com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61" y="1827015"/>
            <a:ext cx="731636" cy="731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0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559766" y="292637"/>
            <a:ext cx="9153524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8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ВЗАИМОДЕЙСТВИЕ ВУЗ – РЕГИОН</a:t>
            </a:r>
            <a:endParaRPr lang="ru-RU" altLang="ko-KR" sz="1600" b="1" dirty="0" smtClean="0"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09550" y="1021109"/>
            <a:ext cx="9153524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600" b="1" dirty="0" smtClean="0"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  <a:t>Группа ученых – "Объяснительная гипотеза медицинского туризм"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9524" y="1668809"/>
            <a:ext cx="9153524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600" dirty="0" smtClean="0"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  <a:t>67 научных статей, опубликованных в ведущих журналах и изданиях, </a:t>
            </a:r>
            <a:br>
              <a:rPr lang="ru-RU" altLang="ko-KR" sz="1600" dirty="0" smtClean="0"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</a:br>
            <a:r>
              <a:rPr lang="ru-RU" altLang="ko-KR" sz="16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  <a:t>с 2020 года с участием комитета здравоохранения Волгоградской области</a:t>
            </a:r>
            <a:r>
              <a:rPr lang="en-US" altLang="ko-KR" sz="1600" dirty="0" smtClean="0"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  <a:t>:</a:t>
            </a:r>
            <a:r>
              <a:rPr lang="ru-RU" altLang="ko-KR" sz="1600" dirty="0" smtClean="0">
                <a:latin typeface="Myriad Pro SemiExt" panose="020B0505030403020204" pitchFamily="34" charset="0"/>
                <a:ea typeface="Fira Sans" panose="020B0603050000020004" pitchFamily="34" charset="0"/>
                <a:cs typeface="+mn-cs"/>
              </a:rPr>
              <a:t>   </a:t>
            </a:r>
          </a:p>
        </p:txBody>
      </p:sp>
      <p:sp>
        <p:nvSpPr>
          <p:cNvPr id="8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1749591" y="3876675"/>
            <a:ext cx="3965409" cy="838200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dirty="0" smtClean="0"/>
              <a:t>Федеральный научно- практический журнал Биоэтика, Том 15, № 2. 2022 </a:t>
            </a:r>
            <a:endParaRPr lang="ru-RU" sz="1200" dirty="0"/>
          </a:p>
        </p:txBody>
      </p:sp>
      <p:sp>
        <p:nvSpPr>
          <p:cNvPr id="9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352426" y="2362381"/>
            <a:ext cx="3816596" cy="123182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dirty="0" smtClean="0"/>
              <a:t>Сборник материалов V Всероссийской научно-практической конференции "Менеджмент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в здравоохранении: вызова и риски XXI века". - Волгоград: Изд-во </a:t>
            </a:r>
            <a:r>
              <a:rPr lang="ru-RU" sz="1200" dirty="0" err="1" smtClean="0"/>
              <a:t>ВолгГМУ</a:t>
            </a:r>
            <a:r>
              <a:rPr lang="ru-RU" sz="1200" dirty="0" smtClean="0"/>
              <a:t>, 2020 </a:t>
            </a:r>
          </a:p>
        </p:txBody>
      </p:sp>
      <p:sp>
        <p:nvSpPr>
          <p:cNvPr id="10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4619625" y="2347823"/>
            <a:ext cx="4152900" cy="1281201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dirty="0" smtClean="0"/>
              <a:t>Сборник материалов V</a:t>
            </a:r>
            <a:r>
              <a:rPr lang="en-US" sz="1200" dirty="0" smtClean="0"/>
              <a:t>I</a:t>
            </a:r>
            <a:r>
              <a:rPr lang="ru-RU" sz="1200" dirty="0" smtClean="0"/>
              <a:t>I Международной научно-практической конференции "Менеджмент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ru-RU" sz="1200" dirty="0" smtClean="0"/>
              <a:t>в</a:t>
            </a:r>
            <a:r>
              <a:rPr lang="en-US" sz="1200" dirty="0" smtClean="0"/>
              <a:t>  </a:t>
            </a:r>
            <a:r>
              <a:rPr lang="ru-RU" sz="1200" dirty="0" smtClean="0"/>
              <a:t>здравоохранении: </a:t>
            </a:r>
            <a:r>
              <a:rPr lang="en-US" sz="1200" dirty="0" smtClean="0"/>
              <a:t> </a:t>
            </a:r>
            <a:r>
              <a:rPr lang="ru-RU" sz="1200" smtClean="0"/>
              <a:t>вызовы и риски </a:t>
            </a:r>
            <a:r>
              <a:rPr lang="ru-RU" sz="1200" dirty="0" smtClean="0"/>
              <a:t>XXI века" ("</a:t>
            </a:r>
            <a:r>
              <a:rPr lang="ru-RU" sz="1200" dirty="0" err="1" smtClean="0"/>
              <a:t>Management</a:t>
            </a:r>
            <a:r>
              <a:rPr lang="ru-RU" sz="1200" dirty="0" smtClean="0"/>
              <a:t> </a:t>
            </a:r>
            <a:r>
              <a:rPr lang="ru-RU" sz="1200" dirty="0" err="1" smtClean="0"/>
              <a:t>in</a:t>
            </a:r>
            <a:r>
              <a:rPr lang="ru-RU" sz="1200" dirty="0" smtClean="0"/>
              <a:t> </a:t>
            </a:r>
            <a:r>
              <a:rPr lang="ru-RU" sz="1200" dirty="0" err="1" smtClean="0"/>
              <a:t>the</a:t>
            </a:r>
            <a:r>
              <a:rPr lang="ru-RU" sz="1200" dirty="0" smtClean="0"/>
              <a:t> </a:t>
            </a:r>
            <a:r>
              <a:rPr lang="ru-RU" sz="1200" dirty="0" err="1" smtClean="0"/>
              <a:t>Healthcare</a:t>
            </a:r>
            <a:r>
              <a:rPr lang="ru-RU" sz="1200" dirty="0" smtClean="0"/>
              <a:t>: </a:t>
            </a:r>
            <a:r>
              <a:rPr lang="ru-RU" sz="1200" dirty="0" err="1" smtClean="0"/>
              <a:t>Challenges</a:t>
            </a:r>
            <a:r>
              <a:rPr lang="ru-RU" sz="1200" dirty="0" smtClean="0"/>
              <a:t> </a:t>
            </a:r>
            <a:r>
              <a:rPr lang="ru-RU" sz="1200" dirty="0" err="1" smtClean="0"/>
              <a:t>and</a:t>
            </a:r>
            <a:r>
              <a:rPr lang="ru-RU" sz="1200" dirty="0" smtClean="0"/>
              <a:t> </a:t>
            </a:r>
            <a:r>
              <a:rPr lang="ru-RU" sz="1200" dirty="0" err="1" smtClean="0"/>
              <a:t>Risks</a:t>
            </a:r>
            <a:r>
              <a:rPr lang="ru-RU" sz="1200" dirty="0" smtClean="0"/>
              <a:t> </a:t>
            </a:r>
            <a:r>
              <a:rPr lang="ru-RU" sz="1200" dirty="0" err="1" smtClean="0"/>
              <a:t>in</a:t>
            </a:r>
            <a:r>
              <a:rPr lang="ru-RU" sz="1200" dirty="0" smtClean="0"/>
              <a:t> </a:t>
            </a:r>
            <a:r>
              <a:rPr lang="ru-RU" sz="1200" dirty="0" err="1" smtClean="0"/>
              <a:t>the</a:t>
            </a:r>
            <a:r>
              <a:rPr lang="ru-RU" sz="1200" dirty="0" smtClean="0"/>
              <a:t> 21st </a:t>
            </a:r>
            <a:r>
              <a:rPr lang="ru-RU" sz="1200" dirty="0" err="1" smtClean="0"/>
              <a:t>century</a:t>
            </a:r>
            <a:r>
              <a:rPr lang="ru-RU" sz="1200" dirty="0" smtClean="0"/>
              <a:t>"); 19 ноября 2022г., Волгоград. – Волгоград: Изд-во</a:t>
            </a:r>
            <a:r>
              <a:rPr lang="en-US" sz="1200" dirty="0" smtClean="0"/>
              <a:t> </a:t>
            </a:r>
            <a:r>
              <a:rPr lang="ru-RU" sz="1200" dirty="0" err="1" smtClean="0"/>
              <a:t>ВолгГМУ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1290" y="13716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4B0588-25E5-4E07-9BCE-C823598D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"/>
            <a:ext cx="9144000" cy="5144501"/>
          </a:xfrm>
        </p:spPr>
      </p:pic>
      <p:sp>
        <p:nvSpPr>
          <p:cNvPr id="15" name="Text Placeholder 13"/>
          <p:cNvSpPr txBox="1">
            <a:spLocks/>
          </p:cNvSpPr>
          <p:nvPr/>
        </p:nvSpPr>
        <p:spPr>
          <a:xfrm>
            <a:off x="240193" y="348599"/>
            <a:ext cx="3528392" cy="1551077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128169" y="819333"/>
            <a:ext cx="9153524" cy="47545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2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Социологическое исследование </a:t>
            </a:r>
            <a:br>
              <a:rPr lang="ru-RU" altLang="ko-KR" sz="12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2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"Экспорт медицинских услуг: перспективы и риски регионального </a:t>
            </a:r>
            <a:br>
              <a:rPr lang="ru-RU" altLang="ko-KR" sz="12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2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здравоохранения (на примере Волгоградского региона)"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72846" y="1353308"/>
            <a:ext cx="6349592" cy="5340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altLang="ko-KR" sz="1800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3500</a:t>
            </a:r>
            <a:r>
              <a:rPr lang="ru-RU" altLang="ko-KR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 анкет </a:t>
            </a:r>
            <a:br>
              <a:rPr lang="ru-RU" altLang="ko-KR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(иностранные граждане – 500, иногородние граждане – 2500)</a:t>
            </a:r>
            <a:endParaRPr lang="ru-RU" altLang="ko-KR" b="1" dirty="0">
              <a:solidFill>
                <a:schemeClr val="tx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7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2536138" y="1967788"/>
            <a:ext cx="1092140" cy="55252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Женщины – 68%</a:t>
            </a:r>
          </a:p>
        </p:txBody>
      </p:sp>
      <p:sp>
        <p:nvSpPr>
          <p:cNvPr id="8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3676090" y="1973884"/>
            <a:ext cx="1092140" cy="55252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От 31 до 50 лет – 51%</a:t>
            </a:r>
          </a:p>
        </p:txBody>
      </p:sp>
      <p:sp>
        <p:nvSpPr>
          <p:cNvPr id="9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4830671" y="1965350"/>
            <a:ext cx="1409133" cy="55252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Женат/замужем – 74%</a:t>
            </a:r>
          </a:p>
        </p:txBody>
      </p:sp>
      <p:sp>
        <p:nvSpPr>
          <p:cNvPr id="12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550122" y="2724906"/>
            <a:ext cx="3003846" cy="106314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rgbClr val="09A69C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38 % </a:t>
            </a:r>
            <a:br>
              <a:rPr lang="ru-RU" altLang="ko-KR" sz="1100" b="1" dirty="0" smtClean="0">
                <a:solidFill>
                  <a:srgbClr val="09A69C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09A69C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приезжают на лечение т.к. считают наши медицинские кадры высококвалифицированными</a:t>
            </a: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3570082" y="2621274"/>
            <a:ext cx="3003846" cy="106314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rgbClr val="00B0F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Основные источники информации</a:t>
            </a:r>
            <a:r>
              <a:rPr lang="en-US" altLang="ko-KR" sz="1100" b="1" dirty="0" smtClean="0">
                <a:solidFill>
                  <a:srgbClr val="00B0F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:</a:t>
            </a:r>
          </a:p>
          <a:p>
            <a:pPr algn="ctr"/>
            <a:r>
              <a:rPr lang="ru-RU" altLang="ko-KR" sz="1100" b="1" dirty="0" smtClean="0">
                <a:solidFill>
                  <a:srgbClr val="00B0F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Рекомендации родственников – 49 %</a:t>
            </a:r>
          </a:p>
          <a:p>
            <a:pPr algn="ctr"/>
            <a:r>
              <a:rPr lang="ru-RU" altLang="ko-KR" sz="1100" b="1" dirty="0" smtClean="0">
                <a:solidFill>
                  <a:srgbClr val="00B0F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Интернет – 32 %</a:t>
            </a:r>
          </a:p>
          <a:p>
            <a:pPr algn="ctr"/>
            <a:r>
              <a:rPr lang="ru-RU" altLang="ko-KR" sz="1100" b="1" dirty="0" smtClean="0">
                <a:solidFill>
                  <a:srgbClr val="00B0F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Рекомендации специалистов иногородних клиник – 19 %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203869" y="3673444"/>
            <a:ext cx="3003846" cy="106314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accent6">
                    <a:lumMod val="75000"/>
                  </a:schemeClr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41 % считает лечение в РФ </a:t>
            </a:r>
            <a:br>
              <a:rPr lang="ru-RU" altLang="ko-KR" sz="1100" b="1" dirty="0" smtClean="0">
                <a:solidFill>
                  <a:schemeClr val="accent6">
                    <a:lumMod val="75000"/>
                  </a:schemeClr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chemeClr val="accent6">
                    <a:lumMod val="75000"/>
                  </a:schemeClr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более квалифицированным, </a:t>
            </a:r>
            <a:br>
              <a:rPr lang="ru-RU" altLang="ko-KR" sz="1100" b="1" dirty="0" smtClean="0">
                <a:solidFill>
                  <a:schemeClr val="accent6">
                    <a:lumMod val="75000"/>
                  </a:schemeClr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chemeClr val="accent6">
                    <a:lumMod val="75000"/>
                  </a:schemeClr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чем за рубежом</a:t>
            </a:r>
          </a:p>
        </p:txBody>
      </p:sp>
      <p:sp>
        <p:nvSpPr>
          <p:cNvPr id="17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2923903" y="3613702"/>
            <a:ext cx="3003846" cy="106314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39 % предпочли бы лечиться </a:t>
            </a:r>
            <a:b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в Волгоградской области, </a:t>
            </a:r>
            <a:b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а не за рубежом </a:t>
            </a:r>
            <a:b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7030A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(при наличии финансовой возможности)</a:t>
            </a:r>
          </a:p>
        </p:txBody>
      </p:sp>
      <p:sp>
        <p:nvSpPr>
          <p:cNvPr id="11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6608326" y="1953150"/>
            <a:ext cx="2382053" cy="797365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rgbClr val="0070C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44 % </a:t>
            </a:r>
            <a:br>
              <a:rPr lang="ru-RU" altLang="ko-KR" sz="1100" b="1" dirty="0" smtClean="0">
                <a:solidFill>
                  <a:srgbClr val="0070C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0070C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считают Волгоград привлекательным как зону "МЕДИЦИНСКОГО ТУРИЗМА"</a:t>
            </a:r>
          </a:p>
        </p:txBody>
      </p:sp>
      <p:sp>
        <p:nvSpPr>
          <p:cNvPr id="10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146304" y="1951933"/>
            <a:ext cx="1616659" cy="805890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rgbClr val="00B05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41 % </a:t>
            </a:r>
            <a:br>
              <a:rPr lang="ru-RU" altLang="ko-KR" sz="1100" b="1" dirty="0" smtClean="0">
                <a:solidFill>
                  <a:srgbClr val="00B05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</a:br>
            <a:r>
              <a:rPr lang="ru-RU" altLang="ko-KR" sz="1100" b="1" dirty="0" smtClean="0">
                <a:solidFill>
                  <a:srgbClr val="00B050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знаком с понятием "МЕДИЦИНСКИЙ ТУРИЗМ"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464668" y="270692"/>
            <a:ext cx="9153524" cy="53398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8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Взаимодействие </a:t>
            </a:r>
            <a:r>
              <a:rPr lang="ru-RU" altLang="ko-KR" sz="1800" b="1" dirty="0" err="1" smtClean="0">
                <a:latin typeface="Myriad Pro SemiExt" panose="020B0505030403020204" pitchFamily="34" charset="0"/>
                <a:ea typeface="Fira Sans" panose="020B0603050000020004" pitchFamily="34" charset="0"/>
              </a:rPr>
              <a:t>ВолгГМУ</a:t>
            </a:r>
            <a:r>
              <a:rPr lang="ru-RU" altLang="ko-KR" sz="18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 – Волгоградская область</a:t>
            </a:r>
            <a:endParaRPr lang="ru-RU" altLang="ko-KR" sz="1600" b="1" dirty="0" smtClean="0"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18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6426665" y="3101638"/>
            <a:ext cx="2051652" cy="769314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altLang="ko-KR" sz="11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34 % считают необходимым закрепить понятие "медицинский туризм" законодательно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290" y="13716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КОЛЛАБОРАЦИЯ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9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  <p:bldP spid="17" grpId="0" animBg="1"/>
      <p:bldP spid="11" grpId="0" animBg="1"/>
      <p:bldP spid="1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0332FD8-3F3D-4AA7-A935-BCE4F3B47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</p:spPr>
      </p:pic>
      <p:sp>
        <p:nvSpPr>
          <p:cNvPr id="4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397041" y="835325"/>
            <a:ext cx="3193883" cy="1269700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b="1" i="1" dirty="0" smtClean="0"/>
              <a:t>13-14 июля 2022 года </a:t>
            </a:r>
          </a:p>
          <a:p>
            <a:r>
              <a:rPr lang="ru-RU" sz="1200" i="1" dirty="0" smtClean="0"/>
              <a:t>практико-ориентированный семинаре "Формирование </a:t>
            </a:r>
            <a:br>
              <a:rPr lang="ru-RU" sz="1200" i="1" dirty="0" smtClean="0"/>
            </a:br>
            <a:r>
              <a:rPr lang="ru-RU" sz="1200" i="1" dirty="0" smtClean="0"/>
              <a:t>и продвижение бренда медицинской организации при выходе на международный рынок медицинских услуг"</a:t>
            </a:r>
          </a:p>
        </p:txBody>
      </p:sp>
      <p:sp>
        <p:nvSpPr>
          <p:cNvPr id="6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809626" y="2554489"/>
            <a:ext cx="3281588" cy="1231822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b="1" i="1" dirty="0" smtClean="0"/>
              <a:t>22 августа - 1 сентября 2022 года </a:t>
            </a:r>
          </a:p>
          <a:p>
            <a:r>
              <a:rPr lang="ru-RU" sz="1200" i="1" dirty="0" smtClean="0"/>
              <a:t>программа повышения квалификации "Маркетинг и медицинский туризм"</a:t>
            </a:r>
          </a:p>
        </p:txBody>
      </p:sp>
      <p:sp>
        <p:nvSpPr>
          <p:cNvPr id="7" name="Скругленный прямоугольник 15">
            <a:extLst>
              <a:ext uri="{FF2B5EF4-FFF2-40B4-BE49-F238E27FC236}">
                <a16:creationId xmlns="" xmlns:a16="http://schemas.microsoft.com/office/drawing/2014/main" id="{A74CA9DD-6A6C-4853-A659-B3A3E28650E9}"/>
              </a:ext>
            </a:extLst>
          </p:cNvPr>
          <p:cNvSpPr txBox="1">
            <a:spLocks/>
          </p:cNvSpPr>
          <p:nvPr/>
        </p:nvSpPr>
        <p:spPr>
          <a:xfrm>
            <a:off x="4582668" y="3671799"/>
            <a:ext cx="3242807" cy="1163388"/>
          </a:xfrm>
          <a:prstGeom prst="roundRect">
            <a:avLst/>
          </a:prstGeom>
          <a:ln>
            <a:solidFill>
              <a:srgbClr val="09A6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r>
              <a:rPr lang="ru-RU" sz="1200" b="1" i="1" dirty="0" smtClean="0"/>
              <a:t>7-19 ноября 2022 года </a:t>
            </a:r>
          </a:p>
          <a:p>
            <a:r>
              <a:rPr lang="ru-RU" sz="1200" i="1" dirty="0" smtClean="0"/>
              <a:t>цикл "Экспорт медицинских услуг в медицинских организациях Российской Федерации"</a:t>
            </a:r>
            <a:endParaRPr lang="ru-RU" sz="1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" y="150560"/>
            <a:ext cx="9153524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ko-KR" sz="1800" b="1" dirty="0" smtClean="0">
                <a:latin typeface="Myriad Pro SemiExt" panose="020B0505030403020204" pitchFamily="34" charset="0"/>
                <a:ea typeface="Fira Sans" panose="020B0603050000020004" pitchFamily="34" charset="0"/>
              </a:rPr>
              <a:t>ОБУЧЕНИЕ УЧАСТНИКОВ ПРОЕКТОВ</a:t>
            </a:r>
            <a:endParaRPr lang="en-US" altLang="ko-KR" sz="1800" b="1" dirty="0" smtClean="0"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224" y="1050224"/>
            <a:ext cx="3453617" cy="23015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35120" y="14478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КОМПЕТЕНЦИИ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298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4B0588-25E5-4E07-9BCE-C823598D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sp>
        <p:nvSpPr>
          <p:cNvPr id="15" name="Text Placeholder 13"/>
          <p:cNvSpPr txBox="1">
            <a:spLocks/>
          </p:cNvSpPr>
          <p:nvPr/>
        </p:nvSpPr>
        <p:spPr>
          <a:xfrm>
            <a:off x="221143" y="481949"/>
            <a:ext cx="3528392" cy="1551077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8136" y="2491741"/>
            <a:ext cx="6121545" cy="1363084"/>
          </a:xfrm>
          <a:prstGeom prst="rect">
            <a:avLst/>
          </a:prstGeom>
          <a:gradFill flip="none" rotWithShape="1">
            <a:gsLst>
              <a:gs pos="0">
                <a:srgbClr val="24D0C0">
                  <a:tint val="66000"/>
                  <a:satMod val="160000"/>
                </a:srgbClr>
              </a:gs>
              <a:gs pos="50000">
                <a:srgbClr val="24D0C0">
                  <a:tint val="44500"/>
                  <a:satMod val="160000"/>
                </a:srgbClr>
              </a:gs>
              <a:gs pos="100000">
                <a:srgbClr val="24D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15 из 20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медицинских организаций – участников регионального 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552450" y="182909"/>
            <a:ext cx="9153524" cy="6596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ko-KR" sz="1500" b="1" dirty="0" smtClean="0"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905" y="570016"/>
            <a:ext cx="2607015" cy="4216608"/>
          </a:xfrm>
          <a:prstGeom prst="rect">
            <a:avLst/>
          </a:prstGeom>
          <a:solidFill>
            <a:srgbClr val="09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>
            <a:off x="215379" y="926906"/>
            <a:ext cx="2448341" cy="176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sz="14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Внедрение системы менеджмента качества, основанной </a:t>
            </a:r>
            <a:br>
              <a:rPr lang="ru-RU" altLang="ko-KR" sz="14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</a:br>
            <a:r>
              <a:rPr lang="ru-RU" altLang="ko-KR" sz="14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на требованиях международного стандарта ISO 9001:2015</a:t>
            </a:r>
            <a:endParaRPr lang="en-US" altLang="ko-KR" sz="1400" b="1" dirty="0" smtClean="0">
              <a:solidFill>
                <a:schemeClr val="bg1"/>
              </a:solidFill>
              <a:latin typeface="Myriad Pro SemiExt" panose="020B0505030403020204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endParaRPr lang="en-US" altLang="ko-KR" sz="1600" b="1" dirty="0">
              <a:solidFill>
                <a:schemeClr val="bg1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  <p:pic>
        <p:nvPicPr>
          <p:cNvPr id="25602" name="Picture 2" descr="https://upload.wikimedia.org/wikipedia/commons/thumb/0/0f/ISO_9001-2015.svg/1190px-ISO_9001-2015.svg.png?202002180838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5840" y="265414"/>
            <a:ext cx="2109436" cy="19286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740" y="137160"/>
            <a:ext cx="2597180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КОМПЕТЕНЦИИ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9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BBF6CA-720F-4D37-8220-1CCC832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pic>
        <p:nvPicPr>
          <p:cNvPr id="9" name="Picture 2" descr="C:\Users\T_Sergienko\AppData\Local\Microsoft\Windows\Temporary Internet Files\Content.Outlook\D1HI0G1F\IMG-20210212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716" y="558552"/>
            <a:ext cx="1528468" cy="1792994"/>
          </a:xfrm>
          <a:prstGeom prst="rect">
            <a:avLst/>
          </a:prstGeom>
          <a:noFill/>
        </p:spPr>
      </p:pic>
      <p:pic>
        <p:nvPicPr>
          <p:cNvPr id="10" name="Picture 2" descr="C:\Users\t_Sergienko\AppData\Local\Microsoft\Windows\Temporary Internet Files\Content.Outlook\X8SU5Z1H\1633345269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0616" y="2385728"/>
            <a:ext cx="1412912" cy="1791387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132904" y="555528"/>
            <a:ext cx="2607015" cy="3960440"/>
            <a:chOff x="92777" y="555055"/>
            <a:chExt cx="2607015" cy="433592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2777" y="555055"/>
              <a:ext cx="2607015" cy="4335929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165726" y="811607"/>
              <a:ext cx="2448341" cy="842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ru-RU" altLang="ko-KR" sz="2000" b="1" dirty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Мероприятие </a:t>
              </a:r>
              <a:r>
                <a:rPr lang="ru-RU" altLang="ko-KR" sz="20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«Экспортер года»</a:t>
              </a:r>
              <a:endParaRPr lang="en-US" altLang="ko-KR" sz="20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pic>
        <p:nvPicPr>
          <p:cNvPr id="15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" t="-2695" r="-3838" b="20293"/>
          <a:stretch/>
        </p:blipFill>
        <p:spPr>
          <a:xfrm rot="16200000">
            <a:off x="4036451" y="737942"/>
            <a:ext cx="1968684" cy="14765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93" t="-11" r="14805" b="11"/>
          <a:stretch/>
        </p:blipFill>
        <p:spPr>
          <a:xfrm>
            <a:off x="688978" y="1638300"/>
            <a:ext cx="1391326" cy="25516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84312" y="3368828"/>
            <a:ext cx="1827089" cy="1025717"/>
          </a:xfrm>
          <a:prstGeom prst="rect">
            <a:avLst/>
          </a:prstGeom>
        </p:spPr>
      </p:pic>
      <p:pic>
        <p:nvPicPr>
          <p:cNvPr id="20" name="Объект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" t="29285" r="-221" b="-1"/>
          <a:stretch/>
        </p:blipFill>
        <p:spPr>
          <a:xfrm rot="5400000">
            <a:off x="2607764" y="661287"/>
            <a:ext cx="1878227" cy="1499402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3983" y="2388250"/>
            <a:ext cx="1445085" cy="17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9544" y="2392381"/>
            <a:ext cx="1560741" cy="176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42739" y="137160"/>
            <a:ext cx="2597179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КОМПЕТЕНЦИИ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1213" y="4101151"/>
            <a:ext cx="4675528" cy="53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800" b="1" dirty="0" smtClean="0">
              <a:solidFill>
                <a:srgbClr val="FF0000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9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2023 год – 6 призовых мест</a:t>
            </a:r>
          </a:p>
        </p:txBody>
      </p:sp>
    </p:spTree>
    <p:extLst>
      <p:ext uri="{BB962C8B-B14F-4D97-AF65-F5344CB8AC3E}">
        <p14:creationId xmlns="" xmlns:p14="http://schemas.microsoft.com/office/powerpoint/2010/main" val="14567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C0AA804-075A-45CA-BE36-25BF2D85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</p:spPr>
      </p:pic>
      <p:grpSp>
        <p:nvGrpSpPr>
          <p:cNvPr id="4" name="Группа 10"/>
          <p:cNvGrpSpPr/>
          <p:nvPr/>
        </p:nvGrpSpPr>
        <p:grpSpPr>
          <a:xfrm>
            <a:off x="132905" y="555529"/>
            <a:ext cx="2607015" cy="3960440"/>
            <a:chOff x="92777" y="555055"/>
            <a:chExt cx="2607015" cy="433592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77" y="555055"/>
              <a:ext cx="2607015" cy="4335929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165726" y="811607"/>
              <a:ext cx="2448341" cy="272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Волгоградский областной конкурс "Лучшие менеджеры и организации года" </a:t>
              </a:r>
              <a:b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/>
              </a:r>
              <a:b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i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в номинации «Внешнеэкономическая деятельность" </a:t>
              </a:r>
            </a:p>
            <a:p>
              <a:pPr>
                <a:lnSpc>
                  <a:spcPct val="110000"/>
                </a:lnSpc>
              </a:pPr>
              <a:endParaRPr lang="en-US" altLang="ko-KR" sz="16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2" descr="E:\2022\медицинский туризм\Пилотный для сайта\IMG-20220719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9" y="949262"/>
            <a:ext cx="2511759" cy="3537689"/>
          </a:xfrm>
          <a:prstGeom prst="rect">
            <a:avLst/>
          </a:prstGeom>
          <a:noFill/>
        </p:spPr>
      </p:pic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5429257" y="949261"/>
          <a:ext cx="2550355" cy="3609127"/>
        </p:xfrm>
        <a:graphic>
          <a:graphicData uri="http://schemas.openxmlformats.org/presentationml/2006/ole">
            <p:oleObj spid="_x0000_s55317" name="Acrobat Document" r:id="rId5" imgW="5879160" imgH="8307720" progId="AcroExch.Document.11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2740" y="137160"/>
            <a:ext cx="2597180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КОМПЕТЕНЦИИ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5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_Sergienko\AppData\Local\Microsoft\Windows\Temporary Internet Files\Content.Outlook\X8SU5Z1H\презентация-пустая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47601"/>
            <a:ext cx="8248650" cy="48483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1" y="1599642"/>
            <a:ext cx="1584176" cy="702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88233" y="2517744"/>
            <a:ext cx="1872208" cy="91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ПРОЛЕЧЕНО</a:t>
            </a:r>
          </a:p>
          <a:p>
            <a:pPr algn="ctr"/>
            <a:endParaRPr lang="ru-RU" sz="1100" b="1" dirty="0" smtClean="0">
              <a:solidFill>
                <a:srgbClr val="FF0000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ИНОСТРАННЫХ ГРАЖДАН</a:t>
            </a:r>
            <a:br>
              <a:rPr lang="ru-RU" sz="10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ЗА 2019-2022 ГОДА – </a:t>
            </a:r>
            <a:br>
              <a:rPr lang="ru-RU" sz="10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128 ТЫС.ПАЦИЕНТОВ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0512" y="1580592"/>
            <a:ext cx="172819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20 КЛИНИК ЭКСПЕРТНОГО КЛАССА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3362" y="3759882"/>
            <a:ext cx="1872208" cy="91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00" b="1" spc="-5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ОБЪЕМ ЭКСПОРТА МЕДИЦИНСКИХ УСЛУГ </a:t>
            </a:r>
            <a:br>
              <a:rPr lang="ru-RU" sz="1000" b="1" spc="-5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b="1" spc="-5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ЗА 2019-2022 ГОДА – </a:t>
            </a:r>
            <a:br>
              <a:rPr lang="ru-RU" sz="1000" b="1" spc="-5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b="1" spc="-5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4,1 МЛН.ДОЛЛАРОВ США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79019" y="3921900"/>
            <a:ext cx="16561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37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ПРОФИЛЕЙ МЕДИЦИНСКОЙ ПОМОЩИ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0546" y="1281505"/>
            <a:ext cx="1728192" cy="102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ts val="1050"/>
              </a:lnSpc>
            </a:pPr>
            <a:endParaRPr lang="ru-RU" sz="11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050"/>
              </a:lnSpc>
            </a:pPr>
            <a:r>
              <a:rPr lang="ru-RU" sz="11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Кафедры </a:t>
            </a:r>
            <a:br>
              <a:rPr lang="ru-RU" sz="11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1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Волгоградского медицинского университета </a:t>
            </a:r>
          </a:p>
          <a:p>
            <a:pPr algn="ctr">
              <a:lnSpc>
                <a:spcPts val="1050"/>
              </a:lnSpc>
            </a:pPr>
            <a:endParaRPr lang="ru-RU" sz="11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050"/>
              </a:lnSpc>
            </a:pPr>
            <a:r>
              <a:rPr lang="ru-RU" sz="11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Волгоградский медицинский колледж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14714" y="3921900"/>
            <a:ext cx="172819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240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КАНДИДАТОВ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И ДОКТОРОВ НАУК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65093" y="2795222"/>
            <a:ext cx="194421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ТРАНСПОРТНАЯ </a:t>
            </a:r>
            <a:br>
              <a:rPr lang="ru-RU" sz="10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1000" b="1" spc="-100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ЛОГИСТИКА</a:t>
            </a:r>
          </a:p>
          <a:p>
            <a:pPr algn="ctr"/>
            <a:endParaRPr lang="ru-RU" sz="800" b="1" dirty="0" smtClean="0">
              <a:solidFill>
                <a:srgbClr val="FF0000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(ПРЯМЫЕ РЕЙСЫ </a:t>
            </a:r>
            <a:b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В УЗБЕКИСТАН, ТАДЖИКИСТАН, </a:t>
            </a:r>
            <a:b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ГРАНИЦА </a:t>
            </a:r>
            <a:b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700" b="1" spc="-4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С  КАЗАХСТАНОМ)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93979" y="3813888"/>
            <a:ext cx="172819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ts val="1260"/>
              </a:lnSpc>
            </a:pPr>
            <a:r>
              <a:rPr lang="ru-RU" sz="800" b="1" dirty="0" smtClean="0">
                <a:solidFill>
                  <a:srgbClr val="FF0000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ВЫСОКО-КВАЛИФИЦИРОВАННЫЕ СПЕЦИАЛИСТЫ </a:t>
            </a:r>
          </a:p>
          <a:p>
            <a:pPr algn="ctr">
              <a:lnSpc>
                <a:spcPts val="1260"/>
              </a:lnSpc>
            </a:pPr>
            <a:r>
              <a:rPr lang="ru-RU" sz="8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УЛЬТРАСОВРЕМЕННОЕ ОБОРУДОВАНИЕ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"/>
            <a:ext cx="9144000" cy="5144501"/>
          </a:xfrm>
        </p:spPr>
      </p:pic>
      <p:sp>
        <p:nvSpPr>
          <p:cNvPr id="2054" name="AutoShape 6" descr="https://hotelug.ru/files/logo-ru.svg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hotelug.ru/files/logo-ru.svg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>
            <a:off x="291579" y="789864"/>
            <a:ext cx="2448341" cy="6340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sz="16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Мероприятие </a:t>
            </a:r>
            <a:r>
              <a:rPr lang="ru-RU" altLang="ko-KR" sz="16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«Экспортер года»</a:t>
            </a:r>
            <a:endParaRPr lang="en-US" altLang="ko-KR" sz="1600" b="1" dirty="0">
              <a:solidFill>
                <a:schemeClr val="bg1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56D7B33-1739-2DFD-A469-0FDD9556E6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207" b="53364"/>
          <a:stretch/>
        </p:blipFill>
        <p:spPr>
          <a:xfrm>
            <a:off x="2536916" y="163431"/>
            <a:ext cx="3513276" cy="21204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5993776-603F-9D06-6B47-EC37DFF2B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10" y="2842149"/>
            <a:ext cx="1473799" cy="1473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C26E20-A7E2-6CCD-9790-2A71095D6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28" y="4038650"/>
            <a:ext cx="627614" cy="6276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BDCAEC3-46BB-A1E6-3594-DB6B9BD2F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87" y="4095348"/>
            <a:ext cx="514217" cy="5142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AE29CF-48A7-FF39-4E23-DCEB422249E6}"/>
              </a:ext>
            </a:extLst>
          </p:cNvPr>
          <p:cNvSpPr txBox="1"/>
          <p:nvPr/>
        </p:nvSpPr>
        <p:spPr>
          <a:xfrm>
            <a:off x="912482" y="4249341"/>
            <a:ext cx="1672059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/>
              <a:t>t.me/volgamedtravel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D011019-EAB4-DCF5-F320-52D81D2512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16" t="5755" r="7713" b="4937"/>
          <a:stretch/>
        </p:blipFill>
        <p:spPr>
          <a:xfrm>
            <a:off x="5809047" y="2903554"/>
            <a:ext cx="1306198" cy="13744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B724542-907B-13EB-AD7B-9513D5BC4337}"/>
              </a:ext>
            </a:extLst>
          </p:cNvPr>
          <p:cNvSpPr txBox="1"/>
          <p:nvPr/>
        </p:nvSpPr>
        <p:spPr>
          <a:xfrm>
            <a:off x="5863094" y="4268392"/>
            <a:ext cx="1853326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/>
              <a:t>vk.com/volgamedtravel</a:t>
            </a:r>
            <a:endParaRPr lang="ru-RU" dirty="0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>
            <a:off x="5882878" y="2473683"/>
            <a:ext cx="2448341" cy="3970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b="1" dirty="0" smtClean="0">
                <a:solidFill>
                  <a:srgbClr val="FF0000"/>
                </a:solidFill>
                <a:latin typeface="Myriad Pro SemiExt" panose="020B0505030403020204" pitchFamily="34" charset="0"/>
                <a:cs typeface="Arial" pitchFamily="34" charset="0"/>
              </a:rPr>
              <a:t>2 400 подписчиков</a:t>
            </a:r>
            <a:endParaRPr lang="en-US" altLang="ko-KR" b="1" dirty="0">
              <a:solidFill>
                <a:srgbClr val="FF0000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>
            <a:off x="608254" y="2486056"/>
            <a:ext cx="2448341" cy="3970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b="1" dirty="0" smtClean="0">
                <a:solidFill>
                  <a:srgbClr val="FF0000"/>
                </a:solidFill>
                <a:latin typeface="Myriad Pro SemiExt" panose="020B0505030403020204" pitchFamily="34" charset="0"/>
                <a:cs typeface="Arial" pitchFamily="34" charset="0"/>
              </a:rPr>
              <a:t>2 377 подписчиков</a:t>
            </a:r>
            <a:endParaRPr lang="en-US" altLang="ko-KR" b="1" dirty="0">
              <a:solidFill>
                <a:srgbClr val="FF0000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69771" y="2232566"/>
            <a:ext cx="23335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Myriad Pro Light" pitchFamily="34" charset="0"/>
              </a:rPr>
              <a:t>3-5 тысяч </a:t>
            </a:r>
            <a:r>
              <a:rPr lang="ru-RU" b="1" i="1" dirty="0" smtClean="0">
                <a:latin typeface="Myriad Pro Light" pitchFamily="34" charset="0"/>
              </a:rPr>
              <a:t>просмотров 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>
                <a:latin typeface="Myriad Pro Light" pitchFamily="34" charset="0"/>
              </a:rPr>
              <a:t>отдельные посты – </a:t>
            </a:r>
            <a:br>
              <a:rPr lang="ru-RU" b="1" i="1" dirty="0" smtClean="0">
                <a:latin typeface="Myriad Pro Light" pitchFamily="34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Myriad Pro Light" pitchFamily="34" charset="0"/>
              </a:rPr>
              <a:t>17-19 тысяч</a:t>
            </a:r>
            <a:r>
              <a:rPr lang="ru-RU" b="1" i="1" dirty="0" smtClean="0">
                <a:solidFill>
                  <a:srgbClr val="FF0000"/>
                </a:solidFill>
                <a:latin typeface="Myriad Pro Light" pitchFamily="34" charset="0"/>
              </a:rPr>
              <a:t> </a:t>
            </a:r>
            <a:r>
              <a:rPr lang="ru-RU" b="1" i="1" dirty="0" smtClean="0">
                <a:latin typeface="Myriad Pro Light" pitchFamily="34" charset="0"/>
              </a:rPr>
              <a:t>просмотров</a:t>
            </a:r>
            <a:endParaRPr lang="ru-RU" b="1" i="1" dirty="0">
              <a:latin typeface="Myriad Pro Ligh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5120" y="182880"/>
            <a:ext cx="2188980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4B0588-25E5-4E07-9BCE-C823598D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sp>
        <p:nvSpPr>
          <p:cNvPr id="4" name="Прямоугольник 3"/>
          <p:cNvSpPr/>
          <p:nvPr/>
        </p:nvSpPr>
        <p:spPr>
          <a:xfrm>
            <a:off x="827585" y="555525"/>
            <a:ext cx="7272808" cy="369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ОБНОВЛЕНИЕ БУКЛЕТОВ</a:t>
            </a:r>
            <a:endParaRPr lang="ru-RU" sz="1800" dirty="0">
              <a:latin typeface="Myriad Pro Light" pitchFamily="34" charset="0"/>
            </a:endParaRPr>
          </a:p>
        </p:txBody>
      </p:sp>
      <p:pic>
        <p:nvPicPr>
          <p:cNvPr id="7169" name="Picture 1" descr="C:\Users\t_Sergienko\AppData\Local\Microsoft\Windows\Temporary Internet Files\Content.Outlook\X8SU5Z1H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162" y="1044146"/>
            <a:ext cx="3975398" cy="2811162"/>
          </a:xfrm>
          <a:prstGeom prst="rect">
            <a:avLst/>
          </a:prstGeom>
          <a:noFill/>
        </p:spPr>
      </p:pic>
      <p:pic>
        <p:nvPicPr>
          <p:cNvPr id="7170" name="Picture 2" descr="C:\Users\t_Sergienko\AppData\Local\Microsoft\Windows\Temporary Internet Files\Content.Outlook\X8SU5Z1H\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52" y="1062682"/>
            <a:ext cx="3947359" cy="2791334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749378" y="3651423"/>
            <a:ext cx="228600" cy="10873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951072" y="3691583"/>
            <a:ext cx="228600" cy="10873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469582" y="3719769"/>
            <a:ext cx="151616" cy="7348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758134" y="4565821"/>
            <a:ext cx="2677045" cy="219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 smtClean="0"/>
              <a:t>Ссылка на </a:t>
            </a:r>
            <a:r>
              <a:rPr lang="ru-RU" sz="1100" b="1" dirty="0" err="1" smtClean="0"/>
              <a:t>прайс</a:t>
            </a:r>
            <a:endParaRPr lang="ru-RU" sz="11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61872" y="4772797"/>
            <a:ext cx="2677045" cy="219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 smtClean="0"/>
              <a:t>Дополненная реальность</a:t>
            </a:r>
            <a:endParaRPr lang="ru-RU" sz="11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868750" y="4260730"/>
            <a:ext cx="600834" cy="219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 smtClean="0"/>
              <a:t>Карта</a:t>
            </a:r>
            <a:endParaRPr lang="ru-RU" sz="11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475164" y="3022375"/>
            <a:ext cx="393585" cy="14742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 txBox="1">
            <a:spLocks/>
          </p:cNvSpPr>
          <p:nvPr/>
        </p:nvSpPr>
        <p:spPr>
          <a:xfrm>
            <a:off x="4861290" y="4478203"/>
            <a:ext cx="757619" cy="219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 smtClean="0"/>
              <a:t>Профиль</a:t>
            </a:r>
            <a:endParaRPr lang="ru-RU" sz="11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47927" y="3268063"/>
            <a:ext cx="228600" cy="10873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344923" y="4131258"/>
            <a:ext cx="1087367" cy="2198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b="1" dirty="0" smtClean="0"/>
              <a:t>в цифрах о доверии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135120" y="18288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9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"/>
            <a:ext cx="9144000" cy="5144501"/>
          </a:xfrm>
        </p:spPr>
      </p:pic>
      <p:sp>
        <p:nvSpPr>
          <p:cNvPr id="2054" name="AutoShape 6" descr="https://hotelug.ru/files/logo-ru.sv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hotelug.ru/files/logo-ru.sv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95835" y="149126"/>
            <a:ext cx="7272808" cy="369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800" b="1" dirty="0" smtClean="0">
                <a:latin typeface="Myriad Pro Light" pitchFamily="34" charset="0"/>
              </a:rPr>
              <a:t>ОБНОВЛЕНИЕ БУКЛЕТОВ (ВКЛАДКА)</a:t>
            </a:r>
            <a:endParaRPr lang="ru-RU" sz="1800" dirty="0">
              <a:latin typeface="Myriad Pro Light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4419600" y="3521800"/>
            <a:ext cx="1016000" cy="27305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>
          <a:xfrm>
            <a:off x="2959100" y="3614603"/>
            <a:ext cx="1549400" cy="36049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/>
              <a:t>6 иностранных языков</a:t>
            </a:r>
            <a:endParaRPr lang="ru-RU" sz="12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4508500" y="2324103"/>
            <a:ext cx="1168400" cy="558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2908300" y="2782753"/>
            <a:ext cx="1549400" cy="36049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/>
              <a:t>Памятка как получить медицинскую помощь</a:t>
            </a:r>
            <a:endParaRPr lang="ru-RU" sz="12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2343150" y="1962150"/>
            <a:ext cx="990600" cy="1333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3067050" y="1944555"/>
            <a:ext cx="1549400" cy="36049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/>
              <a:t>Почему МЫ</a:t>
            </a:r>
            <a:endParaRPr lang="ru-RU" sz="1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10565"/>
            <a:ext cx="1590793" cy="338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791" y="838200"/>
            <a:ext cx="1588994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35119" y="182880"/>
            <a:ext cx="1989073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14B0588-25E5-4E07-9BCE-C823598D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grpSp>
        <p:nvGrpSpPr>
          <p:cNvPr id="3" name="Группа 10"/>
          <p:cNvGrpSpPr/>
          <p:nvPr/>
        </p:nvGrpSpPr>
        <p:grpSpPr>
          <a:xfrm>
            <a:off x="132904" y="555529"/>
            <a:ext cx="2205426" cy="3960440"/>
            <a:chOff x="92776" y="555055"/>
            <a:chExt cx="2607016" cy="433592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76" y="555055"/>
              <a:ext cx="2597249" cy="4335929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11">
              <a:extLst>
                <a:ext uri="{FF2B5EF4-FFF2-40B4-BE49-F238E27FC236}">
                  <a16:creationId xmlns="" xmlns:a16="http://schemas.microsoft.com/office/drawing/2014/main" id="{05562C93-550A-473A-96B7-B294107AE028}"/>
                </a:ext>
              </a:extLst>
            </p:cNvPr>
            <p:cNvSpPr txBox="1"/>
            <p:nvPr/>
          </p:nvSpPr>
          <p:spPr>
            <a:xfrm>
              <a:off x="251451" y="811607"/>
              <a:ext cx="2448341" cy="990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Информационные материалы</a:t>
              </a:r>
            </a:p>
            <a:p>
              <a:pPr>
                <a:lnSpc>
                  <a:spcPct val="110000"/>
                </a:lnSpc>
              </a:pPr>
              <a:endParaRPr lang="en-US" altLang="ko-KR" sz="16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350" y="563122"/>
            <a:ext cx="2826604" cy="395284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8101" y="1086769"/>
            <a:ext cx="3579347" cy="25463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35120" y="182880"/>
            <a:ext cx="2203210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9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grpSp>
        <p:nvGrpSpPr>
          <p:cNvPr id="3" name="Группа 7"/>
          <p:cNvGrpSpPr/>
          <p:nvPr/>
        </p:nvGrpSpPr>
        <p:grpSpPr>
          <a:xfrm>
            <a:off x="164786" y="627064"/>
            <a:ext cx="2494973" cy="3944936"/>
            <a:chOff x="164785" y="627064"/>
            <a:chExt cx="2494973" cy="299243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64785" y="627064"/>
              <a:ext cx="2446653" cy="2992434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251520" y="811608"/>
              <a:ext cx="2408238" cy="268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Международный аэропорт</a:t>
              </a:r>
            </a:p>
            <a:p>
              <a:pPr>
                <a:lnSpc>
                  <a:spcPct val="110000"/>
                </a:lnSpc>
              </a:pPr>
              <a:r>
                <a:rPr lang="ru-RU" altLang="ko-KR" sz="16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Волгоград</a:t>
              </a:r>
            </a:p>
            <a:p>
              <a:pPr>
                <a:lnSpc>
                  <a:spcPct val="110000"/>
                </a:lnSpc>
              </a:pPr>
              <a:endParaRPr lang="ru-RU" altLang="ko-KR" sz="9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898" y="627064"/>
            <a:ext cx="2217420" cy="29565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821" y="2105344"/>
            <a:ext cx="2712720" cy="20345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35119" y="182880"/>
            <a:ext cx="2476319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C0AA804-075A-45CA-BE36-25BF2D85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</p:spPr>
      </p:pic>
      <p:grpSp>
        <p:nvGrpSpPr>
          <p:cNvPr id="4" name="Группа 10"/>
          <p:cNvGrpSpPr/>
          <p:nvPr/>
        </p:nvGrpSpPr>
        <p:grpSpPr>
          <a:xfrm>
            <a:off x="132904" y="555528"/>
            <a:ext cx="2282636" cy="3960440"/>
            <a:chOff x="92777" y="555055"/>
            <a:chExt cx="2607015" cy="433592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77" y="555055"/>
              <a:ext cx="2567832" cy="4335929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11">
              <a:extLst>
                <a:ext uri="{FF2B5EF4-FFF2-40B4-BE49-F238E27FC236}">
                  <a16:creationId xmlns="" xmlns:a16="http://schemas.microsoft.com/office/drawing/2014/main" id="{05562C93-550A-473A-96B7-B294107AE028}"/>
                </a:ext>
              </a:extLst>
            </p:cNvPr>
            <p:cNvSpPr txBox="1"/>
            <p:nvPr/>
          </p:nvSpPr>
          <p:spPr>
            <a:xfrm>
              <a:off x="251451" y="811607"/>
              <a:ext cx="2448341" cy="2416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Приложение  </a:t>
              </a:r>
              <a:b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для смартфонов, адаптированных </a:t>
              </a:r>
              <a:b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для иностранных граждан </a:t>
              </a:r>
              <a:b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от ГАУЗ «Стоматологическая поликлиника № 8»  </a:t>
              </a:r>
              <a:endParaRPr lang="en-US" altLang="ko-KR" sz="14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pic>
        <p:nvPicPr>
          <p:cNvPr id="8" name="Google Shape;195;p20" descr="http://qrcoder.ru/code/?http%3A%2F%2Fplay.google.com%2Fstore%2Fapps%2Fdetails%3Fid%3Dru.volgobook.sto8az&amp;4&amp;0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145351" y="915125"/>
            <a:ext cx="1026319" cy="102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8;p20" descr="F:\Гаценко С.М\азерб.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766732" y="969894"/>
            <a:ext cx="226219" cy="22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0;p20" descr="F:\Гаценко С.М\флаг Арм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401461" y="994897"/>
            <a:ext cx="220265" cy="2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20" descr="F:\Гаценко С.М\флаг Англии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151055" y="981800"/>
            <a:ext cx="325040" cy="24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2;p20" descr="F:\Гаценко С.М\флаг россии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2470368" y="915125"/>
            <a:ext cx="275034" cy="27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3;p20" descr="http://qrcoder.ru/code/?http%3A%2F%2Fplay.google.com%2Fstore%2Fapps%2Fdetails%3Fid%3Dru.volgobook.sto8arm&amp;4&amp;0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765792" y="915125"/>
            <a:ext cx="1015603" cy="101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4;p20" descr="http://qrcoder.ru/code/?http%3A%2F%2Fplay.google.com%2Fstore%2Fapps%2Fdetails%3Fid%3Dru.volgobook.sto8eng&amp;4&amp;0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4579680" y="915125"/>
            <a:ext cx="1025128" cy="102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5;p20" descr="http://qrcoder.ru/code/?http%3A%2F%2Fplay.google.com%2Fstore%2Fapps%2Fdetails%3Fid%3Dru.volgobook.test81&amp;4&amp;0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2742545" y="915125"/>
            <a:ext cx="1016794" cy="101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1;p18"/>
          <p:cNvPicPr preferRelativeResize="0">
            <a:picLocks/>
          </p:cNvPicPr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3926347" y="2882120"/>
            <a:ext cx="963216" cy="137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3;p18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2925688" y="2882120"/>
            <a:ext cx="946999" cy="13952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0;p16"/>
          <p:cNvSpPr txBox="1">
            <a:spLocks/>
          </p:cNvSpPr>
          <p:nvPr/>
        </p:nvSpPr>
        <p:spPr>
          <a:xfrm>
            <a:off x="2495532" y="1941444"/>
            <a:ext cx="6420506" cy="3386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indent="-66675" defTabSz="685783">
              <a:spcBef>
                <a:spcPts val="210"/>
              </a:spcBef>
              <a:buClr>
                <a:schemeClr val="dk1"/>
              </a:buClr>
              <a:buSzPts val="1400"/>
              <a:defRPr/>
            </a:pP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685783">
              <a:spcBef>
                <a:spcPts val="210"/>
              </a:spcBef>
              <a:buClr>
                <a:schemeClr val="dk1"/>
              </a:buClr>
              <a:buSzPts val="1400"/>
              <a:defRPr/>
            </a:pPr>
            <a:r>
              <a:rPr lang="ru-RU" sz="11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Версии наших мобильных приложений на азербайджанском и армянском языках являются единственными на рынке Азербайджана и Армении.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u-RU" sz="2100" dirty="0" smtClean="0"/>
          </a:p>
          <a:p>
            <a:pPr algn="ctr" defTabSz="685783">
              <a:spcBef>
                <a:spcPts val="210"/>
              </a:spcBef>
              <a:buClr>
                <a:schemeClr val="dk1"/>
              </a:buClr>
              <a:buSzPts val="1400"/>
              <a:defRPr/>
            </a:pP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85783">
              <a:spcBef>
                <a:spcPts val="210"/>
              </a:spcBef>
              <a:buClr>
                <a:schemeClr val="dk1"/>
              </a:buClr>
              <a:buSzPts val="1400"/>
              <a:defRPr/>
            </a:pP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190500" defTabSz="685783">
              <a:lnSpc>
                <a:spcPct val="90000"/>
              </a:lnSpc>
              <a:spcBef>
                <a:spcPts val="210"/>
              </a:spcBef>
              <a:buClr>
                <a:schemeClr val="dk1"/>
              </a:buClr>
              <a:buSzPts val="1400"/>
              <a:defRPr/>
            </a:pP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120" y="182880"/>
            <a:ext cx="22461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5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BBF6CA-720F-4D37-8220-1CCC832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4879" y="1105469"/>
            <a:ext cx="1675433" cy="286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178" y="1108291"/>
            <a:ext cx="1834707" cy="306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0945" y="555558"/>
            <a:ext cx="1858934" cy="3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05562C93-550A-473A-96B7-B294107AE028}"/>
              </a:ext>
            </a:extLst>
          </p:cNvPr>
          <p:cNvSpPr txBox="1"/>
          <p:nvPr/>
        </p:nvSpPr>
        <p:spPr>
          <a:xfrm>
            <a:off x="260592" y="789863"/>
            <a:ext cx="1970229" cy="197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смартфонов, адаптированных </a:t>
            </a:r>
            <a:b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иностранных граждан </a:t>
            </a:r>
            <a:b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ГАУЗ «Стоматологическая поликлиника № 8»  </a:t>
            </a:r>
            <a:endParaRPr lang="en-US" altLang="ko-KR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10"/>
          <p:cNvGrpSpPr/>
          <p:nvPr/>
        </p:nvGrpSpPr>
        <p:grpSpPr>
          <a:xfrm>
            <a:off x="132904" y="555528"/>
            <a:ext cx="2097917" cy="3960440"/>
            <a:chOff x="92777" y="555055"/>
            <a:chExt cx="2607015" cy="433592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777" y="555055"/>
              <a:ext cx="2567832" cy="4335929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1">
              <a:extLst>
                <a:ext uri="{FF2B5EF4-FFF2-40B4-BE49-F238E27FC236}">
                  <a16:creationId xmlns="" xmlns:a16="http://schemas.microsoft.com/office/drawing/2014/main" id="{05562C93-550A-473A-96B7-B294107AE028}"/>
                </a:ext>
              </a:extLst>
            </p:cNvPr>
            <p:cNvSpPr txBox="1"/>
            <p:nvPr/>
          </p:nvSpPr>
          <p:spPr>
            <a:xfrm>
              <a:off x="251451" y="811607"/>
              <a:ext cx="2448341" cy="21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400" b="1" dirty="0" err="1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Пилотный</a:t>
              </a: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 проект </a:t>
              </a:r>
              <a:b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по представлению регионов России </a:t>
              </a:r>
              <a:b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4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на Национальном портале медицинского туризма </a:t>
              </a:r>
              <a:r>
                <a:rPr lang="ru-RU" altLang="ko-KR" sz="1400" b="1" dirty="0" err="1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RussianHospitals.ru</a:t>
              </a:r>
              <a:endParaRPr lang="en-US" altLang="ko-KR" sz="14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5120" y="182880"/>
            <a:ext cx="2064170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КОММУНИКАЦИИ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7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C0AA804-075A-45CA-BE36-25BF2D85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>
            <a:off x="0" y="798678"/>
            <a:ext cx="2448341" cy="6781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altLang="ko-KR" b="1" dirty="0" smtClean="0">
                <a:solidFill>
                  <a:srgbClr val="C00000"/>
                </a:solidFill>
                <a:latin typeface="Myriad Pro SemiExt" panose="020B0505030403020204" pitchFamily="34" charset="0"/>
                <a:cs typeface="Arial" pitchFamily="34" charset="0"/>
              </a:rPr>
              <a:t>ЛАТВИЯ РЕКОМЕНДУЕТ!!!</a:t>
            </a:r>
            <a:endParaRPr lang="en-US" altLang="ko-KR" b="1" dirty="0">
              <a:solidFill>
                <a:srgbClr val="C00000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117130-8D67-8DDA-3F51-620E0F510E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6969" y="1868724"/>
            <a:ext cx="1113634" cy="14848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CA148C-47ED-C36F-B660-38B32BFA2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6872"/>
                    </a14:imgEffect>
                    <a14:imgEffect>
                      <a14:saturation sat="97000"/>
                    </a14:imgEffect>
                    <a14:imgEffect>
                      <a14:brightnessContrast bright="18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6698" y="230659"/>
            <a:ext cx="1621604" cy="9070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87A4FD6-F21A-F69B-C238-A8F58C301CE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98797" y="2013937"/>
            <a:ext cx="2175306" cy="13396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9F5381-2401-E01E-F4E2-46D8D24484E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1582" y="714792"/>
            <a:ext cx="1808682" cy="110926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A3A48A-3B46-D8B3-2D1E-C6843FB8D2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8710" b="3467"/>
          <a:stretch/>
        </p:blipFill>
        <p:spPr>
          <a:xfrm>
            <a:off x="4271722" y="1868724"/>
            <a:ext cx="1267126" cy="14837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08C62A3-2F98-B202-F99F-231A9A36A5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5" y="244453"/>
            <a:ext cx="1906903" cy="143017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1A0D4A-EAD6-0829-2A65-F1282EF99C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22042" r="6094"/>
          <a:stretch/>
        </p:blipFill>
        <p:spPr>
          <a:xfrm>
            <a:off x="4127465" y="3444832"/>
            <a:ext cx="2050317" cy="156500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0FFBF9D-3F0F-66A6-9426-8911DFC32D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l="-9750" t="11726" r="9750" b="2627"/>
          <a:stretch/>
        </p:blipFill>
        <p:spPr>
          <a:xfrm>
            <a:off x="6101582" y="3444832"/>
            <a:ext cx="2088630" cy="1191824"/>
          </a:xfrm>
          <a:prstGeom prst="rect">
            <a:avLst/>
          </a:prstGeom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927652">
            <a:off x="418623" y="1937431"/>
            <a:ext cx="3418306" cy="25629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05562C93-550A-473A-96B7-B294107AE028}"/>
              </a:ext>
            </a:extLst>
          </p:cNvPr>
          <p:cNvSpPr txBox="1"/>
          <p:nvPr/>
        </p:nvSpPr>
        <p:spPr>
          <a:xfrm rot="20911163">
            <a:off x="887452" y="2152485"/>
            <a:ext cx="2552325" cy="15142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ko-KR" sz="1400" b="1" dirty="0" smtClean="0">
                <a:latin typeface="Myriad Pro SemiExt" panose="020B0505030403020204" pitchFamily="34" charset="0"/>
                <a:cs typeface="Arial" pitchFamily="34" charset="0"/>
              </a:rPr>
              <a:t>Будем рекомендовать всем нашим пациентам, друзьям и близким обращаться именно к Вам, </a:t>
            </a:r>
            <a:r>
              <a:rPr lang="ru-RU" altLang="ko-KR" sz="1400" b="1" smtClean="0">
                <a:latin typeface="Myriad Pro SemiExt" panose="020B0505030403020204" pitchFamily="34" charset="0"/>
                <a:cs typeface="Arial" pitchFamily="34" charset="0"/>
              </a:rPr>
              <a:t>- в Ваш </a:t>
            </a:r>
            <a:r>
              <a:rPr lang="ru-RU" altLang="ko-KR" sz="1400" b="1" dirty="0" smtClean="0">
                <a:latin typeface="Myriad Pro SemiExt" panose="020B0505030403020204" pitchFamily="34" charset="0"/>
                <a:cs typeface="Arial" pitchFamily="34" charset="0"/>
              </a:rPr>
              <a:t>Волгоградский кардиоцентр!</a:t>
            </a:r>
            <a:endParaRPr lang="en-US" altLang="ko-KR" sz="1400" b="1" dirty="0">
              <a:latin typeface="Myriad Pro SemiExt" panose="020B0505030403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80" y="205740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КОНСЕКВЕНЦИЯ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5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BBF6CA-720F-4D37-8220-1CCC832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pic>
        <p:nvPicPr>
          <p:cNvPr id="4" name="Picture 2" descr="C:\Users\t_Sergienko\AppData\Local\Microsoft\Windows\Temporary Internet Files\Content.Outlook\X8SU5Z1H\кар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1" y="258212"/>
            <a:ext cx="4673600" cy="4452218"/>
          </a:xfrm>
          <a:prstGeom prst="rect">
            <a:avLst/>
          </a:prstGeom>
          <a:noFill/>
        </p:spPr>
      </p:pic>
      <p:pic>
        <p:nvPicPr>
          <p:cNvPr id="5" name="Picture 3" descr="C:\Users\t_Sergienko\AppData\Local\Microsoft\Windows\Temporary Internet Files\Content.Outlook\X8SU5Z1H\мат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165" y="1336421"/>
            <a:ext cx="1592930" cy="1844930"/>
          </a:xfrm>
          <a:prstGeom prst="rect">
            <a:avLst/>
          </a:prstGeom>
          <a:noFill/>
        </p:spPr>
      </p:pic>
      <p:pic>
        <p:nvPicPr>
          <p:cNvPr id="6" name="Picture 2" descr="C:\Users\t_Sergienko\AppData\Local\Microsoft\Windows\Temporary Internet Files\Content.Outlook\X8SU5Z1H\точ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00" y="1386151"/>
            <a:ext cx="3725165" cy="1181534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567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1\сеть\Облздрав\Координирующий центр РЭМУ\@Конфиденциально\БРЕНДБУК\Презентация\Слайды\01_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3"/>
            <a:ext cx="9144000" cy="5142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22750" y="488950"/>
            <a:ext cx="4603751" cy="224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027" name="Picture 3" descr="\\S1\сеть\Облздрав\Координирующий центр РЭМУ\@Конфиденциально\БРЕНДБУК\Презентация\Фрагменты\лечение 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248" y="127254"/>
            <a:ext cx="902467" cy="539497"/>
          </a:xfrm>
          <a:prstGeom prst="rect">
            <a:avLst/>
          </a:prstGeom>
          <a:noFill/>
        </p:spPr>
      </p:pic>
      <p:pic>
        <p:nvPicPr>
          <p:cNvPr id="1028" name="Picture 4" descr="\\S1\сеть\Облздрав\Координирующий центр РЭМУ\@Конфиденциально\БРЕНДБУК\Презентация\Фрагменты\лого нацпроек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0760" y="133986"/>
            <a:ext cx="680924" cy="51371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08475" y="714054"/>
            <a:ext cx="4432300" cy="2317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AvantGardeGothicCTT" pitchFamily="2" charset="0"/>
                <a:ea typeface="Fira Sans" panose="020B0603050000020004" pitchFamily="34" charset="0"/>
                <a:cs typeface="+mj-cs"/>
              </a:rPr>
              <a:t>БЛАГОДАРЮ ЗА ВНИМАНИЕ!</a:t>
            </a:r>
            <a:endParaRPr lang="ru-RU" sz="1200" b="1" dirty="0">
              <a:solidFill>
                <a:schemeClr val="tx1"/>
              </a:solidFill>
              <a:latin typeface="AvantGardeGothicCTT" pitchFamily="2" charset="0"/>
              <a:ea typeface="Fira Sans" panose="020B0603050000020004" pitchFamily="34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25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A1999E68-9482-4C73-947E-18DAF985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  <a:gradFill flip="none" rotWithShape="1">
            <a:gsLst>
              <a:gs pos="0">
                <a:srgbClr val="24D0C0">
                  <a:shade val="30000"/>
                  <a:satMod val="115000"/>
                </a:srgbClr>
              </a:gs>
              <a:gs pos="50000">
                <a:srgbClr val="24D0C0">
                  <a:shade val="67500"/>
                  <a:satMod val="115000"/>
                </a:srgbClr>
              </a:gs>
              <a:gs pos="100000">
                <a:srgbClr val="24D0C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>
            <a:solidFill>
              <a:srgbClr val="24D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801417" y="356864"/>
            <a:ext cx="3896127" cy="91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3600" b="1" spc="-100" dirty="0" smtClean="0">
              <a:solidFill>
                <a:srgbClr val="FF0000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65945" y="3183121"/>
            <a:ext cx="3180771" cy="761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ru-RU" sz="24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2884" y="2250571"/>
            <a:ext cx="3878257" cy="761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24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8666" y="1489347"/>
            <a:ext cx="3878257" cy="761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sz="24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27721" y="826292"/>
            <a:ext cx="3878257" cy="4028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t"/>
          <a:lstStyle/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4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КООРДИНАЦИЯ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400" b="1" spc="-100" dirty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4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КОЛЛАБОРАЦИЯ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400" b="1" spc="-100" dirty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4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КОММУНИКАЦИИ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400" b="1" spc="-100" dirty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4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КОМПЕТЕНЦИИ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400" b="1" spc="-100" dirty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400" b="1" spc="-100" dirty="0" smtClean="0">
                <a:solidFill>
                  <a:schemeClr val="tx1"/>
                </a:solidFill>
                <a:latin typeface="Myriad Pro SemiExt" panose="020B0505030403020204" pitchFamily="34" charset="0"/>
                <a:ea typeface="Times New Roman" pitchFamily="18" charset="0"/>
                <a:cs typeface="Times New Roman" pitchFamily="18" charset="0"/>
              </a:rPr>
              <a:t>КОНСЕКВЕНЦИЯ</a:t>
            </a:r>
          </a:p>
          <a:p>
            <a:endParaRPr lang="ru-RU" sz="2400" b="1" spc="-100" dirty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endParaRPr lang="ru-RU" sz="24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65945" y="3751830"/>
            <a:ext cx="2842728" cy="761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ru-RU" sz="2400" b="1" spc="-100" dirty="0" smtClean="0">
              <a:solidFill>
                <a:schemeClr val="tx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4764" y="616805"/>
            <a:ext cx="2446653" cy="4028755"/>
          </a:xfrm>
          <a:prstGeom prst="rect">
            <a:avLst/>
          </a:prstGeom>
          <a:solidFill>
            <a:srgbClr val="09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400" b="1" spc="-100" dirty="0" smtClean="0">
              <a:solidFill>
                <a:schemeClr val="bg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spc="-100" dirty="0" smtClean="0">
              <a:solidFill>
                <a:schemeClr val="bg1"/>
              </a:solidFill>
              <a:latin typeface="Myriad Pro SemiExt" panose="020B0505030403020204" pitchFamily="34" charset="0"/>
              <a:ea typeface="Times New Roman" pitchFamily="18" charset="0"/>
              <a:cs typeface="Times New Roman" pitchFamily="18" charset="0"/>
            </a:endParaRPr>
          </a:p>
          <a:p>
            <a:pPr defTabSz="914377">
              <a:lnSpc>
                <a:spcPct val="110000"/>
              </a:lnSpc>
            </a:pPr>
            <a:r>
              <a:rPr lang="ru-RU" altLang="ko-KR" sz="28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Принцип 5К</a:t>
            </a:r>
            <a:r>
              <a:rPr lang="en-US" altLang="ko-KR" sz="28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:</a:t>
            </a:r>
            <a:endParaRPr lang="ru-RU" altLang="ko-KR" sz="2800" b="1" dirty="0" smtClean="0">
              <a:solidFill>
                <a:schemeClr val="bg1"/>
              </a:solidFill>
              <a:latin typeface="Myriad Pro SemiExt" panose="020B0505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1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C0AA804-075A-45CA-BE36-25BF2D853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</p:spPr>
      </p:pic>
      <p:sp>
        <p:nvSpPr>
          <p:cNvPr id="4" name="TextBox 3"/>
          <p:cNvSpPr txBox="1"/>
          <p:nvPr/>
        </p:nvSpPr>
        <p:spPr>
          <a:xfrm>
            <a:off x="119879" y="143955"/>
            <a:ext cx="2483939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6200" y="642305"/>
            <a:ext cx="3849030" cy="4375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t"/>
          <a:lstStyle/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Единая точка входа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000" b="1" spc="-100" dirty="0">
              <a:solidFill>
                <a:schemeClr val="tx1"/>
              </a:solidFill>
              <a:latin typeface="Myriad Pro Light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Координация деятельности </a:t>
            </a:r>
          </a:p>
          <a:p>
            <a:pPr>
              <a:buClr>
                <a:srgbClr val="B11116"/>
              </a:buClr>
            </a:pPr>
            <a:r>
              <a:rPr lang="en-US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проекта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000" b="1" spc="-100" dirty="0">
              <a:solidFill>
                <a:schemeClr val="tx1"/>
              </a:solidFill>
              <a:latin typeface="Myriad Pro Light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Коммуникационная стратегия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000" b="1" spc="-100" dirty="0">
              <a:solidFill>
                <a:schemeClr val="tx1"/>
              </a:solidFill>
              <a:latin typeface="Myriad Pro Light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itchFamily="18" charset="0"/>
                <a:cs typeface="Times New Roman" pitchFamily="18" charset="0"/>
              </a:rPr>
              <a:t>Подготовки информационных</a:t>
            </a:r>
          </a:p>
          <a:p>
            <a:pPr>
              <a:buClr>
                <a:srgbClr val="B11116"/>
              </a:buClr>
            </a:pPr>
            <a:r>
              <a:rPr lang="en-US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itchFamily="18" charset="0"/>
                <a:cs typeface="Times New Roman" pitchFamily="18" charset="0"/>
              </a:rPr>
              <a:t>материалов</a:t>
            </a: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endParaRPr lang="ru-RU" sz="2000" b="1" spc="-100" dirty="0">
              <a:solidFill>
                <a:schemeClr val="tx1"/>
              </a:solidFill>
              <a:latin typeface="Myriad Pro Light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B11116"/>
              </a:buClr>
              <a:buFont typeface="Arial" panose="020B0604020202020204" pitchFamily="34" charset="0"/>
              <a:buChar char="•"/>
            </a:pPr>
            <a:r>
              <a:rPr lang="ru-RU" sz="2000" b="1" spc="-100" dirty="0" smtClean="0">
                <a:solidFill>
                  <a:schemeClr val="tx1"/>
                </a:solidFill>
                <a:latin typeface="Myriad Pro Light" pitchFamily="34" charset="0"/>
                <a:ea typeface="Times New Roman" pitchFamily="18" charset="0"/>
                <a:cs typeface="Times New Roman" pitchFamily="18" charset="0"/>
              </a:rPr>
              <a:t>Проведение мероприятий</a:t>
            </a:r>
          </a:p>
          <a:p>
            <a:endParaRPr lang="ru-RU" sz="2000" b="1" spc="-1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6" y="642305"/>
            <a:ext cx="2446653" cy="3972225"/>
          </a:xfrm>
          <a:prstGeom prst="rect">
            <a:avLst/>
          </a:prstGeom>
          <a:solidFill>
            <a:srgbClr val="09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10000"/>
              </a:lnSpc>
            </a:pPr>
            <a:r>
              <a:rPr lang="ru-RU" altLang="ko-KR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Координирующий центр </a:t>
            </a:r>
          </a:p>
          <a:p>
            <a:pPr algn="ctr" defTabSz="914377">
              <a:lnSpc>
                <a:spcPct val="110000"/>
              </a:lnSpc>
            </a:pPr>
            <a:r>
              <a:rPr lang="ru-RU" altLang="ko-KR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по реализации регионального проекта </a:t>
            </a:r>
            <a:br>
              <a:rPr lang="ru-RU" altLang="ko-KR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</a:br>
            <a:r>
              <a:rPr lang="ru-RU" altLang="ko-KR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rPr>
              <a:t>"Развитие экспорта медицинских услуг (Волгоградская область)" </a:t>
            </a:r>
          </a:p>
        </p:txBody>
      </p:sp>
    </p:spTree>
    <p:extLst>
      <p:ext uri="{BB962C8B-B14F-4D97-AF65-F5344CB8AC3E}">
        <p14:creationId xmlns="" xmlns:p14="http://schemas.microsoft.com/office/powerpoint/2010/main" val="38445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85BBF6CA-720F-4D37-8220-1CCC832FD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1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47" y="255405"/>
            <a:ext cx="186567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9047" y="1398406"/>
            <a:ext cx="186567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4311" y="2369956"/>
            <a:ext cx="1925839" cy="272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0964" y="1939252"/>
            <a:ext cx="1466850" cy="18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6276" y="301923"/>
            <a:ext cx="199701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7937" y="1881080"/>
            <a:ext cx="1882516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7912" y="2862262"/>
            <a:ext cx="1613104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640697" y="301923"/>
            <a:ext cx="2319859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B11116"/>
                </a:solidFill>
                <a:latin typeface="Myriad Pro Light" pitchFamily="34" charset="0"/>
              </a:rPr>
              <a:t>БРЕНДБУК</a:t>
            </a:r>
            <a:r>
              <a:rPr lang="ru-RU" sz="2800" b="1" dirty="0" smtClean="0">
                <a:solidFill>
                  <a:srgbClr val="B11116"/>
                </a:solidFill>
                <a:latin typeface="Myriad Pro SemiExt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B11116"/>
                </a:solidFill>
                <a:latin typeface="Myriad Pro SemiExt"/>
              </a:rPr>
              <a:t>V</a:t>
            </a:r>
            <a:r>
              <a:rPr lang="ru-RU" sz="2800" b="1" dirty="0" smtClean="0">
                <a:solidFill>
                  <a:srgbClr val="B11116"/>
                </a:solidFill>
                <a:latin typeface="Myriad Pro SemiExt"/>
              </a:rPr>
              <a:t> </a:t>
            </a:r>
            <a:r>
              <a:rPr lang="ru-RU" sz="2800" b="1" dirty="0" smtClean="0">
                <a:solidFill>
                  <a:srgbClr val="B11116"/>
                </a:solidFill>
                <a:latin typeface="Myriad Pro Light" pitchFamily="34" charset="0"/>
              </a:rPr>
              <a:t>проект</a:t>
            </a:r>
            <a:endParaRPr lang="ru-RU" sz="2800" b="1" dirty="0">
              <a:solidFill>
                <a:srgbClr val="B11116"/>
              </a:solidFill>
              <a:latin typeface="Myriad Pro Ligh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2667040" y="780511"/>
            <a:ext cx="615549" cy="446274"/>
          </a:xfrm>
          <a:prstGeom prst="rect">
            <a:avLst/>
          </a:prstGeom>
        </p:spPr>
        <p:txBody>
          <a:bodyPr vert="vert" wrap="square" lIns="91438" tIns="45719" rIns="91438" bIns="45719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B11116"/>
                </a:solidFill>
                <a:latin typeface="Myriad Pro SemiExt"/>
              </a:rPr>
              <a:t>V</a:t>
            </a:r>
            <a:endParaRPr lang="ru-RU" sz="2800" b="1" dirty="0">
              <a:solidFill>
                <a:srgbClr val="B11116"/>
              </a:solidFill>
              <a:latin typeface="Myriad Pro SemiEx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120" y="74431"/>
            <a:ext cx="197001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7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1D6C4C7-64E7-470B-9C1C-130F4A0C4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72" y="1369219"/>
            <a:ext cx="5800656" cy="3263504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9C9729-CD38-48AC-82D3-938D13EF3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" y="0"/>
            <a:ext cx="9142223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3021173-DDA7-4127-A478-99B586CE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pic>
        <p:nvPicPr>
          <p:cNvPr id="1026" name="Picture 2" descr="C:\Users\t_Sergienko\AppData\Local\Microsoft\Windows\Temporary Internet Files\Content.Outlook\X8SU5Z1H\-5294513508878235750_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7" y="2038630"/>
            <a:ext cx="2821516" cy="211613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0075" y="1498246"/>
            <a:ext cx="3137769" cy="18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https://www.mte-expo.ru/common/img/uploaded/exhibitions/zdravookhraneniye/2021/med_travel_leade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392" y="874005"/>
            <a:ext cx="2120042" cy="298597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33600" y="389140"/>
            <a:ext cx="5572125" cy="71557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b="1" dirty="0" smtClean="0">
                <a:latin typeface="Myriad Pro Light" pitchFamily="34" charset="0"/>
              </a:rPr>
              <a:t>ВСЕРОССИЙСКИЙ КОНКУРС УЧАСТНИКОВ РЫНКА МЕДИЦИНСКОГО </a:t>
            </a:r>
            <a:endParaRPr lang="en-US" b="1" dirty="0">
              <a:latin typeface="Myriad Pro Light" pitchFamily="34" charset="0"/>
            </a:endParaRPr>
          </a:p>
          <a:p>
            <a:pPr algn="ctr"/>
            <a:endParaRPr lang="en-US" b="1" dirty="0" smtClean="0">
              <a:latin typeface="Myriad Pro Light" pitchFamily="34" charset="0"/>
            </a:endParaRPr>
          </a:p>
          <a:p>
            <a:pPr algn="ctr"/>
            <a:r>
              <a:rPr lang="ru-RU" b="1" dirty="0" smtClean="0">
                <a:latin typeface="Myriad Pro Light" pitchFamily="34" charset="0"/>
              </a:rPr>
              <a:t>ТУРИЗМА </a:t>
            </a:r>
            <a:r>
              <a:rPr lang="en-US" b="1" dirty="0" smtClean="0">
                <a:latin typeface="Myriad Pro Light" pitchFamily="34" charset="0"/>
              </a:rPr>
              <a:t> </a:t>
            </a:r>
            <a:r>
              <a:rPr lang="ru-RU" b="1" dirty="0" smtClean="0">
                <a:latin typeface="Myriad Pro Light" pitchFamily="34" charset="0"/>
              </a:rPr>
              <a:t>MED TRAVEL LEADERS</a:t>
            </a:r>
            <a:endParaRPr lang="ru-RU" b="1" dirty="0">
              <a:latin typeface="Myriad Pro Ligh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393" y="94625"/>
            <a:ext cx="2120042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518780" y="3078256"/>
            <a:ext cx="2296633" cy="1977339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latin typeface="Myriad Pro Light" pitchFamily="34" charset="0"/>
              </a:rPr>
              <a:t>2021 год -  </a:t>
            </a:r>
            <a:br>
              <a:rPr lang="ru-RU" sz="1200" b="1" dirty="0" smtClean="0">
                <a:latin typeface="Myriad Pro Light" pitchFamily="34" charset="0"/>
              </a:rPr>
            </a:br>
            <a:r>
              <a:rPr lang="ru-RU" sz="1200" b="1" dirty="0" smtClean="0">
                <a:latin typeface="Myriad Pro Light" pitchFamily="34" charset="0"/>
              </a:rPr>
              <a:t>победили в 10 номинациях</a:t>
            </a:r>
          </a:p>
          <a:p>
            <a:pPr algn="ctr"/>
            <a:endParaRPr lang="ru-RU" sz="1200" b="1" dirty="0" smtClean="0">
              <a:latin typeface="Myriad Pro Light" pitchFamily="34" charset="0"/>
            </a:endParaRPr>
          </a:p>
          <a:p>
            <a:pPr algn="ctr"/>
            <a:r>
              <a:rPr lang="ru-RU" sz="1200" b="1" dirty="0" smtClean="0">
                <a:latin typeface="Myriad Pro Light" pitchFamily="34" charset="0"/>
              </a:rPr>
              <a:t>2022 год –  </a:t>
            </a:r>
            <a:br>
              <a:rPr lang="ru-RU" sz="1200" b="1" dirty="0" smtClean="0">
                <a:latin typeface="Myriad Pro Light" pitchFamily="34" charset="0"/>
              </a:rPr>
            </a:br>
            <a:r>
              <a:rPr lang="ru-RU" sz="1200" b="1" dirty="0" smtClean="0">
                <a:latin typeface="Myriad Pro Light" pitchFamily="34" charset="0"/>
              </a:rPr>
              <a:t>победили в 7 номинациях</a:t>
            </a:r>
            <a:endParaRPr lang="ru-RU" sz="1200" b="1" dirty="0"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6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0332FD8-3F3D-4AA7-A935-BCE4F3B47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0"/>
            <a:ext cx="9142223" cy="5143500"/>
          </a:xfrm>
        </p:spPr>
      </p:pic>
      <p:grpSp>
        <p:nvGrpSpPr>
          <p:cNvPr id="4" name="Группа 7"/>
          <p:cNvGrpSpPr/>
          <p:nvPr/>
        </p:nvGrpSpPr>
        <p:grpSpPr>
          <a:xfrm>
            <a:off x="164786" y="627065"/>
            <a:ext cx="2446653" cy="2992438"/>
            <a:chOff x="164785" y="627064"/>
            <a:chExt cx="2446653" cy="299243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64785" y="627064"/>
              <a:ext cx="2446653" cy="2992434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197099" y="829327"/>
              <a:ext cx="2359917" cy="273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altLang="ko-KR" sz="12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Ежегодное мероприятие </a:t>
              </a:r>
              <a:br>
                <a:rPr lang="ru-RU" altLang="ko-KR" sz="12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</a:br>
              <a:r>
                <a:rPr lang="ru-RU" altLang="ko-KR" sz="12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в г.Волгоград</a:t>
              </a: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ru-RU" altLang="ko-KR" sz="12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Международный форум общественной дипломатии</a:t>
              </a:r>
              <a:endParaRPr lang="en-US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ru-RU" altLang="ko-KR" sz="1200" b="1" dirty="0" smtClean="0">
                  <a:solidFill>
                    <a:schemeClr val="bg1"/>
                  </a:solidFill>
                  <a:latin typeface="Myriad Pro SemiExt" panose="020B0505030403020204" pitchFamily="34" charset="0"/>
                  <a:cs typeface="Arial" pitchFamily="34" charset="0"/>
                </a:rPr>
                <a:t>"Диалог на Волге: мир и взаимопонимание в XXI веке" </a:t>
              </a:r>
            </a:p>
            <a:p>
              <a:pPr>
                <a:lnSpc>
                  <a:spcPct val="110000"/>
                </a:lnSpc>
              </a:pPr>
              <a:endParaRPr lang="ru-RU" altLang="ko-KR" sz="12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2624400" y="1732088"/>
            <a:ext cx="2289009" cy="33174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Myriad Pro Light" pitchFamily="34" charset="0"/>
              </a:rPr>
              <a:t>2019 год </a:t>
            </a:r>
            <a:endParaRPr lang="en-US" sz="1200" b="1" dirty="0" smtClean="0">
              <a:solidFill>
                <a:srgbClr val="FF0000"/>
              </a:solidFill>
              <a:latin typeface="Myriad Pro Light" pitchFamily="34" charset="0"/>
            </a:endParaRPr>
          </a:p>
          <a:p>
            <a:pPr algn="ctr"/>
            <a:r>
              <a:rPr lang="ru-RU" sz="1200" b="1" dirty="0" smtClean="0">
                <a:latin typeface="Myriad Pro Light" pitchFamily="34" charset="0"/>
              </a:rPr>
              <a:t>очно выставка</a:t>
            </a:r>
            <a:r>
              <a:rPr lang="en-US" sz="1200" b="1" dirty="0">
                <a:latin typeface="Myriad Pro Light" pitchFamily="34" charset="0"/>
              </a:rPr>
              <a:t> </a:t>
            </a:r>
            <a:r>
              <a:rPr lang="ru-RU" sz="1200" b="1" dirty="0" smtClean="0">
                <a:latin typeface="Myriad Pro Light" pitchFamily="34" charset="0"/>
              </a:rPr>
              <a:t>и круглый</a:t>
            </a:r>
            <a:r>
              <a:rPr lang="en-US" sz="1200" b="1" dirty="0" smtClean="0">
                <a:latin typeface="Myriad Pro Light" pitchFamily="34" charset="0"/>
              </a:rPr>
              <a:t> </a:t>
            </a:r>
            <a:r>
              <a:rPr lang="ru-RU" sz="1200" b="1" dirty="0" smtClean="0">
                <a:latin typeface="Myriad Pro Light" pitchFamily="34" charset="0"/>
              </a:rPr>
              <a:t>стол</a:t>
            </a:r>
            <a:endParaRPr lang="ru-RU" sz="1200" dirty="0">
              <a:latin typeface="Myriad Pro Light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55589" y="1783330"/>
            <a:ext cx="2311986" cy="37504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Myriad Pro Light" pitchFamily="34" charset="0"/>
              </a:rPr>
              <a:t>2021 год</a:t>
            </a:r>
            <a:endParaRPr lang="en-US" sz="1200" b="1" dirty="0" smtClean="0">
              <a:solidFill>
                <a:srgbClr val="FF0000"/>
              </a:solidFill>
              <a:latin typeface="Myriad Pro Light" pitchFamily="34" charset="0"/>
            </a:endParaRPr>
          </a:p>
          <a:p>
            <a:pPr algn="ctr"/>
            <a:r>
              <a:rPr lang="ru-RU" sz="1200" b="1" dirty="0" smtClean="0">
                <a:latin typeface="Myriad Pro Light" pitchFamily="34" charset="0"/>
              </a:rPr>
              <a:t>онлайн круглый</a:t>
            </a:r>
            <a:r>
              <a:rPr lang="en-US" sz="1200" b="1" dirty="0" smtClean="0">
                <a:latin typeface="Myriad Pro Light" pitchFamily="34" charset="0"/>
              </a:rPr>
              <a:t> </a:t>
            </a:r>
            <a:r>
              <a:rPr lang="ru-RU" sz="1200" b="1" dirty="0" smtClean="0">
                <a:latin typeface="Myriad Pro Light" pitchFamily="34" charset="0"/>
              </a:rPr>
              <a:t>стол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21987" y="4104895"/>
            <a:ext cx="1943100" cy="620617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Myriad Pro Light" pitchFamily="34" charset="0"/>
              </a:rPr>
              <a:t>2022 год </a:t>
            </a:r>
            <a:endParaRPr lang="en-US" sz="1200" b="1" dirty="0" smtClean="0">
              <a:solidFill>
                <a:srgbClr val="FF0000"/>
              </a:solidFill>
              <a:latin typeface="Myriad Pro Light" pitchFamily="34" charset="0"/>
            </a:endParaRPr>
          </a:p>
          <a:p>
            <a:pPr algn="ctr"/>
            <a:r>
              <a:rPr lang="ru-RU" sz="1100" b="1" dirty="0" smtClean="0">
                <a:latin typeface="Myriad Pro Light" pitchFamily="34" charset="0"/>
              </a:rPr>
              <a:t>очно выставка</a:t>
            </a:r>
            <a:r>
              <a:rPr lang="en-US" sz="1100" b="1" dirty="0" smtClean="0">
                <a:latin typeface="Myriad Pro Light" pitchFamily="34" charset="0"/>
              </a:rPr>
              <a:t> </a:t>
            </a:r>
            <a:r>
              <a:rPr lang="ru-RU" sz="1100" b="1" dirty="0" smtClean="0">
                <a:latin typeface="Myriad Pro Light" pitchFamily="34" charset="0"/>
              </a:rPr>
              <a:t>и круглый стол</a:t>
            </a:r>
            <a:r>
              <a:rPr lang="en-US" sz="1100" b="1" dirty="0" smtClean="0">
                <a:latin typeface="Myriad Pro Light" pitchFamily="34" charset="0"/>
              </a:rPr>
              <a:t> </a:t>
            </a:r>
            <a:r>
              <a:rPr lang="ru-RU" sz="1100" b="1" dirty="0" smtClean="0">
                <a:latin typeface="Myriad Pro Light" pitchFamily="34" charset="0"/>
              </a:rPr>
              <a:t>в смешанном формате</a:t>
            </a:r>
            <a:endParaRPr lang="ru-RU" sz="1100" dirty="0">
              <a:latin typeface="Myriad Pro Light" pitchFamily="34" charset="0"/>
            </a:endParaRPr>
          </a:p>
        </p:txBody>
      </p:sp>
      <p:pic>
        <p:nvPicPr>
          <p:cNvPr id="11" name="Picture 3" descr="F:\Диалог на Волге\IMG-20191031-WA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5155" y="114300"/>
            <a:ext cx="2173172" cy="1542989"/>
          </a:xfrm>
          <a:prstGeom prst="rect">
            <a:avLst/>
          </a:prstGeom>
          <a:noFill/>
          <a:ln>
            <a:solidFill>
              <a:srgbClr val="B11116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5863" y="2113758"/>
            <a:ext cx="2172939" cy="1448626"/>
          </a:xfrm>
          <a:prstGeom prst="rect">
            <a:avLst/>
          </a:prstGeom>
          <a:noFill/>
          <a:ln w="9525">
            <a:solidFill>
              <a:srgbClr val="B11116"/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456" y="2113758"/>
            <a:ext cx="2172937" cy="144862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4" name="Picture 2" descr="F:\Диалог на Волге\IMG-20191031-WA0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7144" y="114300"/>
            <a:ext cx="2066413" cy="1549809"/>
          </a:xfrm>
          <a:prstGeom prst="rect">
            <a:avLst/>
          </a:prstGeom>
          <a:noFill/>
          <a:ln>
            <a:solidFill>
              <a:srgbClr val="B11116"/>
            </a:solidFill>
          </a:ln>
        </p:spPr>
      </p:pic>
      <p:pic>
        <p:nvPicPr>
          <p:cNvPr id="15" name="Picture 2" descr="C:\Users\t_Sergienko\AppData\Local\Microsoft\Windows\Temporary Internet Files\Content.Outlook\X8SU5Z1H\IMG-20211108-WA0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0730" y="3625325"/>
            <a:ext cx="1971243" cy="1478432"/>
          </a:xfrm>
          <a:prstGeom prst="rect">
            <a:avLst/>
          </a:prstGeom>
          <a:noFill/>
          <a:ln>
            <a:solidFill>
              <a:srgbClr val="B11116"/>
            </a:solidFill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5479" y="3619501"/>
            <a:ext cx="2240672" cy="149378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64785" y="114300"/>
            <a:ext cx="2446653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298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1D6C4C7-64E7-470B-9C1C-130F4A0C4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72" y="1369219"/>
            <a:ext cx="5800656" cy="3263504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9C9729-CD38-48AC-82D3-938D13EF3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9142223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3021173-DDA7-4127-A478-99B586CE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  <p:grpSp>
        <p:nvGrpSpPr>
          <p:cNvPr id="3" name="Группа 7"/>
          <p:cNvGrpSpPr/>
          <p:nvPr/>
        </p:nvGrpSpPr>
        <p:grpSpPr>
          <a:xfrm>
            <a:off x="164786" y="627065"/>
            <a:ext cx="2446653" cy="2992436"/>
            <a:chOff x="164785" y="627064"/>
            <a:chExt cx="2446653" cy="299243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4785" y="627064"/>
              <a:ext cx="2446653" cy="2992434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251520" y="811608"/>
              <a:ext cx="2291654" cy="2405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Выставка </a:t>
              </a:r>
              <a:b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</a:br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"</a:t>
              </a:r>
              <a:r>
                <a:rPr lang="ru-RU" altLang="ko-KR" sz="1200" b="1" dirty="0" err="1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MedTravelExpo</a:t>
              </a:r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. Санатории. Курорты. Медицинские центры"</a:t>
              </a: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9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6215759" y="3697817"/>
            <a:ext cx="2927353" cy="85593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AvantGardeGothicCTT" pitchFamily="2" charset="0"/>
              </a:rPr>
              <a:t>Розыгрыш </a:t>
            </a:r>
            <a:br>
              <a:rPr lang="ru-RU" sz="2100" b="1" dirty="0" smtClean="0">
                <a:solidFill>
                  <a:srgbClr val="FF0000"/>
                </a:solidFill>
                <a:latin typeface="AvantGardeGothicCTT" pitchFamily="2" charset="0"/>
              </a:rPr>
            </a:br>
            <a:r>
              <a:rPr lang="ru-RU" sz="2100" b="1" dirty="0" smtClean="0">
                <a:solidFill>
                  <a:srgbClr val="FF0000"/>
                </a:solidFill>
                <a:latin typeface="AvantGardeGothicCTT" pitchFamily="2" charset="0"/>
              </a:rPr>
              <a:t>сертификатов </a:t>
            </a:r>
            <a:br>
              <a:rPr lang="ru-RU" sz="2100" b="1" dirty="0" smtClean="0">
                <a:solidFill>
                  <a:srgbClr val="FF0000"/>
                </a:solidFill>
                <a:latin typeface="AvantGardeGothicCTT" pitchFamily="2" charset="0"/>
              </a:rPr>
            </a:br>
            <a:r>
              <a:rPr lang="ru-RU" sz="2100" b="1" dirty="0" smtClean="0">
                <a:solidFill>
                  <a:srgbClr val="FF0000"/>
                </a:solidFill>
                <a:latin typeface="AvantGardeGothicCTT" pitchFamily="2" charset="0"/>
              </a:rPr>
              <a:t>на лечение</a:t>
            </a:r>
            <a:endParaRPr lang="ru-RU" sz="2100" dirty="0">
              <a:solidFill>
                <a:srgbClr val="FF0000"/>
              </a:solidFill>
              <a:latin typeface="AvantGardeGothicCTT" pitchFamily="2" charset="0"/>
            </a:endParaRPr>
          </a:p>
        </p:txBody>
      </p:sp>
      <p:pic>
        <p:nvPicPr>
          <p:cNvPr id="1028" name="Picture 4" descr="C:\Users\t_Sergienko\AppData\Local\Microsoft\Windows\Temporary Internet Files\Content.Outlook\X8SU5Z1H\-5296396534209951099_121.jpg"/>
          <p:cNvPicPr>
            <a:picLocks noChangeAspect="1" noChangeArrowheads="1"/>
          </p:cNvPicPr>
          <p:nvPr/>
        </p:nvPicPr>
        <p:blipFill rotWithShape="1">
          <a:blip r:embed="rId5" cstate="print"/>
          <a:srcRect t="6570" b="573"/>
          <a:stretch/>
        </p:blipFill>
        <p:spPr bwMode="auto">
          <a:xfrm>
            <a:off x="6033280" y="1078246"/>
            <a:ext cx="2883711" cy="187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C:\Users\t_Sergienko\AppData\Local\Microsoft\Windows\Temporary Internet Files\Content.Outlook\X8SU5Z1H\-5292136558012511970_121.jpg"/>
          <p:cNvPicPr>
            <a:picLocks noChangeAspect="1" noChangeArrowheads="1"/>
          </p:cNvPicPr>
          <p:nvPr/>
        </p:nvPicPr>
        <p:blipFill rotWithShape="1">
          <a:blip r:embed="rId6" cstate="print"/>
          <a:srcRect t="-1" b="6879"/>
          <a:stretch/>
        </p:blipFill>
        <p:spPr bwMode="auto">
          <a:xfrm>
            <a:off x="2768600" y="158585"/>
            <a:ext cx="2087562" cy="259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64785" y="158585"/>
            <a:ext cx="2446653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4549" y="2997606"/>
            <a:ext cx="2440568" cy="18304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90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9F397-BDA9-4990-AA89-34011ADA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1D6C4C7-64E7-470B-9C1C-130F4A0C4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72" y="1369219"/>
            <a:ext cx="5800656" cy="3263504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9C9729-CD38-48AC-82D3-938D13EF3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9142223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3021173-DDA7-4127-A478-99B586CEC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  <p:grpSp>
        <p:nvGrpSpPr>
          <p:cNvPr id="3" name="Группа 7"/>
          <p:cNvGrpSpPr/>
          <p:nvPr/>
        </p:nvGrpSpPr>
        <p:grpSpPr>
          <a:xfrm>
            <a:off x="164786" y="627065"/>
            <a:ext cx="2446653" cy="2992436"/>
            <a:chOff x="164785" y="627064"/>
            <a:chExt cx="2446653" cy="299243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4785" y="627064"/>
              <a:ext cx="2446653" cy="2992434"/>
            </a:xfrm>
            <a:prstGeom prst="rect">
              <a:avLst/>
            </a:prstGeom>
            <a:solidFill>
              <a:srgbClr val="09A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xmlns="" id="{05562C93-550A-473A-96B7-B294107AE028}"/>
                </a:ext>
              </a:extLst>
            </p:cNvPr>
            <p:cNvSpPr txBox="1"/>
            <p:nvPr/>
          </p:nvSpPr>
          <p:spPr>
            <a:xfrm>
              <a:off x="251520" y="811608"/>
              <a:ext cx="2291654" cy="2589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Выезды в </a:t>
              </a:r>
              <a:b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</a:br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/>
              </a:r>
              <a:b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</a:br>
              <a:r>
                <a:rPr lang="ru-RU" altLang="ko-KR" sz="1200" b="1" dirty="0" smtClean="0">
                  <a:solidFill>
                    <a:schemeClr val="bg1"/>
                  </a:solidFill>
                  <a:latin typeface="Myriad Pro Light" pitchFamily="34" charset="0"/>
                  <a:cs typeface="Arial" pitchFamily="34" charset="0"/>
                </a:rPr>
                <a:t>Республику Казахстан, Республику Армения, Республику Узбекистан</a:t>
              </a: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9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 smtClean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  <a:p>
              <a:pPr>
                <a:lnSpc>
                  <a:spcPct val="110000"/>
                </a:lnSpc>
              </a:pPr>
              <a:endParaRPr lang="ru-RU" altLang="ko-KR" sz="1200" b="1" dirty="0">
                <a:solidFill>
                  <a:schemeClr val="bg1"/>
                </a:solidFill>
                <a:latin typeface="Myriad Pro SemiExt" panose="020B0505030403020204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4785" y="158585"/>
            <a:ext cx="2446653" cy="261610"/>
          </a:xfrm>
          <a:prstGeom prst="rect">
            <a:avLst/>
          </a:prstGeom>
          <a:solidFill>
            <a:srgbClr val="24D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Myriad Pro SemiExt" panose="020B0505030403020204" pitchFamily="34" charset="0"/>
                <a:ea typeface="Fira Sans" panose="020B0603050000020004" pitchFamily="34" charset="0"/>
              </a:rPr>
              <a:t>КООРДИНАЦИЯ</a:t>
            </a:r>
            <a:endParaRPr lang="ru-RU" sz="1100" b="1" dirty="0">
              <a:solidFill>
                <a:schemeClr val="bg1"/>
              </a:solidFill>
              <a:latin typeface="Myriad Pro SemiExt" panose="020B0505030403020204" pitchFamily="34" charset="0"/>
              <a:ea typeface="Fira Sans" panose="020B0603050000020004" pitchFamily="34" charset="0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7385" y="2355493"/>
            <a:ext cx="3404007" cy="2553005"/>
          </a:xfrm>
          <a:prstGeom prst="rect">
            <a:avLst/>
          </a:prstGeom>
          <a:noFill/>
          <a:ln w="9525">
            <a:solidFill>
              <a:srgbClr val="B11116"/>
            </a:solidFill>
            <a:miter lim="800000"/>
            <a:headEnd/>
            <a:tailEnd/>
          </a:ln>
          <a:effectLst/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7028" y="599846"/>
            <a:ext cx="3525538" cy="2323732"/>
          </a:xfrm>
          <a:prstGeom prst="rect">
            <a:avLst/>
          </a:prstGeom>
          <a:noFill/>
          <a:ln w="9525">
            <a:solidFill>
              <a:srgbClr val="B11116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90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1022</TotalTime>
  <Words>626</Words>
  <Application>Microsoft Office PowerPoint</Application>
  <PresentationFormat>Экран (16:9)</PresentationFormat>
  <Paragraphs>219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Синько Татьяна Григорьевна</dc:creator>
  <cp:lastModifiedBy>T_Sergienko</cp:lastModifiedBy>
  <cp:revision>515</cp:revision>
  <dcterms:created xsi:type="dcterms:W3CDTF">2021-10-05T13:22:23Z</dcterms:created>
  <dcterms:modified xsi:type="dcterms:W3CDTF">2023-09-25T07:03:45Z</dcterms:modified>
</cp:coreProperties>
</file>