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5" r:id="rId9"/>
    <p:sldId id="288" r:id="rId10"/>
    <p:sldId id="289" r:id="rId11"/>
    <p:sldId id="290" r:id="rId12"/>
    <p:sldId id="291" r:id="rId13"/>
    <p:sldId id="292" r:id="rId14"/>
    <p:sldId id="270" r:id="rId15"/>
  </p:sldIdLst>
  <p:sldSz cx="9144000" cy="5143500" type="screen16x9"/>
  <p:notesSz cx="6797675" cy="9928225"/>
  <p:defaultTextStyle>
    <a:defPPr>
      <a:defRPr lang="ru-RU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CC00"/>
    <a:srgbClr val="CC0066"/>
    <a:srgbClr val="990099"/>
    <a:srgbClr val="009900"/>
    <a:srgbClr val="009999"/>
    <a:srgbClr val="00CC99"/>
    <a:srgbClr val="0099CC"/>
    <a:srgbClr val="CC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71" autoAdjust="0"/>
  </p:normalViewPr>
  <p:slideViewPr>
    <p:cSldViewPr showGuides="1">
      <p:cViewPr varScale="1">
        <p:scale>
          <a:sx n="77" d="100"/>
          <a:sy n="77" d="100"/>
        </p:scale>
        <p:origin x="-102" y="-1302"/>
      </p:cViewPr>
      <p:guideLst>
        <p:guide orient="horz" pos="57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32824762162652E-2"/>
          <c:y val="0.2797302492705489"/>
          <c:w val="0.48456530788248919"/>
          <c:h val="0.64146052485396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33221</c:v>
                </c:pt>
                <c:pt idx="1">
                  <c:v>30805</c:v>
                </c:pt>
                <c:pt idx="2">
                  <c:v>27324</c:v>
                </c:pt>
                <c:pt idx="3">
                  <c:v>26090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AF-4DBC-94F4-22845C6D8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AF-4DBC-94F4-22845C6D80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AF-4DBC-94F4-22845C6D8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2579072"/>
        <c:axId val="104512832"/>
      </c:barChart>
      <c:catAx>
        <c:axId val="325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Averta CY Bold"/>
              </a:defRPr>
            </a:pPr>
            <a:endParaRPr lang="ru-RU"/>
          </a:p>
        </c:txPr>
        <c:crossAx val="104512832"/>
        <c:crosses val="autoZero"/>
        <c:auto val="1"/>
        <c:lblAlgn val="ctr"/>
        <c:lblOffset val="100"/>
        <c:noMultiLvlLbl val="0"/>
      </c:catAx>
      <c:valAx>
        <c:axId val="104512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57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1530-2895-433F-9C18-A5A50349DCA9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6DD-7E71-4845-B51B-AEE9D594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6DD-7E71-4845-B51B-AEE9D59451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0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6DD-7E71-4845-B51B-AEE9D59451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0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6DD-7E71-4845-B51B-AEE9D59451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9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71A9-A586-4380-9B13-CEB4B1B53AE6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6912" y="4890195"/>
            <a:ext cx="2133600" cy="27384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27236DF-5E3D-4948-8FF3-2BFE9673E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531-6D7F-4556-84DE-926194718662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C26E-F44E-42B8-9B67-35B4C350E4FE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A32B-6E1E-4EBF-94A4-4DAF40E5C59D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6912" y="4890195"/>
            <a:ext cx="2133600" cy="27384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27236DF-5E3D-4948-8FF3-2BFE9673E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1C38-4344-48E8-87A6-427EFDB66639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2B57-8FC7-44B8-BBE6-624CBC774F09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1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DD6-E050-4C80-8B45-3D8BBFBB7DC9}" type="datetime1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E44-8DCC-4FB7-89FB-22D07BA034E5}" type="datetime1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21F5-7084-4D51-B95B-317379EAABF9}" type="datetime1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8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3726-757B-4B4E-B6C8-26DC2411E9F5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5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A493-90AC-46E3-9D53-20CD578965E6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FC35-C595-4163-98E1-4B61BC74D352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36DF-5E3D-4948-8FF3-2BFE9673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0.jpe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microsoft.com/office/2007/relationships/hdphoto" Target="../media/hdphoto6.wdp"/><Relationship Id="rId4" Type="http://schemas.openxmlformats.org/officeDocument/2006/relationships/image" Target="../media/image5.jpeg"/><Relationship Id="rId9" Type="http://schemas.openxmlformats.org/officeDocument/2006/relationships/image" Target="../media/image31.png"/><Relationship Id="rId1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84" b="738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1851670"/>
            <a:ext cx="4572000" cy="864096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9784"/>
            <a:ext cx="4572000" cy="2539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44016" y="2859784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9" rIns="68562" bIns="34289">
            <a:spAutoFit/>
          </a:bodyPr>
          <a:lstStyle/>
          <a:p>
            <a:r>
              <a:rPr lang="ru-RU" altLang="ru-RU" sz="1200" b="1" dirty="0">
                <a:solidFill>
                  <a:srgbClr val="002060"/>
                </a:solidFill>
                <a:latin typeface="Averta CY Bold"/>
              </a:rPr>
              <a:t>АДМИНИСТРАЦИЯ ГОРОДА БЛАГОВЕЩЕНСКА</a:t>
            </a:r>
            <a:endParaRPr lang="ru-RU" sz="12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301" y="4642006"/>
            <a:ext cx="1907703" cy="23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308306" y="4642006"/>
            <a:ext cx="1872208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002060"/>
                </a:solidFill>
                <a:latin typeface="Averta CY Bold" pitchFamily="50" charset="-52"/>
              </a:rPr>
              <a:t>БЛАГОВЕЩЕНСК 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 pitchFamily="50" charset="-52"/>
              </a:rPr>
              <a:t>2023 </a:t>
            </a:r>
            <a:endParaRPr lang="ru-RU" altLang="ru-RU" sz="1100" b="1" dirty="0">
              <a:solidFill>
                <a:srgbClr val="002060"/>
              </a:solidFill>
              <a:latin typeface="Averta CY 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51670"/>
            <a:ext cx="4464495" cy="83097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ТРАНСПОРТНАЯ РЕФОРМА</a:t>
            </a:r>
          </a:p>
          <a:p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в г. </a:t>
            </a: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БЛАГОВЕЩЕНСКЕ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в период с 2021 по 2023 годы</a:t>
            </a:r>
            <a:endParaRPr lang="ru-RU" sz="1600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23544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 rot="5400000">
            <a:off x="521862" y="2142000"/>
            <a:ext cx="4968002" cy="684000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/>
        </p:blipFill>
        <p:spPr bwMode="auto">
          <a:xfrm>
            <a:off x="0" y="0"/>
            <a:ext cx="24528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51470"/>
            <a:ext cx="22322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ОСНАЩЕННОСТЬ АВТОБУСОВ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pic>
        <p:nvPicPr>
          <p:cNvPr id="8" name="Рисунок 7" descr="Tr_ref10.jpg"/>
          <p:cNvPicPr>
            <a:picLocks noChangeAspect="1"/>
          </p:cNvPicPr>
          <p:nvPr/>
        </p:nvPicPr>
        <p:blipFill rotWithShape="1">
          <a:blip r:embed="rId3"/>
          <a:srcRect l="40544" t="70336" r="5131" b="7689"/>
          <a:stretch/>
        </p:blipFill>
        <p:spPr>
          <a:xfrm>
            <a:off x="3347864" y="3446328"/>
            <a:ext cx="5615634" cy="149120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83701" y="4832951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36DF-5E3D-4948-8FF3-2BFE9673E3BD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GostevDA\Downloads\photo_5350379316728419221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536"/>
            <a:ext cx="3552325" cy="19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ostevDA\Downloads\photo_5350379316728419222_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16051"/>
          <a:stretch/>
        </p:blipFill>
        <p:spPr bwMode="auto">
          <a:xfrm>
            <a:off x="1" y="2335739"/>
            <a:ext cx="2452803" cy="28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7380314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C:\Users\GostevDA\Downloads\photo_5350379316728419330_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53"/>
          <a:stretch/>
        </p:blipFill>
        <p:spPr bwMode="auto">
          <a:xfrm>
            <a:off x="6516216" y="267494"/>
            <a:ext cx="2395868" cy="20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707718" y="2335739"/>
            <a:ext cx="2592660" cy="120030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4800" b="1" dirty="0" smtClean="0">
                <a:latin typeface="Averta CY Boldi (Основной текст)"/>
                <a:cs typeface="Times New Roman" pitchFamily="18" charset="0"/>
              </a:rPr>
              <a:t>100 %</a:t>
            </a:r>
            <a:r>
              <a:rPr lang="ru-RU" sz="7200" b="1" dirty="0" smtClean="0">
                <a:cs typeface="Times New Roman" pitchFamily="18" charset="0"/>
              </a:rPr>
              <a:t> </a:t>
            </a: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07904" y="360476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>
                <a:latin typeface="Averta CY Bold"/>
                <a:cs typeface="Times New Roman" pitchFamily="18" charset="0"/>
              </a:rPr>
              <a:t>увеличена вместимость </a:t>
            </a:r>
            <a:endParaRPr lang="ru-RU" sz="1600" b="1" dirty="0">
              <a:latin typeface="Averta CY Bold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07904" y="422793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latin typeface="Averta CY Bold"/>
                <a:cs typeface="Times New Roman" pitchFamily="18" charset="0"/>
              </a:rPr>
              <a:t>п</a:t>
            </a:r>
            <a:r>
              <a:rPr lang="ru-RU" sz="1200" b="1" dirty="0" smtClean="0">
                <a:latin typeface="Averta CY Bold"/>
                <a:cs typeface="Times New Roman" pitchFamily="18" charset="0"/>
              </a:rPr>
              <a:t>еревозка льготников</a:t>
            </a:r>
            <a:endParaRPr lang="ru-RU" sz="1600" b="1" dirty="0">
              <a:latin typeface="Averta CY Bold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39891" y="3673936"/>
            <a:ext cx="10801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>
                <a:latin typeface="Averta CY Bold"/>
                <a:cs typeface="Times New Roman" pitchFamily="18" charset="0"/>
              </a:rPr>
              <a:t>наличие безналичной оплаты</a:t>
            </a:r>
            <a:endParaRPr lang="ru-RU" sz="1600" b="1" dirty="0">
              <a:latin typeface="Averta CY Bold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42042" y="2873717"/>
            <a:ext cx="1944215" cy="17235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b="1" dirty="0" smtClean="0">
                <a:latin typeface="Averta CY Boldi (Основной текст)"/>
                <a:cs typeface="Times New Roman" pitchFamily="18" charset="0"/>
              </a:rPr>
              <a:t>87 %</a:t>
            </a:r>
          </a:p>
          <a:p>
            <a:endParaRPr lang="ru-RU" sz="7200" b="1" dirty="0" smtClean="0"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54661" y="3559343"/>
            <a:ext cx="194421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1" dirty="0" smtClean="0">
                <a:latin typeface="Averta CY Boldi (Основной текст)"/>
                <a:cs typeface="Times New Roman" pitchFamily="18" charset="0"/>
              </a:rPr>
              <a:t>Автобусов оборудованы аппарелью (подъемным механизмом)</a:t>
            </a:r>
            <a:endParaRPr lang="ru-RU" sz="1600" b="1" dirty="0">
              <a:latin typeface="Averta CY Boldi (Основной текст)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429994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latin typeface="Averta CY Bold"/>
                <a:cs typeface="Times New Roman" pitchFamily="18" charset="0"/>
              </a:rPr>
              <a:t>е</a:t>
            </a:r>
            <a:r>
              <a:rPr lang="ru-RU" sz="1200" b="1" dirty="0" smtClean="0">
                <a:latin typeface="Averta CY Bold"/>
                <a:cs typeface="Times New Roman" pitchFamily="18" charset="0"/>
              </a:rPr>
              <a:t>диный стиль </a:t>
            </a:r>
            <a:r>
              <a:rPr lang="ru-RU" sz="1200" b="1" dirty="0" err="1" smtClean="0">
                <a:latin typeface="Averta CY Bold"/>
                <a:cs typeface="Times New Roman" pitchFamily="18" charset="0"/>
              </a:rPr>
              <a:t>брендирования</a:t>
            </a:r>
            <a:endParaRPr lang="ru-RU" sz="1600" b="1" dirty="0">
              <a:latin typeface="Averta CY 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/>
        </p:blipFill>
        <p:spPr bwMode="auto">
          <a:xfrm>
            <a:off x="0" y="0"/>
            <a:ext cx="18356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9204"/>
            <a:ext cx="18722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550" b="1" dirty="0" smtClean="0">
                <a:solidFill>
                  <a:schemeClr val="bg1"/>
                </a:solidFill>
                <a:latin typeface="Averta CY Bold"/>
              </a:rPr>
              <a:t>СНИЖЕНИЕ СТОИМОСТИ ПРОЕЗДА</a:t>
            </a:r>
            <a:endParaRPr lang="ru-RU" sz="155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66584" y="3435846"/>
            <a:ext cx="7120670" cy="104641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600" dirty="0">
                <a:latin typeface="Averta CY Boldi (Основной текст)"/>
              </a:rPr>
              <a:t>с</a:t>
            </a:r>
            <a:r>
              <a:rPr lang="ru-RU" sz="1600" dirty="0" smtClean="0">
                <a:latin typeface="Averta CY Boldi (Основной текст)"/>
              </a:rPr>
              <a:t> </a:t>
            </a:r>
            <a:r>
              <a:rPr lang="ru-RU" sz="1600" dirty="0">
                <a:latin typeface="Averta CY Boldi (Основной текст)"/>
              </a:rPr>
              <a:t>01.06.2023 </a:t>
            </a:r>
            <a:endParaRPr lang="ru-RU" sz="1600" dirty="0" smtClean="0">
              <a:latin typeface="Averta CY Boldi (Основной текст)"/>
            </a:endParaRPr>
          </a:p>
          <a:p>
            <a:pPr algn="ctr"/>
            <a:r>
              <a:rPr lang="ru-RU" sz="1600" dirty="0" smtClean="0">
                <a:latin typeface="Averta CY Boldi (Основной текст)"/>
              </a:rPr>
              <a:t>введены </a:t>
            </a:r>
            <a:r>
              <a:rPr lang="ru-RU" sz="1600" dirty="0">
                <a:latin typeface="Averta CY Boldi (Основной текст)"/>
              </a:rPr>
              <a:t>в обращение транспортные карты предусматривающие снижение стоимости проезда с 34 рублей до 31 рубля. </a:t>
            </a:r>
            <a:endParaRPr lang="ru-RU" sz="1600" dirty="0" smtClean="0">
              <a:latin typeface="Averta CY Boldi (Основной текст)"/>
            </a:endParaRPr>
          </a:p>
          <a:p>
            <a:endParaRPr lang="ru-RU" sz="1200" dirty="0" smtClean="0">
              <a:latin typeface="Averta CY Boldi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7380314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4890195"/>
            <a:ext cx="360040" cy="273844"/>
          </a:xfrm>
        </p:spPr>
        <p:txBody>
          <a:bodyPr/>
          <a:lstStyle/>
          <a:p>
            <a:fld id="{127236DF-5E3D-4948-8FF3-2BFE9673E3BD}" type="slidenum">
              <a:rPr lang="ru-RU" smtClean="0"/>
              <a:t>11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83701" y="4832951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7" name="Picture 4" descr="C:\Users\GostevDA\Downloads\photo_5352659394606777343_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20258" r="21375" b="22459"/>
          <a:stretch/>
        </p:blipFill>
        <p:spPr bwMode="auto">
          <a:xfrm>
            <a:off x="3380977" y="843558"/>
            <a:ext cx="3855319" cy="24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реклама моя\МПРИА\ПРЕЗЕНТАЦИИ\ремонт удс\Рисунок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/>
          <a:stretch/>
        </p:blipFill>
        <p:spPr bwMode="auto">
          <a:xfrm>
            <a:off x="2764301" y="1275606"/>
            <a:ext cx="2095731" cy="15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0"/>
            <a:ext cx="2474171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91752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7866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3144476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506" y="51472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АДАПТИРОВАНИЕ ИНФРАСТРУКТУРЫ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9815" y="608900"/>
            <a:ext cx="1440000" cy="265454"/>
          </a:xfrm>
          <a:prstGeom prst="rect">
            <a:avLst/>
          </a:prstGeom>
          <a:solidFill>
            <a:srgbClr val="002060">
              <a:alpha val="5000"/>
            </a:srgbClr>
          </a:solidFill>
        </p:spPr>
        <p:txBody>
          <a:bodyPr wrap="square" lIns="91416" tIns="45708" rIns="215930" bIns="45708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2020 - 2023    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4730" y="1066864"/>
            <a:ext cx="1143294" cy="78480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verta CY Bold"/>
              </a:rPr>
              <a:t>20%</a:t>
            </a:r>
            <a:r>
              <a:rPr lang="ru-RU" sz="1200" b="1" dirty="0" smtClean="0">
                <a:solidFill>
                  <a:srgbClr val="FF0000"/>
                </a:solidFill>
                <a:latin typeface="Averta CY Bold"/>
              </a:rPr>
              <a:t> </a:t>
            </a:r>
            <a:r>
              <a:rPr lang="ru-RU" sz="900" b="1" dirty="0">
                <a:latin typeface="Averta CY Bold"/>
              </a:rPr>
              <a:t>остановочных пунктов </a:t>
            </a:r>
          </a:p>
          <a:p>
            <a:pPr algn="r">
              <a:lnSpc>
                <a:spcPts val="900"/>
              </a:lnSpc>
            </a:pPr>
            <a:r>
              <a:rPr lang="ru-RU" sz="900" b="1" dirty="0">
                <a:latin typeface="Averta CY Bold"/>
              </a:rPr>
              <a:t>оснащены электронными табло </a:t>
            </a:r>
          </a:p>
        </p:txBody>
      </p:sp>
      <p:pic>
        <p:nvPicPr>
          <p:cNvPr id="21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r="33130"/>
          <a:stretch/>
        </p:blipFill>
        <p:spPr bwMode="auto">
          <a:xfrm>
            <a:off x="8352012" y="0"/>
            <a:ext cx="812609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5400000">
            <a:off x="713994" y="1985810"/>
            <a:ext cx="4741620" cy="770023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Freeform 5"/>
          <p:cNvSpPr>
            <a:spLocks noChangeAspect="1"/>
          </p:cNvSpPr>
          <p:nvPr/>
        </p:nvSpPr>
        <p:spPr bwMode="auto">
          <a:xfrm rot="10800000">
            <a:off x="2784741" y="339503"/>
            <a:ext cx="923164" cy="8181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68561" tIns="34289" rIns="68561" bIns="34289" numCol="1" anchor="t" anchorCtr="0" compatLnSpc="1"/>
          <a:lstStyle/>
          <a:p>
            <a:pPr defTabSz="914108">
              <a:defRPr/>
            </a:pPr>
            <a:endParaRPr lang="zh-CN" altLang="en-US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152" name="Picture 8" descr="C:\Users\user\Desktop\реклама моя\МПРИА\ПРЕЗЕНТАЦИИ\ТРАНСПОРТНЫЙ цех\8dc9140abc019df327ce017de9de467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765"/>
            <a:ext cx="3312000" cy="2207999"/>
          </a:xfrm>
          <a:prstGeom prst="rect">
            <a:avLst/>
          </a:prstGeom>
          <a:noFill/>
          <a:effectLst>
            <a:outerShdw blurRad="127000" algn="ctr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реклама моя\МПРИА\ПРЕЗЕНТАЦИИ\ТРАНСПОРТНЫЙ цех\Рисунок3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42" r="-2"/>
          <a:stretch/>
        </p:blipFill>
        <p:spPr bwMode="auto">
          <a:xfrm>
            <a:off x="2988562" y="432000"/>
            <a:ext cx="48416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user\Desktop\реклама моя\МПРИА\ПРЕЗЕНТАЦИИ\ТРАНСПОРТНЫЙ цех\Рисунок3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910"/>
          <a:stretch/>
        </p:blipFill>
        <p:spPr bwMode="auto">
          <a:xfrm>
            <a:off x="2974162" y="637262"/>
            <a:ext cx="517718" cy="4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699792" y="3007017"/>
            <a:ext cx="2448273" cy="1848026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рентабельности городских автобусных пассажирских перевозок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3126852"/>
            <a:ext cx="2664296" cy="47320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800" b="1" dirty="0">
                <a:latin typeface="Averta CY Bold"/>
                <a:cs typeface="Times New Roman" panose="02020603050405020304" pitchFamily="18" charset="0"/>
              </a:rPr>
              <a:t>для удобства граждан внедрены и постоянно актуализируются мобильные приложения по мониторингу движения автобусов</a:t>
            </a:r>
          </a:p>
        </p:txBody>
      </p:sp>
      <p:pic>
        <p:nvPicPr>
          <p:cNvPr id="31" name="Рисунок 30" descr="Tr_ref8.jp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894" t="62681" r="66467" b="15603"/>
          <a:stretch/>
        </p:blipFill>
        <p:spPr>
          <a:xfrm>
            <a:off x="2987824" y="3795886"/>
            <a:ext cx="1964806" cy="93610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304266" y="3723044"/>
            <a:ext cx="2952461" cy="1008000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2" name="Picture 2" descr="C:\Users\user\Desktop\реклама моя\МПРИА\ПРЕЗЕНТАЦИИ\ремонт удс\Умный_автобус.png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b="33413"/>
          <a:stretch/>
        </p:blipFill>
        <p:spPr bwMode="auto">
          <a:xfrm>
            <a:off x="5168136" y="2926203"/>
            <a:ext cx="3148280" cy="18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1"/>
          <p:cNvSpPr txBox="1">
            <a:spLocks/>
          </p:cNvSpPr>
          <p:nvPr/>
        </p:nvSpPr>
        <p:spPr>
          <a:xfrm>
            <a:off x="8676456" y="4831078"/>
            <a:ext cx="41406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12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42492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3"/>
          <a:stretch/>
        </p:blipFill>
        <p:spPr bwMode="auto">
          <a:xfrm>
            <a:off x="391005" y="9"/>
            <a:ext cx="2452804" cy="27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312" y="123478"/>
            <a:ext cx="22322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РЕЗУЛЬТАТЫ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ТРАНСПОРТНОЙ </a:t>
            </a: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РЕФОРМЫ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7469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03581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240821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Tr_ref15.jpg"/>
          <p:cNvPicPr>
            <a:picLocks noChangeAspect="1"/>
          </p:cNvPicPr>
          <p:nvPr/>
        </p:nvPicPr>
        <p:blipFill rotWithShape="1">
          <a:blip r:embed="rId5"/>
          <a:srcRect t="43852" r="71313" b="20866"/>
          <a:stretch/>
        </p:blipFill>
        <p:spPr>
          <a:xfrm>
            <a:off x="90001" y="2898799"/>
            <a:ext cx="2753808" cy="1905211"/>
          </a:xfrm>
          <a:prstGeom prst="rect">
            <a:avLst/>
          </a:prstGeom>
          <a:effectLst>
            <a:outerShdw blurRad="127000" algn="ctr" rotWithShape="0">
              <a:srgbClr val="0070C0">
                <a:alpha val="5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3367330" y="351696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3367330" y="1707654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3367330" y="3075806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5400854" y="351696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5400854" y="1707654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5352499" y="3075806"/>
            <a:ext cx="755335" cy="707886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alpha val="20000"/>
                  </a:schemeClr>
                </a:solidFill>
                <a:latin typeface="Averta CY Bold"/>
              </a:rPr>
              <a:t>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5856" y="2283718"/>
            <a:ext cx="1625128" cy="60014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verta CY Bold"/>
              </a:rPr>
              <a:t>Обновление 100% подвижного состава в течение </a:t>
            </a:r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1 года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9138" y="843558"/>
            <a:ext cx="1666080" cy="78482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verta CY Bold"/>
              </a:rPr>
              <a:t>Повышение качества услуг общественного транспорта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843558"/>
            <a:ext cx="1625128" cy="60014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Уменьшена на 22 % потребность в водителях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0941" y="3587779"/>
            <a:ext cx="1650043" cy="93869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Снизили на 20 % потребность в автобусах с увеличением их вместимости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3579862"/>
            <a:ext cx="1650043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Возможность онлайн мониторинга движения автобусов пассажирами и контролирующими органами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2283718"/>
            <a:ext cx="2088232" cy="769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Обеспечение транспортной доступности к новым жилым районам и социальным объектам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1248851" y="2094208"/>
            <a:ext cx="4968000" cy="779605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3276033" y="2088012"/>
            <a:ext cx="4968000" cy="779605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0" name="Номер слайда 1"/>
          <p:cNvSpPr txBox="1">
            <a:spLocks/>
          </p:cNvSpPr>
          <p:nvPr/>
        </p:nvSpPr>
        <p:spPr>
          <a:xfrm>
            <a:off x="8676457" y="4831078"/>
            <a:ext cx="414068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13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6118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/>
          <a:stretch/>
        </p:blipFill>
        <p:spPr bwMode="auto">
          <a:xfrm>
            <a:off x="-3002" y="0"/>
            <a:ext cx="169468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-1" b="-525"/>
          <a:stretch/>
        </p:blipFill>
        <p:spPr bwMode="auto">
          <a:xfrm>
            <a:off x="7480092" y="0"/>
            <a:ext cx="1663908" cy="5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139703"/>
            <a:ext cx="5328592" cy="36933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verta CY Bold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7" y="2510776"/>
            <a:ext cx="1778115" cy="27699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b="1" dirty="0">
                <a:latin typeface="Averta CY Bold"/>
              </a:rPr>
              <a:t>БЛАГОВЕЩЕНСК.РФ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6957"/>
            <a:ext cx="2133600" cy="273844"/>
          </a:xfrm>
        </p:spPr>
        <p:txBody>
          <a:bodyPr/>
          <a:lstStyle/>
          <a:p>
            <a:fld id="{37E36961-E51B-4F2E-988B-F2602C8DF157}" type="slidenum">
              <a:rPr lang="ru-RU" smtClean="0"/>
              <a:pPr/>
              <a:t>14</a:t>
            </a:fld>
            <a:r>
              <a:rPr lang="ru-RU" dirty="0"/>
              <a:t> </a:t>
            </a:r>
          </a:p>
        </p:txBody>
      </p:sp>
      <p:pic>
        <p:nvPicPr>
          <p:cNvPr id="9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 bwMode="auto">
          <a:xfrm>
            <a:off x="1255700" y="4587974"/>
            <a:ext cx="3744096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259952" y="4227934"/>
            <a:ext cx="3744096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7451624" y="2351786"/>
            <a:ext cx="0" cy="25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5713" y="3402133"/>
            <a:ext cx="7055911" cy="442800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1006" y="2499742"/>
            <a:ext cx="8213444" cy="792000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0"/>
          <a:stretch/>
        </p:blipFill>
        <p:spPr bwMode="auto">
          <a:xfrm>
            <a:off x="391005" y="1"/>
            <a:ext cx="2452804" cy="24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9117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35230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904" y="2191374"/>
            <a:ext cx="947160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2211710"/>
            <a:ext cx="1008112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97374" y="2283806"/>
            <a:ext cx="1422898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3131840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4888" y="2574000"/>
            <a:ext cx="1746224" cy="64630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муниципальных</a:t>
            </a:r>
          </a:p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автобусных</a:t>
            </a:r>
          </a:p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маршрутов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0853" y="2464356"/>
            <a:ext cx="1081273" cy="24619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регулярных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71100" y="2688947"/>
            <a:ext cx="612668" cy="46166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verta CY Bold"/>
              </a:rPr>
              <a:t>36 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flipH="1">
            <a:off x="2505091" y="2571750"/>
            <a:ext cx="122693" cy="576000"/>
          </a:xfrm>
          <a:prstGeom prst="rightBrace">
            <a:avLst>
              <a:gd name="adj1" fmla="val 6565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2459697"/>
            <a:ext cx="1152031" cy="40008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сезонных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Averta CY Bold"/>
              </a:rPr>
              <a:t>(садоводческих</a:t>
            </a:r>
            <a:r>
              <a:rPr lang="ru-RU" sz="700" dirty="0">
                <a:solidFill>
                  <a:srgbClr val="002060"/>
                </a:solidFill>
                <a:latin typeface="Averta CY Bol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7068" y="2715766"/>
            <a:ext cx="304892" cy="338554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verta CY Bold"/>
              </a:rPr>
              <a:t>+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65896" y="2698199"/>
            <a:ext cx="527660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verta CY Bold"/>
              </a:rPr>
              <a:t>28</a:t>
            </a:r>
            <a:endParaRPr lang="ru-RU" sz="2000" b="1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2698" y="2718814"/>
            <a:ext cx="356139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verta CY Bold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92210" y="2498157"/>
            <a:ext cx="1600070" cy="40008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временных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Averta CY Bold"/>
              </a:rPr>
              <a:t>(к местам захоронений)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55624" y="2718814"/>
            <a:ext cx="356139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verta CY Bold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072" y="2715766"/>
            <a:ext cx="304892" cy="338554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verta CY Bold"/>
              </a:rPr>
              <a:t>+</a:t>
            </a:r>
          </a:p>
        </p:txBody>
      </p:sp>
      <p:pic>
        <p:nvPicPr>
          <p:cNvPr id="1026" name="Picture 2" descr="C:\Users\user\Desktop\реклама моя\МПРИА\ПРЕЗЕНТАЦИИ\ТРАНСПОРТНЫЙ цех\233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b="3458"/>
          <a:stretch/>
        </p:blipFill>
        <p:spPr bwMode="auto">
          <a:xfrm>
            <a:off x="2969794" y="13"/>
            <a:ext cx="4324011" cy="2415446"/>
          </a:xfrm>
          <a:prstGeom prst="rect">
            <a:avLst/>
          </a:prstGeom>
          <a:noFill/>
          <a:effectLst>
            <a:outerShdw blurRad="127000" algn="ctr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7815" y="4831078"/>
            <a:ext cx="322709" cy="273844"/>
          </a:xfrm>
        </p:spPr>
        <p:txBody>
          <a:bodyPr/>
          <a:lstStyle/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2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409447" y="51472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До проведения транспортной реформы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552" y="3509299"/>
            <a:ext cx="4985412" cy="27697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1200" dirty="0" smtClean="0">
                <a:latin typeface="Averta CY Bold"/>
              </a:rPr>
              <a:t>Перевозчики привлеченные к обслуживанию маршрутов</a:t>
            </a:r>
            <a:endParaRPr lang="ru-RU" sz="1200" dirty="0">
              <a:latin typeface="Averta CY 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1422" y="4227934"/>
            <a:ext cx="3528610" cy="2769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dirty="0" smtClean="0">
                <a:latin typeface="Averta CY Bold"/>
              </a:rPr>
              <a:t>ООО «Пассажирская транспортная компания»</a:t>
            </a:r>
            <a:endParaRPr lang="ru-RU" sz="1200" dirty="0">
              <a:latin typeface="Averta CY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5201" y="4578068"/>
            <a:ext cx="2924791" cy="2769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dirty="0" smtClean="0">
                <a:latin typeface="Averta CY Bold"/>
              </a:rPr>
              <a:t>42 индивидуальных предпринимателя</a:t>
            </a:r>
            <a:endParaRPr lang="ru-RU" sz="1200" dirty="0">
              <a:latin typeface="Averta CY Bold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259952" y="3886624"/>
            <a:ext cx="3744096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5691" y="3878951"/>
            <a:ext cx="3807084" cy="2769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dirty="0" smtClean="0">
                <a:latin typeface="Averta CY Bold"/>
              </a:rPr>
              <a:t>Муниципальное предприятие «Автоколонна 1275</a:t>
            </a:r>
            <a:r>
              <a:rPr lang="ru-RU" sz="1200" dirty="0">
                <a:latin typeface="Averta CY Bold"/>
              </a:rPr>
              <a:t>»</a:t>
            </a:r>
          </a:p>
        </p:txBody>
      </p:sp>
      <p:pic>
        <p:nvPicPr>
          <p:cNvPr id="3" name="Picture 2" descr="D:\Рабочий стол\181169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7053"/>
            <a:ext cx="2193032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 rot="5400000">
            <a:off x="4396663" y="-1381863"/>
            <a:ext cx="1680677" cy="493040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0"/>
          <a:stretch/>
        </p:blipFill>
        <p:spPr bwMode="auto">
          <a:xfrm>
            <a:off x="391016" y="0"/>
            <a:ext cx="2474171" cy="2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47736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03848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3000461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r="-1"/>
          <a:stretch/>
        </p:blipFill>
        <p:spPr bwMode="auto">
          <a:xfrm>
            <a:off x="7561230" y="3600"/>
            <a:ext cx="161928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реклама моя\МПРИА\ПРЕЗЕНТАЦИИ\ТРАНСПОРТНЫЙ цех\2025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15442" r="16574"/>
          <a:stretch/>
        </p:blipFill>
        <p:spPr bwMode="auto">
          <a:xfrm>
            <a:off x="323528" y="2859782"/>
            <a:ext cx="2419413" cy="1809698"/>
          </a:xfrm>
          <a:prstGeom prst="rect">
            <a:avLst/>
          </a:prstGeom>
          <a:noFill/>
          <a:effectLst>
            <a:outerShdw blurRad="127000" sx="99000" sy="99000" algn="ctr" rotWithShape="0">
              <a:schemeClr val="accent5">
                <a:lumMod val="50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клама моя\МПРИА\ПРЕЗЕНТАЦИИ\ТРАНСПОРТНЫЙ цех\107061cf0da54c63e9831d106fdd41e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15133"/>
          <a:stretch/>
        </p:blipFill>
        <p:spPr bwMode="auto">
          <a:xfrm>
            <a:off x="5652120" y="2931790"/>
            <a:ext cx="1909110" cy="1661236"/>
          </a:xfrm>
          <a:prstGeom prst="rect">
            <a:avLst/>
          </a:prstGeom>
          <a:noFill/>
          <a:effectLst>
            <a:outerShdw blurRad="127000" sx="99000" sy="99000" algn="ctr" rotWithShape="0">
              <a:schemeClr val="accent5">
                <a:lumMod val="50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 rot="16200000">
            <a:off x="5202000" y="-110306"/>
            <a:ext cx="0" cy="4356000"/>
          </a:xfrm>
          <a:prstGeom prst="line">
            <a:avLst/>
          </a:prstGeom>
          <a:ln>
            <a:solidFill>
              <a:srgbClr val="0070C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71800" y="404589"/>
            <a:ext cx="4789430" cy="83097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2400" dirty="0">
                <a:latin typeface="Averta CY Bold"/>
              </a:rPr>
              <a:t>Общее количество автобусов </a:t>
            </a:r>
            <a:endParaRPr lang="ru-RU" sz="2400" dirty="0" smtClean="0">
              <a:latin typeface="Averta CY Bold"/>
            </a:endParaRPr>
          </a:p>
          <a:p>
            <a:pPr algn="ctr"/>
            <a:r>
              <a:rPr lang="ru-RU" sz="2400" dirty="0" smtClean="0">
                <a:latin typeface="Averta CY Bold"/>
              </a:rPr>
              <a:t>334 единицы </a:t>
            </a:r>
            <a:endParaRPr lang="ru-RU" sz="1600" dirty="0">
              <a:latin typeface="Averta CY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1800" y="1235561"/>
            <a:ext cx="5021904" cy="46164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2400" dirty="0" smtClean="0">
                <a:latin typeface="Averta CY Bold"/>
              </a:rPr>
              <a:t>Степень износа от 90% до 100%</a:t>
            </a:r>
            <a:endParaRPr lang="ru-RU" sz="1600" dirty="0">
              <a:latin typeface="Averta CY Bold"/>
            </a:endParaRPr>
          </a:p>
        </p:txBody>
      </p:sp>
      <p:pic>
        <p:nvPicPr>
          <p:cNvPr id="1026" name="Picture 2" descr="D:\Визуальный осмотр\Фотографии автобусов\а187нн\IMG_20190214_1132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43809" y="2859782"/>
            <a:ext cx="2664295" cy="17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3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3710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28000" y="399424"/>
            <a:ext cx="2988000" cy="2124000"/>
          </a:xfrm>
          <a:prstGeom prst="rect">
            <a:avLst/>
          </a:prstGeom>
          <a:noFill/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3093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19206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2915816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2" y="51472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ОБЪЕМ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ПЕРЕВОЗОК</a:t>
            </a:r>
          </a:p>
        </p:txBody>
      </p:sp>
      <p:pic>
        <p:nvPicPr>
          <p:cNvPr id="10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51305014"/>
              </p:ext>
            </p:extLst>
          </p:nvPr>
        </p:nvGraphicFramePr>
        <p:xfrm>
          <a:off x="2339754" y="195486"/>
          <a:ext cx="595301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7" name="Группа 56"/>
          <p:cNvGrpSpPr/>
          <p:nvPr/>
        </p:nvGrpSpPr>
        <p:grpSpPr>
          <a:xfrm>
            <a:off x="2915803" y="569954"/>
            <a:ext cx="2952196" cy="1945450"/>
            <a:chOff x="2915804" y="569954"/>
            <a:chExt cx="2952196" cy="1945450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2786923" y="69883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verta CY Bold"/>
                </a:rPr>
                <a:t>33221</a:t>
              </a:r>
              <a:endParaRPr lang="ru-RU" sz="800" b="1" dirty="0">
                <a:solidFill>
                  <a:srgbClr val="002060"/>
                </a:solidFill>
                <a:latin typeface="Averta CY Bold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44000" y="1419622"/>
              <a:ext cx="720000" cy="342000"/>
            </a:xfrm>
            <a:prstGeom prst="line">
              <a:avLst/>
            </a:prstGeom>
            <a:ln w="12700">
              <a:solidFill>
                <a:srgbClr val="FF0000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24000" y="1062000"/>
              <a:ext cx="720000" cy="357622"/>
            </a:xfrm>
            <a:prstGeom prst="line">
              <a:avLst/>
            </a:prstGeom>
            <a:ln w="12700">
              <a:solidFill>
                <a:srgbClr val="FF0000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464000" y="1764000"/>
              <a:ext cx="720000" cy="375702"/>
            </a:xfrm>
            <a:prstGeom prst="line">
              <a:avLst/>
            </a:prstGeom>
            <a:ln w="12700">
              <a:solidFill>
                <a:srgbClr val="FF0000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184000" y="2139702"/>
              <a:ext cx="684000" cy="375702"/>
            </a:xfrm>
            <a:prstGeom prst="line">
              <a:avLst/>
            </a:prstGeom>
            <a:ln w="12700">
              <a:solidFill>
                <a:srgbClr val="FF0000">
                  <a:alpha val="70000"/>
                </a:srgbClr>
              </a:solidFill>
              <a:headEnd type="oval" w="sm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3507600" y="900431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verta CY Bold"/>
                </a:rPr>
                <a:t>30805</a:t>
              </a:r>
              <a:endParaRPr lang="ru-RU" sz="800" b="1" dirty="0">
                <a:solidFill>
                  <a:srgbClr val="002060"/>
                </a:solidFill>
                <a:latin typeface="Averta CY Bold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4227681" y="1075297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verta CY Bold"/>
                </a:rPr>
                <a:t>27324</a:t>
              </a:r>
              <a:endParaRPr lang="ru-RU" sz="800" b="1" dirty="0">
                <a:solidFill>
                  <a:srgbClr val="002060"/>
                </a:solidFill>
                <a:latin typeface="Averta CY Bold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947754" y="11473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verta CY Bold"/>
                </a:rPr>
                <a:t>26090</a:t>
              </a:r>
              <a:endParaRPr lang="ru-RU" sz="800" b="1" dirty="0">
                <a:solidFill>
                  <a:srgbClr val="002060"/>
                </a:solidFill>
                <a:latin typeface="Averta CY Bold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760000" y="396000"/>
            <a:ext cx="1548000" cy="2592000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796000" y="432000"/>
            <a:ext cx="1512000" cy="163119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  <a:latin typeface="Averta CY Bold"/>
              </a:rPr>
              <a:t>  Снижение объема перевезенных пассажиров снижает рентабельность </a:t>
            </a:r>
            <a:r>
              <a:rPr lang="ru-RU" sz="1000" dirty="0" smtClean="0">
                <a:solidFill>
                  <a:srgbClr val="002060"/>
                </a:solidFill>
                <a:latin typeface="Averta CY Bold"/>
              </a:rPr>
              <a:t>отрасли</a:t>
            </a:r>
          </a:p>
          <a:p>
            <a:pPr>
              <a:buClr>
                <a:srgbClr val="002060"/>
              </a:buClr>
              <a:buSzPct val="120000"/>
            </a:pPr>
            <a:endParaRPr lang="ru-RU" sz="1000" dirty="0">
              <a:solidFill>
                <a:srgbClr val="002060"/>
              </a:solidFill>
              <a:latin typeface="Averta CY Bold"/>
            </a:endParaRPr>
          </a:p>
          <a:p>
            <a:pPr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ru-RU" sz="1000" dirty="0">
                <a:solidFill>
                  <a:srgbClr val="002060"/>
                </a:solidFill>
                <a:latin typeface="Averta CY Bold"/>
              </a:rPr>
              <a:t>низкое качество предоставления услуг населению</a:t>
            </a:r>
          </a:p>
          <a:p>
            <a:pPr>
              <a:buClr>
                <a:srgbClr val="002060"/>
              </a:buClr>
              <a:buSzPct val="120000"/>
            </a:pPr>
            <a:r>
              <a:rPr lang="ru-RU" sz="1000" dirty="0">
                <a:solidFill>
                  <a:srgbClr val="002060"/>
                </a:solidFill>
                <a:latin typeface="Averta CY Bold"/>
              </a:rPr>
              <a:t>  </a:t>
            </a:r>
            <a:endParaRPr lang="ru-RU" sz="10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0000" y="288000"/>
            <a:ext cx="183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40783" y="252001"/>
            <a:ext cx="2039341" cy="369332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900" dirty="0">
                <a:latin typeface="Averta CY Bold"/>
              </a:rPr>
              <a:t>КОЛИЧЕСТВО ПЕРЕВЕЗЕННЫХ </a:t>
            </a:r>
          </a:p>
          <a:p>
            <a:r>
              <a:rPr lang="ru-RU" sz="900" dirty="0">
                <a:latin typeface="Averta CY Bold"/>
              </a:rPr>
              <a:t>ПАССАЖИРОВ, тыс. чел.</a:t>
            </a:r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4320585" y="1507148"/>
            <a:ext cx="1548058" cy="4933227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0312" y="3003798"/>
            <a:ext cx="4680000" cy="48987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spcAft>
                <a:spcPts val="100"/>
              </a:spcAft>
            </a:pPr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ОСНОВНЫЕ ПРИЧИНЫ </a:t>
            </a:r>
          </a:p>
          <a:p>
            <a:pPr>
              <a:lnSpc>
                <a:spcPts val="900"/>
              </a:lnSpc>
            </a:pPr>
            <a:r>
              <a:rPr lang="ru-RU" sz="800" b="1" dirty="0">
                <a:solidFill>
                  <a:srgbClr val="002060"/>
                </a:solidFill>
                <a:latin typeface="Averta CY Bold"/>
              </a:rPr>
              <a:t>снижения пассажиропотока и ненадлежащего исполнения </a:t>
            </a:r>
          </a:p>
          <a:p>
            <a:pPr>
              <a:lnSpc>
                <a:spcPts val="900"/>
              </a:lnSpc>
            </a:pPr>
            <a:r>
              <a:rPr lang="ru-RU" sz="800" b="1" dirty="0">
                <a:solidFill>
                  <a:srgbClr val="002060"/>
                </a:solidFill>
                <a:latin typeface="Averta CY Bold"/>
              </a:rPr>
              <a:t>условий договоров по перевозке пассажиров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75B5B8D-660D-4EAE-89CD-F81EE33A5A36}"/>
              </a:ext>
            </a:extLst>
          </p:cNvPr>
          <p:cNvSpPr>
            <a:spLocks noChangeAspect="1"/>
          </p:cNvSpPr>
          <p:nvPr/>
        </p:nvSpPr>
        <p:spPr>
          <a:xfrm>
            <a:off x="2807832" y="3667708"/>
            <a:ext cx="2520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2771800" y="3669970"/>
            <a:ext cx="325730" cy="2462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verta CY Bold"/>
              </a:rPr>
              <a:t>01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75B5B8D-660D-4EAE-89CD-F81EE33A5A36}"/>
              </a:ext>
            </a:extLst>
          </p:cNvPr>
          <p:cNvSpPr>
            <a:spLocks noChangeAspect="1"/>
          </p:cNvSpPr>
          <p:nvPr/>
        </p:nvSpPr>
        <p:spPr>
          <a:xfrm>
            <a:off x="2807832" y="4207756"/>
            <a:ext cx="2520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2771800" y="4210018"/>
            <a:ext cx="325730" cy="2462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verta CY Bold"/>
              </a:rPr>
              <a:t>02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9834" y="3615810"/>
            <a:ext cx="1224136" cy="36163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наличие дублирующих маршрутов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59832" y="4155810"/>
            <a:ext cx="1224136" cy="45230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нехватка </a:t>
            </a:r>
          </a:p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водителей автобусов категории «Д»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075B5B8D-660D-4EAE-89CD-F81EE33A5A36}"/>
              </a:ext>
            </a:extLst>
          </p:cNvPr>
          <p:cNvSpPr>
            <a:spLocks noChangeAspect="1"/>
          </p:cNvSpPr>
          <p:nvPr/>
        </p:nvSpPr>
        <p:spPr>
          <a:xfrm>
            <a:off x="4462334" y="3667668"/>
            <a:ext cx="2520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4426303" y="3669930"/>
            <a:ext cx="325730" cy="2462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verta CY Bold"/>
              </a:rPr>
              <a:t>03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16018" y="3615800"/>
            <a:ext cx="1224136" cy="36253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износ </a:t>
            </a:r>
          </a:p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подвижного </a:t>
            </a:r>
          </a:p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парка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392112" y="3919552"/>
            <a:ext cx="1367888" cy="81047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650"/>
              </a:lnSpc>
            </a:pPr>
            <a:r>
              <a:rPr lang="ru-RU" sz="800" dirty="0">
                <a:latin typeface="Averta CY Bold"/>
              </a:rPr>
              <a:t>и, как следствие – отсутствие комфорта поездки, невыполнение </a:t>
            </a:r>
          </a:p>
          <a:p>
            <a:pPr>
              <a:lnSpc>
                <a:spcPts val="650"/>
              </a:lnSpc>
            </a:pPr>
            <a:r>
              <a:rPr lang="ru-RU" sz="800" dirty="0">
                <a:latin typeface="Averta CY Bold"/>
              </a:rPr>
              <a:t>в полном объеме утвержденного расписания движения автобусов по маршрутам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75B5B8D-660D-4EAE-89CD-F81EE33A5A36}"/>
              </a:ext>
            </a:extLst>
          </p:cNvPr>
          <p:cNvSpPr>
            <a:spLocks noChangeAspect="1"/>
          </p:cNvSpPr>
          <p:nvPr/>
        </p:nvSpPr>
        <p:spPr>
          <a:xfrm>
            <a:off x="6048191" y="3667668"/>
            <a:ext cx="2520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6012160" y="3667680"/>
            <a:ext cx="325730" cy="2462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verta CY Bold"/>
              </a:rPr>
              <a:t>04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075B5B8D-660D-4EAE-89CD-F81EE33A5A36}"/>
              </a:ext>
            </a:extLst>
          </p:cNvPr>
          <p:cNvSpPr>
            <a:spLocks noChangeAspect="1"/>
          </p:cNvSpPr>
          <p:nvPr/>
        </p:nvSpPr>
        <p:spPr>
          <a:xfrm>
            <a:off x="6048191" y="4207756"/>
            <a:ext cx="25200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6012160" y="4213547"/>
            <a:ext cx="325730" cy="2462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verta CY Bold"/>
              </a:rPr>
              <a:t>05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00192" y="3630127"/>
            <a:ext cx="1224136" cy="45140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работа служб заказа такси по демпинговым ценам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300191" y="4197833"/>
            <a:ext cx="1224136" cy="27184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b="1" dirty="0">
                <a:latin typeface="Averta CY Bold"/>
              </a:rPr>
              <a:t>м</a:t>
            </a:r>
            <a:r>
              <a:rPr lang="ru-RU" sz="800" b="1" dirty="0" smtClean="0">
                <a:latin typeface="Averta CY Bold"/>
              </a:rPr>
              <a:t>алая вместимость автобусов</a:t>
            </a:r>
            <a:endParaRPr lang="ru-RU" sz="800" b="1" dirty="0">
              <a:latin typeface="Averta CY Bold"/>
            </a:endParaRPr>
          </a:p>
        </p:txBody>
      </p:sp>
      <p:sp>
        <p:nvSpPr>
          <p:cNvPr id="56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4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25649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реклама моя\МПРИА\ПРЕЗЕНТАЦИИ\ТРАНСПОРТНЫЙ цех\transport_rules_rus-1.png"/>
          <p:cNvPicPr>
            <a:picLocks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4009" r="5143" b="61573"/>
          <a:stretch/>
        </p:blipFill>
        <p:spPr bwMode="auto">
          <a:xfrm>
            <a:off x="3059832" y="4011910"/>
            <a:ext cx="316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530" t="13921" r="60048" b="12784"/>
          <a:stretch/>
        </p:blipFill>
        <p:spPr bwMode="auto">
          <a:xfrm>
            <a:off x="6408002" y="360000"/>
            <a:ext cx="2398767" cy="4428000"/>
          </a:xfrm>
          <a:prstGeom prst="rect">
            <a:avLst/>
          </a:prstGeom>
          <a:ln>
            <a:noFill/>
          </a:ln>
          <a:effectLst>
            <a:outerShdw blurRad="127000" algn="ctr" rotWithShape="0">
              <a:schemeClr val="accent5">
                <a:lumMod val="50000"/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 rot="5400000">
            <a:off x="2254100" y="805734"/>
            <a:ext cx="4779816" cy="3168352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3"/>
          <a:stretch/>
        </p:blipFill>
        <p:spPr bwMode="auto">
          <a:xfrm>
            <a:off x="395548" y="2"/>
            <a:ext cx="2474171" cy="25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4" y="51472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РАЗРАБОТКА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КСОТ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7109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63221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3059834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47" y="2727816"/>
            <a:ext cx="2474171" cy="20520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рентабельности городских автобусных пассажирских перевозок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925" y="2819395"/>
            <a:ext cx="1284775" cy="58477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verta CY Bold"/>
                <a:ea typeface="Ebrima" pitchFamily="2" charset="0"/>
                <a:cs typeface="Ebrima" pitchFamily="2" charset="0"/>
              </a:rPr>
              <a:t>КСОТ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9779" y="300593"/>
            <a:ext cx="2854390" cy="83099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verta CY Bold"/>
              </a:rPr>
              <a:t>Основная цель КСОТ  </a:t>
            </a:r>
            <a:r>
              <a:rPr lang="ru-RU" sz="1300" b="1" dirty="0">
                <a:solidFill>
                  <a:srgbClr val="002060"/>
                </a:solidFill>
                <a:latin typeface="Averta CY Bold"/>
              </a:rPr>
              <a:t>– </a:t>
            </a:r>
          </a:p>
          <a:p>
            <a:pPr algn="r"/>
            <a:endParaRPr lang="ru-RU" sz="800" b="1" dirty="0">
              <a:solidFill>
                <a:srgbClr val="002060"/>
              </a:solidFill>
              <a:latin typeface="Averta CY Bold"/>
            </a:endParaRPr>
          </a:p>
          <a:p>
            <a:pPr algn="r"/>
            <a:endParaRPr lang="ru-RU" sz="1300" dirty="0">
              <a:solidFill>
                <a:srgbClr val="002060"/>
              </a:solidFill>
              <a:latin typeface="Averta CY Bold"/>
            </a:endParaRPr>
          </a:p>
          <a:p>
            <a:pPr algn="r"/>
            <a:endParaRPr lang="ru-RU" sz="13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3015092" y="150691"/>
            <a:ext cx="504000" cy="5922184"/>
          </a:xfrm>
          <a:prstGeom prst="rect">
            <a:avLst/>
          </a:prstGeom>
          <a:solidFill>
            <a:srgbClr val="00206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85743" y="2892491"/>
            <a:ext cx="3142453" cy="43858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900"/>
              </a:lnSpc>
            </a:pPr>
            <a:r>
              <a:rPr lang="ru-RU" sz="800" b="1" dirty="0">
                <a:solidFill>
                  <a:srgbClr val="002060"/>
                </a:solidFill>
                <a:latin typeface="Averta CY Bold"/>
                <a:cs typeface="Times New Roman" panose="02020603050405020304" pitchFamily="18" charset="0"/>
              </a:rPr>
              <a:t>этот документ планирования является обязательным </a:t>
            </a:r>
          </a:p>
          <a:p>
            <a:pPr>
              <a:lnSpc>
                <a:spcPts val="900"/>
              </a:lnSpc>
            </a:pPr>
            <a:r>
              <a:rPr lang="ru-RU" sz="800" b="1" dirty="0">
                <a:solidFill>
                  <a:srgbClr val="002060"/>
                </a:solidFill>
                <a:latin typeface="Averta CY Bold"/>
                <a:cs typeface="Times New Roman" panose="02020603050405020304" pitchFamily="18" charset="0"/>
              </a:rPr>
              <a:t>для проведения транспортной реформы в городах согласно рекомендациям Минтранса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3201" y="2919600"/>
            <a:ext cx="413792" cy="219288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marL="171402" indent="-171402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800" b="1" dirty="0">
                <a:latin typeface="Averta CY Bold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2912400" y="2963170"/>
            <a:ext cx="108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25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r="33130"/>
          <a:stretch/>
        </p:blipFill>
        <p:spPr bwMode="auto">
          <a:xfrm>
            <a:off x="8352012" y="0"/>
            <a:ext cx="812609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275856" y="627534"/>
            <a:ext cx="2808312" cy="189282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300" dirty="0">
                <a:latin typeface="Averta CY Bold"/>
              </a:rPr>
              <a:t>разработка вариантов развития муниципальной сети общественного транспорта, учитывающих финансовые затраты и результаты социально-экономической эффективности каждого предполагаемого варианта оптимизированной маршрутной сети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08632" y="3599927"/>
            <a:ext cx="1051200" cy="74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792" y="3579872"/>
            <a:ext cx="2812830" cy="60014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100" b="1" dirty="0">
                <a:latin typeface="Averta CY Bold"/>
                <a:cs typeface="Times New Roman" panose="02020603050405020304" pitchFamily="18" charset="0"/>
              </a:rPr>
              <a:t>в 2021 году </a:t>
            </a:r>
            <a:r>
              <a:rPr lang="ru-RU" sz="1100" b="1" dirty="0" smtClean="0">
                <a:latin typeface="Averta CY Bold"/>
                <a:cs typeface="Times New Roman" panose="02020603050405020304" pitchFamily="18" charset="0"/>
              </a:rPr>
              <a:t>разработали </a:t>
            </a:r>
            <a:r>
              <a:rPr lang="ru-RU" sz="1100" b="1" dirty="0">
                <a:latin typeface="Averta CY Bold"/>
                <a:cs typeface="Times New Roman" panose="02020603050405020304" pitchFamily="18" charset="0"/>
              </a:rPr>
              <a:t>и утвердили комплексную схему организации транспортного обслуживания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5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30660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реклама моя\МПРИА\ПРЕЗЕНТАЦИИ\ТРАНСПОРТНЫЙ цех\trading-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21" y="271450"/>
            <a:ext cx="1824302" cy="15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5400000">
            <a:off x="4179120" y="-1847574"/>
            <a:ext cx="1260000" cy="5922184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6" y="123478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ЧТО БЫЛО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СДЕЛАНО В РАМКАХ РАЗРАБОТКИ КСОТ</a:t>
            </a:r>
          </a:p>
        </p:txBody>
      </p:sp>
      <p:pic>
        <p:nvPicPr>
          <p:cNvPr id="7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Tr_ref6.jpg"/>
          <p:cNvPicPr>
            <a:picLocks noChangeAspect="1"/>
          </p:cNvPicPr>
          <p:nvPr/>
        </p:nvPicPr>
        <p:blipFill rotWithShape="1">
          <a:blip r:embed="rId6"/>
          <a:srcRect l="64892" t="64515" r="28548" b="24315"/>
          <a:stretch/>
        </p:blipFill>
        <p:spPr>
          <a:xfrm>
            <a:off x="5921160" y="3443066"/>
            <a:ext cx="451042" cy="432000"/>
          </a:xfrm>
          <a:prstGeom prst="rect">
            <a:avLst/>
          </a:prstGeom>
        </p:spPr>
      </p:pic>
      <p:pic>
        <p:nvPicPr>
          <p:cNvPr id="9" name="Рисунок 8" descr="Tr_ref6.jpg"/>
          <p:cNvPicPr>
            <a:picLocks noChangeAspect="1"/>
          </p:cNvPicPr>
          <p:nvPr/>
        </p:nvPicPr>
        <p:blipFill rotWithShape="1">
          <a:blip r:embed="rId6"/>
          <a:srcRect l="33901" t="63871" r="60229" b="23039"/>
          <a:stretch/>
        </p:blipFill>
        <p:spPr>
          <a:xfrm>
            <a:off x="4374012" y="3443066"/>
            <a:ext cx="379663" cy="476250"/>
          </a:xfrm>
          <a:prstGeom prst="rect">
            <a:avLst/>
          </a:prstGeom>
        </p:spPr>
      </p:pic>
      <p:pic>
        <p:nvPicPr>
          <p:cNvPr id="10" name="Рисунок 9" descr="Tr_ref6.jpg"/>
          <p:cNvPicPr>
            <a:picLocks noChangeAspect="1"/>
          </p:cNvPicPr>
          <p:nvPr/>
        </p:nvPicPr>
        <p:blipFill rotWithShape="1">
          <a:blip r:embed="rId6"/>
          <a:srcRect l="62406" t="34818" r="26284" b="52621"/>
          <a:stretch/>
        </p:blipFill>
        <p:spPr>
          <a:xfrm>
            <a:off x="5767062" y="2082266"/>
            <a:ext cx="749154" cy="468000"/>
          </a:xfrm>
          <a:prstGeom prst="rect">
            <a:avLst/>
          </a:prstGeom>
        </p:spPr>
      </p:pic>
      <p:pic>
        <p:nvPicPr>
          <p:cNvPr id="11" name="Рисунок 10" descr="Tr_ref6.jpg"/>
          <p:cNvPicPr>
            <a:picLocks noChangeAspect="1"/>
          </p:cNvPicPr>
          <p:nvPr/>
        </p:nvPicPr>
        <p:blipFill rotWithShape="1">
          <a:blip r:embed="rId6"/>
          <a:srcRect l="33950" t="36990" r="59143" b="53091"/>
          <a:stretch/>
        </p:blipFill>
        <p:spPr>
          <a:xfrm>
            <a:off x="4341121" y="2150667"/>
            <a:ext cx="468000" cy="378070"/>
          </a:xfrm>
          <a:prstGeom prst="rect">
            <a:avLst/>
          </a:prstGeom>
        </p:spPr>
      </p:pic>
      <p:pic>
        <p:nvPicPr>
          <p:cNvPr id="12" name="Рисунок 11" descr="Tr_ref6.jpg"/>
          <p:cNvPicPr>
            <a:picLocks noChangeAspect="1"/>
          </p:cNvPicPr>
          <p:nvPr/>
        </p:nvPicPr>
        <p:blipFill rotWithShape="1">
          <a:blip r:embed="rId6"/>
          <a:srcRect l="5049" t="69008" r="88025" b="23567"/>
          <a:stretch/>
        </p:blipFill>
        <p:spPr>
          <a:xfrm>
            <a:off x="2697806" y="3602928"/>
            <a:ext cx="477611" cy="288000"/>
          </a:xfrm>
          <a:prstGeom prst="rect">
            <a:avLst/>
          </a:prstGeom>
        </p:spPr>
      </p:pic>
      <p:pic>
        <p:nvPicPr>
          <p:cNvPr id="13" name="Рисунок 12" descr="Tr_ref6.jpg"/>
          <p:cNvPicPr>
            <a:picLocks noChangeAspect="1"/>
          </p:cNvPicPr>
          <p:nvPr/>
        </p:nvPicPr>
        <p:blipFill rotWithShape="1">
          <a:blip r:embed="rId6"/>
          <a:srcRect l="3629" t="37433" r="87280" b="52192"/>
          <a:stretch/>
        </p:blipFill>
        <p:spPr>
          <a:xfrm>
            <a:off x="2610002" y="2162736"/>
            <a:ext cx="616879" cy="396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9792" y="2522777"/>
            <a:ext cx="1296000" cy="83291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анализ существующей маршрутной сети,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в том числе,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на предмет дублирования маршрутов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00000" y="3890930"/>
            <a:ext cx="1296000" cy="51552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оценка провозной способности имеющегося автобусного парка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41120" y="2522777"/>
            <a:ext cx="1296000" cy="60527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анализ сведений об организациях и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ИП, осуществляющих перевозку пассажиров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2001" y="2522456"/>
            <a:ext cx="1403156" cy="621321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анализ остановочных пунктов (более 400 шт.) на предмет их соответствия требованиям ГОСТ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41120" y="3890930"/>
            <a:ext cx="1296000" cy="51552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изучена пропускная способность дорожно-уличной сети города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21156" y="3890928"/>
            <a:ext cx="1404000" cy="93871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ts val="800"/>
              </a:lnSpc>
            </a:pPr>
            <a:r>
              <a:rPr lang="ru-RU" sz="800" b="1" dirty="0">
                <a:latin typeface="Averta CY Bold"/>
              </a:rPr>
              <a:t>проведены социологические опросы и анкетирование населения, в которых приняли участие более </a:t>
            </a:r>
            <a:r>
              <a:rPr lang="ru-RU" sz="800" b="1" dirty="0" smtClean="0">
                <a:latin typeface="Averta CY Bold"/>
              </a:rPr>
              <a:t>4500 </a:t>
            </a:r>
            <a:r>
              <a:rPr lang="ru-RU" sz="800" b="1" dirty="0">
                <a:latin typeface="Averta CY Bold"/>
              </a:rPr>
              <a:t>жителей Благовещенска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97795" y="619995"/>
            <a:ext cx="3069268" cy="101566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verta CY Bold"/>
              </a:rPr>
              <a:t>ВПЕРВЫЕ ЗА ПОСЛЕДНИЕ 30 ЛЕТ ПРОВЕДЕНА НАУЧНО-ИССЛЕДОВАТЕЛЬСКАЯ РАБОТА, НАПРАВЛЕННАЯ НА РАЗВИТИЕ И МОДЕРНИЗАЦИЮ ТРАНСПОРТА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83770" y="666000"/>
            <a:ext cx="413792" cy="219288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marL="171402" indent="-171402"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800" b="1" dirty="0">
                <a:latin typeface="Averta CY Bold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2562968" y="702000"/>
            <a:ext cx="108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19077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975191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31" name="Рисунок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2771801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6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9973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 bwMode="auto">
          <a:xfrm>
            <a:off x="971600" y="4246664"/>
            <a:ext cx="4248472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1255700" y="4587974"/>
            <a:ext cx="3964372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7451624" y="2351786"/>
            <a:ext cx="0" cy="259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5713" y="3402133"/>
            <a:ext cx="7055911" cy="442800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1006" y="2499742"/>
            <a:ext cx="8213444" cy="792000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0"/>
          <a:stretch/>
        </p:blipFill>
        <p:spPr bwMode="auto">
          <a:xfrm>
            <a:off x="391005" y="1"/>
            <a:ext cx="2452804" cy="24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9117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35230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904" y="2191374"/>
            <a:ext cx="947160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2211798"/>
            <a:ext cx="1008112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97374" y="2283806"/>
            <a:ext cx="1422898" cy="1224048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3131840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4888" y="2574000"/>
            <a:ext cx="1746224" cy="64630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муниципальных</a:t>
            </a:r>
          </a:p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автобусных</a:t>
            </a:r>
          </a:p>
          <a:p>
            <a:r>
              <a:rPr lang="ru-RU" sz="1200" b="1" dirty="0">
                <a:solidFill>
                  <a:srgbClr val="002060"/>
                </a:solidFill>
                <a:latin typeface="Averta CY Bold"/>
              </a:rPr>
              <a:t>маршрутов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0853" y="2464356"/>
            <a:ext cx="1081273" cy="24619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регулярных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71100" y="2686775"/>
            <a:ext cx="612668" cy="46166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verta CY Bold"/>
              </a:rPr>
              <a:t>30 </a:t>
            </a:r>
            <a:endParaRPr lang="ru-RU" sz="2400" b="1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flipH="1">
            <a:off x="2505091" y="2571750"/>
            <a:ext cx="122693" cy="576000"/>
          </a:xfrm>
          <a:prstGeom prst="rightBrace">
            <a:avLst>
              <a:gd name="adj1" fmla="val 6565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2427734"/>
            <a:ext cx="1152031" cy="40008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сезонных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Averta CY Bold"/>
              </a:rPr>
              <a:t>(садоводческих</a:t>
            </a:r>
            <a:r>
              <a:rPr lang="ru-RU" sz="700" dirty="0">
                <a:solidFill>
                  <a:srgbClr val="002060"/>
                </a:solidFill>
                <a:latin typeface="Averta CY Bol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7068" y="2715766"/>
            <a:ext cx="304892" cy="338554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verta CY Bold"/>
              </a:rPr>
              <a:t>+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50873" y="2715766"/>
            <a:ext cx="527660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verta CY Bold"/>
              </a:rPr>
              <a:t>23</a:t>
            </a:r>
            <a:endParaRPr lang="ru-RU" sz="2000" b="1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4501" y="2722624"/>
            <a:ext cx="356139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verta CY Bold"/>
              </a:rPr>
              <a:t>4</a:t>
            </a:r>
            <a:endParaRPr lang="ru-RU" sz="2400" b="1" dirty="0">
              <a:solidFill>
                <a:srgbClr val="FF0000"/>
              </a:solidFill>
              <a:latin typeface="Averta CY Bold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92210" y="2427734"/>
            <a:ext cx="1600070" cy="40008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verta CY Bold"/>
              </a:rPr>
              <a:t>временных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Averta CY Bold"/>
              </a:rPr>
              <a:t>(к местам захоронений)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55624" y="2724647"/>
            <a:ext cx="356139" cy="46164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verta CY Bold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072" y="2715766"/>
            <a:ext cx="304892" cy="338554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verta CY Bold"/>
              </a:rPr>
              <a:t>+</a:t>
            </a:r>
          </a:p>
        </p:txBody>
      </p:sp>
      <p:pic>
        <p:nvPicPr>
          <p:cNvPr id="1026" name="Picture 2" descr="C:\Users\user\Desktop\реклама моя\МПРИА\ПРЕЗЕНТАЦИИ\ТРАНСПОРТНЫЙ цех\233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b="3458"/>
          <a:stretch/>
        </p:blipFill>
        <p:spPr bwMode="auto">
          <a:xfrm>
            <a:off x="2969794" y="13"/>
            <a:ext cx="4324011" cy="2415446"/>
          </a:xfrm>
          <a:prstGeom prst="rect">
            <a:avLst/>
          </a:prstGeom>
          <a:noFill/>
          <a:effectLst>
            <a:outerShdw blurRad="127000" algn="ctr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еклама моя\МПРИА\ПРЕЗЕНТАЦИИ\мэр на думу\IMG_51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/>
          <a:stretch/>
        </p:blipFill>
        <p:spPr bwMode="auto">
          <a:xfrm>
            <a:off x="5492210" y="3605534"/>
            <a:ext cx="1927953" cy="1332000"/>
          </a:xfrm>
          <a:prstGeom prst="rect">
            <a:avLst/>
          </a:prstGeom>
          <a:noFill/>
          <a:effectLst>
            <a:outerShdw blurRad="127000" algn="ctr" rotWithShape="0">
              <a:schemeClr val="accent5">
                <a:lumMod val="50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0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409447" y="51472"/>
            <a:ext cx="2345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Итоги проведения транспортной реформы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552" y="3509299"/>
            <a:ext cx="4985412" cy="27697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1200" dirty="0" smtClean="0">
                <a:latin typeface="Averta CY Bold"/>
              </a:rPr>
              <a:t>Перевозчики привлеченные к обслуживанию маршрутов</a:t>
            </a:r>
            <a:endParaRPr lang="ru-RU" sz="1200" dirty="0">
              <a:latin typeface="Averta CY 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4227934"/>
            <a:ext cx="5376479" cy="27697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1200" dirty="0" smtClean="0">
                <a:latin typeface="Averta CY Bold"/>
              </a:rPr>
              <a:t>ООО «Пассажирская транспортная компания», ООО «</a:t>
            </a:r>
            <a:r>
              <a:rPr lang="ru-RU" sz="1200" dirty="0" err="1" smtClean="0">
                <a:latin typeface="Averta CY Bold"/>
              </a:rPr>
              <a:t>ГиД</a:t>
            </a:r>
            <a:r>
              <a:rPr lang="ru-RU" sz="1200" dirty="0" smtClean="0">
                <a:latin typeface="Averta CY Bold"/>
              </a:rPr>
              <a:t>»</a:t>
            </a:r>
            <a:endParaRPr lang="ru-RU" sz="1200" dirty="0">
              <a:latin typeface="Averta CY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5201" y="4578068"/>
            <a:ext cx="2927997" cy="2769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dirty="0" smtClean="0">
                <a:latin typeface="Averta CY Bold"/>
              </a:rPr>
              <a:t>7 индивидуальных предпринимателей</a:t>
            </a:r>
            <a:endParaRPr lang="ru-RU" sz="1200" dirty="0">
              <a:latin typeface="Averta CY Bold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71600" y="3886624"/>
            <a:ext cx="4248472" cy="26930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>
                <a:alpha val="70000"/>
              </a:srgbClr>
            </a:solidFill>
            <a:miter lim="800000"/>
            <a:headEnd/>
            <a:tailEnd/>
          </a:ln>
          <a:extLst/>
        </p:spPr>
        <p:txBody>
          <a:bodyPr wrap="square" lIns="68562" tIns="34289" rIns="68562" bIns="34289" rtlCol="0" anchor="ctr">
            <a:spAutoFit/>
          </a:bodyPr>
          <a:lstStyle/>
          <a:p>
            <a:pPr algn="ctr"/>
            <a:endParaRPr lang="ru-RU" sz="1300" b="1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5691" y="3867894"/>
            <a:ext cx="3850365" cy="27697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ru-RU" sz="1200" dirty="0" smtClean="0">
                <a:latin typeface="Averta CY Bold"/>
              </a:rPr>
              <a:t>Муниципальное предприятие «Автоколонна 1275</a:t>
            </a:r>
            <a:r>
              <a:rPr lang="ru-RU" sz="1200" dirty="0">
                <a:latin typeface="Averta CY Bold"/>
              </a:rPr>
              <a:t>»</a:t>
            </a:r>
          </a:p>
        </p:txBody>
      </p:sp>
      <p:sp>
        <p:nvSpPr>
          <p:cNvPr id="38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7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12184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2"/>
          <a:stretch/>
        </p:blipFill>
        <p:spPr bwMode="auto">
          <a:xfrm>
            <a:off x="391005" y="0"/>
            <a:ext cx="265338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42524" y="51472"/>
            <a:ext cx="2345300" cy="19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Проведены </a:t>
            </a: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закупки на выполнение работ по перевозке пассажиров по регулируемому тарифу.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2112" y="4855040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8226" y="4855043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84836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/>
          <a:stretch/>
        </p:blipFill>
        <p:spPr bwMode="auto">
          <a:xfrm>
            <a:off x="7451624" y="23238"/>
            <a:ext cx="1692376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5537" y="2955973"/>
            <a:ext cx="2448273" cy="1848026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рентабельности городских автобусных пассажирских перевозок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8632" y="3114000"/>
            <a:ext cx="10512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471973"/>
            <a:ext cx="4536383" cy="311108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400" b="1" dirty="0">
                <a:latin typeface="Averta CY Bold"/>
                <a:cs typeface="Times New Roman" panose="02020603050405020304" pitchFamily="18" charset="0"/>
              </a:rPr>
              <a:t>По состоянию на </a:t>
            </a:r>
            <a:r>
              <a:rPr lang="ru-RU" sz="1400" b="1" dirty="0" smtClean="0">
                <a:latin typeface="Averta CY Bold"/>
                <a:cs typeface="Times New Roman" panose="02020603050405020304" pitchFamily="18" charset="0"/>
              </a:rPr>
              <a:t>01.10.2023 </a:t>
            </a:r>
            <a:r>
              <a:rPr lang="ru-RU" sz="1400" b="1" dirty="0">
                <a:latin typeface="Averta CY Bold"/>
                <a:cs typeface="Times New Roman" panose="02020603050405020304" pitchFamily="18" charset="0"/>
              </a:rPr>
              <a:t>проведено </a:t>
            </a:r>
            <a:r>
              <a:rPr lang="ru-RU" sz="1400" b="1" dirty="0" smtClean="0">
                <a:latin typeface="Averta CY Bold"/>
                <a:cs typeface="Times New Roman" panose="02020603050405020304" pitchFamily="18" charset="0"/>
              </a:rPr>
              <a:t>18 закупок по результатам которых заключены муниципальные контракты:</a:t>
            </a:r>
          </a:p>
          <a:p>
            <a:pPr algn="ctr"/>
            <a:r>
              <a:rPr lang="ru-RU" sz="1400" dirty="0" smtClean="0">
                <a:latin typeface="Averta CY Bold"/>
              </a:rPr>
              <a:t>- </a:t>
            </a:r>
            <a:r>
              <a:rPr lang="ru-RU" sz="1400" dirty="0">
                <a:latin typeface="Averta CY Bold"/>
              </a:rPr>
              <a:t>на 7 лет – 13 </a:t>
            </a:r>
            <a:r>
              <a:rPr lang="ru-RU" sz="1400" dirty="0" smtClean="0">
                <a:latin typeface="Averta CY Bold"/>
              </a:rPr>
              <a:t>маршрутов; </a:t>
            </a:r>
            <a:endParaRPr lang="ru-RU" sz="1400" dirty="0">
              <a:latin typeface="Averta CY Bold"/>
            </a:endParaRPr>
          </a:p>
          <a:p>
            <a:pPr algn="ctr"/>
            <a:r>
              <a:rPr lang="ru-RU" sz="1400" dirty="0" smtClean="0">
                <a:latin typeface="Averta CY Bold"/>
              </a:rPr>
              <a:t>- на </a:t>
            </a:r>
            <a:r>
              <a:rPr lang="ru-RU" sz="1400" dirty="0">
                <a:latin typeface="Averta CY Bold"/>
              </a:rPr>
              <a:t>3 года – 5 </a:t>
            </a:r>
            <a:r>
              <a:rPr lang="ru-RU" sz="1400" dirty="0" smtClean="0">
                <a:latin typeface="Averta CY Bold"/>
              </a:rPr>
              <a:t>маршрутов.</a:t>
            </a:r>
          </a:p>
          <a:p>
            <a:endParaRPr lang="ru-RU" sz="1400" dirty="0">
              <a:latin typeface="Averta CY Bold"/>
            </a:endParaRPr>
          </a:p>
          <a:p>
            <a:pPr algn="ctr"/>
            <a:r>
              <a:rPr lang="ru-RU" sz="1400" dirty="0" smtClean="0">
                <a:latin typeface="Averta CY Bold"/>
              </a:rPr>
              <a:t>По </a:t>
            </a:r>
            <a:r>
              <a:rPr lang="ru-RU" sz="1400" dirty="0">
                <a:latin typeface="Averta CY Bold"/>
              </a:rPr>
              <a:t>3 маршрутам до момента окончания конкурсных процедур заключены муниципальные контракты с единственным поставщиком на 2-4 </a:t>
            </a:r>
            <a:r>
              <a:rPr lang="ru-RU" sz="1400" dirty="0" smtClean="0">
                <a:latin typeface="Averta CY Bold"/>
              </a:rPr>
              <a:t>месяца.</a:t>
            </a:r>
            <a:endParaRPr lang="ru-RU" sz="1400" dirty="0">
              <a:latin typeface="Averta CY Bold"/>
            </a:endParaRPr>
          </a:p>
          <a:p>
            <a:pPr algn="ctr"/>
            <a:endParaRPr lang="ru-RU" sz="1400" dirty="0" smtClean="0">
              <a:latin typeface="Averta CY Bold"/>
            </a:endParaRPr>
          </a:p>
          <a:p>
            <a:pPr algn="ctr"/>
            <a:r>
              <a:rPr lang="ru-RU" sz="1400" dirty="0" smtClean="0">
                <a:latin typeface="Averta CY Bold"/>
              </a:rPr>
              <a:t>На </a:t>
            </a:r>
            <a:r>
              <a:rPr lang="ru-RU" sz="1400" dirty="0">
                <a:latin typeface="Averta CY Bold"/>
              </a:rPr>
              <a:t>начало 2024 года запланировано проведение закупок по 9 маршрутам (</a:t>
            </a:r>
            <a:r>
              <a:rPr lang="ru-RU" sz="1400" dirty="0" smtClean="0">
                <a:latin typeface="Averta CY Bold"/>
              </a:rPr>
              <a:t>садовым </a:t>
            </a:r>
            <a:r>
              <a:rPr lang="ru-RU" sz="1400" dirty="0">
                <a:latin typeface="Averta CY Bold"/>
              </a:rPr>
              <a:t>– </a:t>
            </a:r>
            <a:r>
              <a:rPr lang="ru-RU" sz="1400" dirty="0" smtClean="0">
                <a:latin typeface="Averta CY Bold"/>
              </a:rPr>
              <a:t>4, </a:t>
            </a:r>
            <a:r>
              <a:rPr lang="ru-RU" sz="1400" dirty="0">
                <a:latin typeface="Averta CY Bold"/>
              </a:rPr>
              <a:t>к местам захоронений - 3, </a:t>
            </a:r>
            <a:r>
              <a:rPr lang="ru-RU" sz="1400" dirty="0" smtClean="0">
                <a:latin typeface="Averta CY Bold"/>
              </a:rPr>
              <a:t>регулярным </a:t>
            </a:r>
            <a:r>
              <a:rPr lang="ru-RU" sz="1400" dirty="0">
                <a:latin typeface="Averta CY Bold"/>
              </a:rPr>
              <a:t>- </a:t>
            </a:r>
            <a:r>
              <a:rPr lang="ru-RU" sz="1400" dirty="0" smtClean="0">
                <a:latin typeface="Averta CY Bold"/>
              </a:rPr>
              <a:t>2). </a:t>
            </a:r>
            <a:endParaRPr lang="ru-RU" sz="1400" dirty="0">
              <a:latin typeface="Averta CY Bold"/>
            </a:endParaRPr>
          </a:p>
          <a:p>
            <a:pPr algn="ctr">
              <a:lnSpc>
                <a:spcPts val="1700"/>
              </a:lnSpc>
            </a:pPr>
            <a:endParaRPr lang="ru-RU" sz="1100" b="1" dirty="0">
              <a:latin typeface="Averta CY Bold"/>
              <a:cs typeface="Times New Roman" panose="02020603050405020304" pitchFamily="18" charset="0"/>
            </a:endParaRPr>
          </a:p>
        </p:txBody>
      </p:sp>
      <p:pic>
        <p:nvPicPr>
          <p:cNvPr id="25" name="Picture 2" descr="D:\Рабочий стол\РЕФОРМА\4466-pr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3898"/>
            <a:ext cx="2865150" cy="19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Рабочий стол\РЕФОРМА\Заключение контракта по 4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62" y="3579862"/>
            <a:ext cx="414694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8767815" y="4831078"/>
            <a:ext cx="322709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13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058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2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9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6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4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27236DF-5E3D-4948-8FF3-2BFE9673E3BD}" type="slidenum">
              <a:rPr lang="ru-RU" sz="1400" b="1" smtClean="0">
                <a:solidFill>
                  <a:schemeClr val="bg1"/>
                </a:solidFill>
                <a:latin typeface="Averta CY Bold"/>
              </a:rPr>
              <a:pPr algn="ctr"/>
              <a:t>8</a:t>
            </a:fld>
            <a:endParaRPr lang="ru-RU" sz="14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4263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/>
        </p:blipFill>
        <p:spPr bwMode="auto">
          <a:xfrm>
            <a:off x="0" y="0"/>
            <a:ext cx="18356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9204"/>
            <a:ext cx="18722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1550" b="1" dirty="0" smtClean="0">
                <a:solidFill>
                  <a:schemeClr val="bg1"/>
                </a:solidFill>
                <a:latin typeface="Averta CY Bold"/>
              </a:rPr>
              <a:t>ОБНОВЛЕННИЕ ПОДВИЖНОГО СОСТАВА</a:t>
            </a:r>
            <a:endParaRPr lang="ru-RU" sz="1550" b="1" dirty="0">
              <a:solidFill>
                <a:schemeClr val="bg1"/>
              </a:solidFill>
              <a:latin typeface="Averta CY Bold"/>
            </a:endParaRPr>
          </a:p>
        </p:txBody>
      </p:sp>
      <p:pic>
        <p:nvPicPr>
          <p:cNvPr id="10242" name="Picture 2" descr="C:\Users\GostevDA\Downloads\photo_5350805407548953114_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b="15800"/>
          <a:stretch/>
        </p:blipFill>
        <p:spPr bwMode="auto">
          <a:xfrm>
            <a:off x="4175701" y="216165"/>
            <a:ext cx="2556539" cy="13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28319" y="1977707"/>
            <a:ext cx="7120670" cy="95408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400" b="1" dirty="0" smtClean="0">
                <a:latin typeface="Averta CY Bold"/>
              </a:rPr>
              <a:t>К перевозкам привлечены 197 автобусов: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Averta CY Bold"/>
                <a:cs typeface="Times New Roman" panose="02020603050405020304" pitchFamily="18" charset="0"/>
              </a:rPr>
              <a:t>большого класса 78 ед.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Averta CY Bold"/>
                <a:cs typeface="Times New Roman" panose="02020603050405020304" pitchFamily="18" charset="0"/>
              </a:rPr>
              <a:t>среднего класса 86 ед.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Averta CY Bold"/>
                <a:cs typeface="Times New Roman" panose="02020603050405020304" pitchFamily="18" charset="0"/>
              </a:rPr>
              <a:t>малого класса 33 ед.</a:t>
            </a:r>
            <a:endParaRPr lang="ru-RU" sz="1400" b="1" dirty="0">
              <a:latin typeface="Averta CY Bold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54767" y="1595601"/>
            <a:ext cx="2565440" cy="40008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dirty="0" err="1">
                <a:latin typeface="Averta CY Bold"/>
              </a:rPr>
              <a:t>Джонг</a:t>
            </a:r>
            <a:r>
              <a:rPr lang="ru-RU" sz="1000" dirty="0">
                <a:latin typeface="Averta CY Bold"/>
              </a:rPr>
              <a:t> </a:t>
            </a:r>
            <a:r>
              <a:rPr lang="ru-RU" sz="1000" dirty="0" smtClean="0">
                <a:latin typeface="Averta CY Bold"/>
              </a:rPr>
              <a:t>Тонг</a:t>
            </a:r>
          </a:p>
          <a:p>
            <a:pPr algn="ctr"/>
            <a:r>
              <a:rPr lang="ru-RU" sz="1000" dirty="0" smtClean="0">
                <a:latin typeface="Averta CY Bold"/>
              </a:rPr>
              <a:t>вместимость 80 пассажиров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543064" y="1595601"/>
            <a:ext cx="2565440" cy="40008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dirty="0" smtClean="0">
                <a:latin typeface="Averta CY Bold"/>
              </a:rPr>
              <a:t>ПАЗ</a:t>
            </a:r>
          </a:p>
          <a:p>
            <a:pPr algn="ctr"/>
            <a:r>
              <a:rPr lang="ru-RU" sz="1000" dirty="0" smtClean="0">
                <a:latin typeface="Averta CY Bold"/>
              </a:rPr>
              <a:t>вместимость от 52 до 71 пассажира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014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Tr_ref15.jpg"/>
          <p:cNvPicPr>
            <a:picLocks noChangeAspect="1"/>
          </p:cNvPicPr>
          <p:nvPr/>
        </p:nvPicPr>
        <p:blipFill rotWithShape="1">
          <a:blip r:embed="rId4"/>
          <a:srcRect t="43852" r="71313" b="20866"/>
          <a:stretch/>
        </p:blipFill>
        <p:spPr>
          <a:xfrm>
            <a:off x="0" y="3867894"/>
            <a:ext cx="1828318" cy="1264915"/>
          </a:xfrm>
          <a:prstGeom prst="rect">
            <a:avLst/>
          </a:prstGeom>
          <a:effectLst>
            <a:outerShdw blurRad="127000" algn="ctr" rotWithShape="0">
              <a:srgbClr val="0070C0">
                <a:alpha val="50000"/>
              </a:srgb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1828320" y="2859782"/>
            <a:ext cx="7119850" cy="55397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200" b="1" dirty="0" smtClean="0">
                <a:latin typeface="Averta CY Bold"/>
                <a:cs typeface="Times New Roman" pitchFamily="18" charset="0"/>
              </a:rPr>
              <a:t>Ежедневно на маршруты выходит 159 автобусов.</a:t>
            </a:r>
          </a:p>
          <a:p>
            <a:pPr algn="ctr"/>
            <a:endParaRPr lang="ru-RU" sz="600" b="1" dirty="0" smtClean="0">
              <a:latin typeface="Averta CY Bold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Averta CY Bold"/>
                <a:cs typeface="Times New Roman" pitchFamily="18" charset="0"/>
              </a:rPr>
              <a:t>Средний износ автобусов составляет 6 %.</a:t>
            </a:r>
            <a:endParaRPr lang="ru-RU" sz="1200" b="1" dirty="0">
              <a:latin typeface="Averta CY Bold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19672" y="1595601"/>
            <a:ext cx="2565440" cy="40008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000" dirty="0" err="1" smtClean="0">
                <a:latin typeface="Averta CY Bold"/>
              </a:rPr>
              <a:t>ЛиАЗ</a:t>
            </a:r>
            <a:r>
              <a:rPr lang="ru-RU" sz="1000" dirty="0" smtClean="0">
                <a:latin typeface="Averta CY Bold"/>
              </a:rPr>
              <a:t> 529265</a:t>
            </a:r>
          </a:p>
          <a:p>
            <a:pPr algn="ctr"/>
            <a:r>
              <a:rPr lang="ru-RU" sz="1000" dirty="0" smtClean="0">
                <a:latin typeface="Averta CY Bold"/>
              </a:rPr>
              <a:t>вместимость 108 пассажиров</a:t>
            </a:r>
          </a:p>
        </p:txBody>
      </p:sp>
      <p:pic>
        <p:nvPicPr>
          <p:cNvPr id="10243" name="Picture 3" descr="C:\Users\GostevDA\Downloads\photo_5350636890212127791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0683"/>
            <a:ext cx="2267997" cy="1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7380314" y="480400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4890195"/>
            <a:ext cx="360040" cy="273844"/>
          </a:xfrm>
        </p:spPr>
        <p:txBody>
          <a:bodyPr/>
          <a:lstStyle/>
          <a:p>
            <a:fld id="{127236DF-5E3D-4948-8FF3-2BFE9673E3BD}" type="slidenum">
              <a:rPr lang="ru-RU" smtClean="0"/>
              <a:t>9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83701" y="4832951"/>
            <a:ext cx="936104" cy="187071"/>
          </a:xfrm>
          <a:prstGeom prst="rect">
            <a:avLst/>
          </a:prstGeom>
        </p:spPr>
        <p:txBody>
          <a:bodyPr vert="horz" lIns="68562" tIns="34289" rIns="68562" bIns="34289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D:\Рабочий стол\avtob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5" y="207027"/>
            <a:ext cx="1998997" cy="13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5696" y="3433167"/>
            <a:ext cx="7119850" cy="147730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b="1" dirty="0" smtClean="0">
                <a:latin typeface="Averta CY Bold"/>
                <a:cs typeface="Times New Roman" pitchFamily="18" charset="0"/>
              </a:rPr>
              <a:t>Общие затраты 2022-2023 гг. на обновление автобусов более 1,6 млрд. рублей</a:t>
            </a:r>
          </a:p>
          <a:p>
            <a:pPr algn="ctr"/>
            <a:r>
              <a:rPr lang="ru-RU" b="1" dirty="0" smtClean="0">
                <a:latin typeface="Averta CY Bold"/>
                <a:cs typeface="Times New Roman" pitchFamily="18" charset="0"/>
              </a:rPr>
              <a:t>в том числе:</a:t>
            </a:r>
          </a:p>
          <a:p>
            <a:pPr algn="ctr"/>
            <a:r>
              <a:rPr lang="ru-RU" b="1" dirty="0">
                <a:latin typeface="Averta CY Bold"/>
                <a:cs typeface="Times New Roman" pitchFamily="18" charset="0"/>
              </a:rPr>
              <a:t>частные инвестиции 1 346 млн. рублей</a:t>
            </a:r>
          </a:p>
          <a:p>
            <a:pPr algn="ctr"/>
            <a:r>
              <a:rPr lang="ru-RU" b="1" dirty="0" smtClean="0">
                <a:latin typeface="Averta CY Bold"/>
                <a:cs typeface="Times New Roman" pitchFamily="18" charset="0"/>
              </a:rPr>
              <a:t>затраты бюджетов 257,9 млн. </a:t>
            </a:r>
            <a:r>
              <a:rPr lang="ru-RU" b="1" dirty="0">
                <a:latin typeface="Averta CY Bold"/>
                <a:cs typeface="Times New Roman" pitchFamily="18" charset="0"/>
              </a:rPr>
              <a:t>рублей </a:t>
            </a:r>
            <a:endParaRPr lang="ru-RU" b="1" dirty="0" smtClean="0">
              <a:latin typeface="Averta CY 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713</Words>
  <Application>Microsoft Office PowerPoint</Application>
  <PresentationFormat>Экран (16:9)</PresentationFormat>
  <Paragraphs>188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Гостев Денис Александрович</cp:lastModifiedBy>
  <cp:revision>574</cp:revision>
  <cp:lastPrinted>2023-10-11T01:49:31Z</cp:lastPrinted>
  <dcterms:created xsi:type="dcterms:W3CDTF">2022-07-01T07:09:48Z</dcterms:created>
  <dcterms:modified xsi:type="dcterms:W3CDTF">2023-10-11T09:30:31Z</dcterms:modified>
</cp:coreProperties>
</file>