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9.jpg" ContentType="image/jpeg"/>
  <Override PartName="/ppt/media/image30.jpg" ContentType="image/jpeg"/>
  <Override PartName="/ppt/media/image32.jpg" ContentType="image/jpeg"/>
  <Override PartName="/ppt/media/image33.jpg" ContentType="image/jpeg"/>
  <Override PartName="/ppt/media/image37.jpg" ContentType="image/jpeg"/>
  <Override PartName="/ppt/media/image39.jpg" ContentType="image/jpeg"/>
  <Override PartName="/ppt/media/image43.jpg" ContentType="image/jpeg"/>
  <Override PartName="/ppt/media/image50.jpg" ContentType="image/jpeg"/>
  <Override PartName="/ppt/media/image51.jpg" ContentType="image/jpeg"/>
  <Override PartName="/ppt/notesSlides/notesSlide2.xml" ContentType="application/vnd.openxmlformats-officedocument.presentationml.notesSlide+xml"/>
  <Override PartName="/ppt/media/image5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9" r:id="rId2"/>
    <p:sldId id="260" r:id="rId3"/>
    <p:sldId id="261" r:id="rId4"/>
    <p:sldId id="262" r:id="rId5"/>
    <p:sldId id="264" r:id="rId6"/>
    <p:sldId id="266" r:id="rId7"/>
    <p:sldId id="265" r:id="rId8"/>
    <p:sldId id="267" r:id="rId9"/>
    <p:sldId id="268" r:id="rId10"/>
    <p:sldId id="272" r:id="rId11"/>
    <p:sldId id="270" r:id="rId12"/>
    <p:sldId id="269" r:id="rId13"/>
    <p:sldId id="271" r:id="rId14"/>
  </p:sldIdLst>
  <p:sldSz cx="24382413" cy="13716000"/>
  <p:notesSz cx="6858000" cy="9144000"/>
  <p:defaultTextStyle>
    <a:defPPr>
      <a:defRPr lang="ru-RU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58" d="100"/>
          <a:sy n="58" d="100"/>
        </p:scale>
        <p:origin x="4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79999-03ED-461D-929F-5CE4B029711C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04C43-FE84-435E-9050-4E114C626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855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04C43-FE84-435E-9050-4E114C626BD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630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04C43-FE84-435E-9050-4E114C626BD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376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0709-6C97-4212-98E7-219CAFAE01E8}" type="datetime1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36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C0975-4F4C-4FD5-A3E5-4A9AAF11E4A1}" type="datetime1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376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D6CC3-6153-436A-A58C-DCDAF870B213}" type="datetime1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86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0D04A-6354-4F27-AB5F-27D43B261F01}" type="datetime1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631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E652A-8D92-4D0B-BEF4-AED8D48C85B6}" type="datetime1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30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5372-3CCD-43C0-AE93-86242999CBA4}" type="datetime1">
              <a:rPr lang="ru-RU" smtClean="0"/>
              <a:t>28.08.2023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381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3D-AF84-46E8-AF8D-AA1A50945580}" type="datetime1">
              <a:rPr lang="ru-RU" smtClean="0"/>
              <a:t>28.08.2023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806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A6F11-CA0C-43CF-AF5E-D294CDB0CE6A}" type="datetime1">
              <a:rPr lang="ru-RU" smtClean="0"/>
              <a:t>28.08.2023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16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6426-FDF7-4E0C-A07C-13AB35CA7AE4}" type="datetime1">
              <a:rPr lang="ru-RU" smtClean="0"/>
              <a:t>28.08.2023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79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86FD-CEF8-4309-806B-9A413FD31E5F}" type="datetime1">
              <a:rPr lang="ru-RU" smtClean="0"/>
              <a:t>28.08.2023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026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B9AC4-172D-4DAF-9615-3AFE9BEDBBA9}" type="datetime1">
              <a:rPr lang="ru-RU" smtClean="0"/>
              <a:t>28.08.2023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394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F14D6-A810-4BDE-96EF-7ACBF23E658C}" type="datetime1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D49B2-2C3D-4873-8F93-BAB3C69E6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84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3" b="16421"/>
          <a:stretch/>
        </p:blipFill>
        <p:spPr>
          <a:xfrm>
            <a:off x="2312096" y="2060215"/>
            <a:ext cx="20392278" cy="352044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312096" y="6858000"/>
            <a:ext cx="20392278" cy="1805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МАСТЕР-ПЛАН </a:t>
            </a:r>
            <a:r>
              <a:rPr lang="ru-RU" sz="4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4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ПРОСТРАНСТВЕННОГО РАЗВИТИЯ</a:t>
            </a:r>
            <a:r>
              <a:rPr lang="ru-RU" sz="4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5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</a:p>
          <a:p>
            <a:pPr marL="0" indent="0">
              <a:buNone/>
            </a:pPr>
            <a:r>
              <a:rPr lang="ru-RU" sz="5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 ПРЕОБРАЗОВАНИЯ ГОРОДА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12096" y="2389274"/>
            <a:ext cx="8473795" cy="286232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80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ПЕРМЬ</a:t>
            </a:r>
            <a:endParaRPr lang="ru-RU" sz="18000" b="1" cap="none" spc="0" dirty="0">
              <a:ln w="12700">
                <a:solidFill>
                  <a:srgbClr val="000000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2312096" y="8992211"/>
            <a:ext cx="18520070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6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2312096" y="12299788"/>
            <a:ext cx="2326811" cy="769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 err="1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МБУ</a:t>
            </a:r>
            <a:r>
              <a:rPr lang="ru-RU" sz="1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«ИНСТИТУТ ТЕРРИТОРИАЛЬНОГО ПЛАНИРОВАНИЯ»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4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8695"/>
      </p:ext>
    </p:extLst>
  </p:cSld>
  <p:clrMapOvr>
    <a:masterClrMapping/>
  </p:clrMapOvr>
  <p:transition advClick="0" advTm="2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96407" y="1241324"/>
            <a:ext cx="10137551" cy="90855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ru-RU" sz="5400" b="1" spc="200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КАМСКИЕ  КОРИДОРЫ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5795" y="1024285"/>
            <a:ext cx="4818298" cy="48603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79400" dir="2700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460132" y="1573217"/>
            <a:ext cx="2769468" cy="0"/>
          </a:xfrm>
          <a:prstGeom prst="straightConnector1">
            <a:avLst/>
          </a:prstGeom>
          <a:ln w="25400" cmpd="sng">
            <a:solidFill>
              <a:schemeClr val="tx1"/>
            </a:solidFill>
            <a:prstDash val="lgDash"/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038694" y="5405338"/>
            <a:ext cx="4421438" cy="374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ТРАНСПОРТА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86" y="1241323"/>
            <a:ext cx="3951329" cy="4001557"/>
          </a:xfrm>
          <a:prstGeom prst="rect">
            <a:avLst/>
          </a:prstGeom>
        </p:spPr>
      </p:pic>
      <p:sp>
        <p:nvSpPr>
          <p:cNvPr id="22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8896404" y="2149878"/>
            <a:ext cx="14832675" cy="526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ГРАДОСТРОИТЕЛЬНАЯ КОНЦЕПЦИЯ РАЗВИТИЯ ЦЕНТРА ПЕРМИ </a:t>
            </a:r>
            <a:r>
              <a:rPr lang="ru-RU" sz="18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«ПЕРМЬ. 300 ЛЕТ НА КАМЕ»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32995" y="6650957"/>
            <a:ext cx="5959286" cy="6290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ПРОДОЛЬНЫЕ И РАДИАЛЬНЫЕ СВЯЗИ </a:t>
            </a: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УЛИЧНАЯ СЕТЬ, СОЕДИНЯЮЩАЯ НАИБОЛЕЕ ВАЖНЫЕ ОБЩЕСТВЕННЫЕ ПРОСТРАНСТВА ГОРОДА, СОДЕРЖИТ НАИБОЛЬШУЮ КОНЦЕНТРАЦИЮ ЦЕНТРОВ ДЕЯТЕЛЬНОСТИ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ПРОДОЛЬНЫЕ СВЯЗИ – ПАРАЛЛЕЛЬНО р. КАМЕ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РАДИАЛЬНЫЕ СВЯЗИ – ПЕРПЕНДИКУЛЯРНО р. КАМЕ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ГЛАВНЫЕ УЛИЦЫ, КОТОРЫЕ ДОЛЖНЫ ОБЛАДАТЬ ОТЛИЧИТЕЛЬНЫМИ И УЗНАВАЕМЫМИ ПРОСТРАНСТВЕННЫМИ КАЧЕСТВАМИ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6884788" y="3083469"/>
            <a:ext cx="16844292" cy="9450502"/>
            <a:chOff x="9002710" y="3111246"/>
            <a:chExt cx="13703412" cy="7370064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2710" y="3172968"/>
              <a:ext cx="7019544" cy="7246620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2674" y="3111246"/>
              <a:ext cx="7013448" cy="7370064"/>
            </a:xfrm>
            <a:prstGeom prst="rect">
              <a:avLst/>
            </a:prstGeom>
          </p:spPr>
        </p:pic>
      </p:grpSp>
      <p:sp>
        <p:nvSpPr>
          <p:cNvPr id="1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 rot="20481146">
            <a:off x="13965182" y="7606775"/>
            <a:ext cx="1295241" cy="403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КАМА</a:t>
            </a:r>
          </a:p>
        </p:txBody>
      </p:sp>
    </p:spTree>
    <p:extLst>
      <p:ext uri="{BB962C8B-B14F-4D97-AF65-F5344CB8AC3E}">
        <p14:creationId xmlns:p14="http://schemas.microsoft.com/office/powerpoint/2010/main" val="3727595827"/>
      </p:ext>
    </p:extLst>
  </p:cSld>
  <p:clrMapOvr>
    <a:masterClrMapping/>
  </p:clrMapOvr>
  <p:transition advClick="0" advTm="2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96407" y="1241324"/>
            <a:ext cx="10137551" cy="90855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ru-RU" sz="5400" b="1" spc="200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КАМСКИЕ  КОРИДОРЫ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8896407" y="2149878"/>
            <a:ext cx="6711008" cy="1066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5795" y="1024285"/>
            <a:ext cx="4818298" cy="48603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79400" dir="2700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460132" y="1573217"/>
            <a:ext cx="2769468" cy="0"/>
          </a:xfrm>
          <a:prstGeom prst="straightConnector1">
            <a:avLst/>
          </a:prstGeom>
          <a:ln w="25400" cmpd="sng">
            <a:solidFill>
              <a:schemeClr val="tx1"/>
            </a:solidFill>
            <a:prstDash val="lgDash"/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187524" y="5441088"/>
            <a:ext cx="4272608" cy="443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ТРАНСПОРТА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66" y="1241323"/>
            <a:ext cx="3957052" cy="400735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95795" y="7337489"/>
            <a:ext cx="5075836" cy="325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ЛЕНИНА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B3C52D-698C-6C0C-58A4-62391191F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7" y="3289767"/>
            <a:ext cx="14663749" cy="9422934"/>
          </a:xfrm>
          <a:prstGeom prst="rect">
            <a:avLst/>
          </a:prstGeom>
        </p:spPr>
      </p:pic>
      <p:sp>
        <p:nvSpPr>
          <p:cNvPr id="26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074826" y="3419138"/>
            <a:ext cx="5075836" cy="325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КОМСОМОЛЬСКИЙ ПРОСПЕКТ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9D06A3-11D3-711F-7202-ED19BB895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95" y="7838451"/>
            <a:ext cx="6530711" cy="4874250"/>
          </a:xfrm>
          <a:prstGeom prst="rect">
            <a:avLst/>
          </a:prstGeom>
        </p:spPr>
      </p:pic>
      <p:sp>
        <p:nvSpPr>
          <p:cNvPr id="1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2770878" y="2841811"/>
            <a:ext cx="455117" cy="3372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113137" y="3270240"/>
            <a:ext cx="225716" cy="517171"/>
          </a:xfrm>
          <a:prstGeom prst="line">
            <a:avLst/>
          </a:prstGeom>
          <a:ln w="101600" cmpd="sng">
            <a:solidFill>
              <a:schemeClr val="accent6">
                <a:lumMod val="75000"/>
              </a:schemeClr>
            </a:solidFill>
            <a:prstDash val="solid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22884542" y="3407629"/>
            <a:ext cx="455117" cy="3372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6858088" y="8001234"/>
            <a:ext cx="455117" cy="3372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2521234" y="3209978"/>
            <a:ext cx="1109599" cy="419695"/>
          </a:xfrm>
          <a:prstGeom prst="line">
            <a:avLst/>
          </a:prstGeom>
          <a:ln w="101600" cmpd="sng">
            <a:solidFill>
              <a:srgbClr val="C00000"/>
            </a:solidFill>
            <a:prstDash val="solid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2000961" y="3520507"/>
            <a:ext cx="455117" cy="3372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338853" y="3781446"/>
            <a:ext cx="2609" cy="246048"/>
          </a:xfrm>
          <a:prstGeom prst="line">
            <a:avLst/>
          </a:prstGeom>
          <a:ln w="101600" cmpd="sng">
            <a:solidFill>
              <a:schemeClr val="accent6">
                <a:lumMod val="75000"/>
              </a:schemeClr>
            </a:solidFill>
            <a:prstDash val="solid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803160"/>
      </p:ext>
    </p:extLst>
  </p:cSld>
  <p:clrMapOvr>
    <a:masterClrMapping/>
  </p:clrMapOvr>
  <p:transition advClick="0" advTm="2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96407" y="1241324"/>
            <a:ext cx="10137551" cy="90855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ru-RU" sz="5400" b="1" spc="200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ВОРОТА  В  ГОРОД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5795" y="1024285"/>
            <a:ext cx="4818298" cy="48603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79400" dir="2700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460132" y="1573217"/>
            <a:ext cx="2769468" cy="0"/>
          </a:xfrm>
          <a:prstGeom prst="straightConnector1">
            <a:avLst/>
          </a:prstGeom>
          <a:ln w="25400" cmpd="sng">
            <a:solidFill>
              <a:schemeClr val="tx1"/>
            </a:solidFill>
            <a:prstDash val="lgDash"/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541815" y="5347166"/>
            <a:ext cx="3918317" cy="50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КВАРТАЛОВ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8896405" y="2149878"/>
            <a:ext cx="14396732" cy="473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ГРАДОСТРОИТЕЛЬНАЯ КОНЦЕПЦИЯ</a:t>
            </a:r>
            <a:endParaRPr lang="ru-RU" sz="18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32995" y="6650956"/>
            <a:ext cx="5660310" cy="6172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СТРАТЕГИЯ СОДЕРЖИТ</a:t>
            </a:r>
            <a:endParaRPr lang="ru-RU" sz="24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ТРАНСФОРМАЦИИ И УСТАНОВЛЕНИЯ ЧЕТКИХ ПРОСТРАНСТВЕННЫХ ГРАНИЦ МЕЖДУ ЧАСТНЫМИ И ОБЩЕСТВЕННЫМИ ПРОСТРАНСТВАМИ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 – СУЩЕСТВУЮЩИЕ ХАРАКТЕРИСТИКИ ГОРОДСКОЙ ТКАНИ, ИСПОЛЬЗУЯ КВАРТАЛ </a:t>
            </a:r>
            <a:r>
              <a:rPr lang="ru-RU" sz="2400" b="1" dirty="0" err="1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ПЕРИМЕТРАЛЬНОЙ</a:t>
            </a: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ЗАСТРОЙКИ В КАЧЕСТВЕ БАЗОВОГО ЭЛЕМЕНТА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АКЦЕНТ НА ПРОЦЕССЕ КОНСОЛИДАЦИИ СУЩЕСТВУЮЩЕЙ ЗАСТРОЙКИ ГОРОДА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17" y="1144161"/>
            <a:ext cx="4035509" cy="4018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269" y="3578735"/>
            <a:ext cx="5752666" cy="1695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269" y="5833450"/>
            <a:ext cx="5752666" cy="16984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2265" y="7876176"/>
            <a:ext cx="6285291" cy="19201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2269" y="10093074"/>
            <a:ext cx="5752666" cy="1743648"/>
          </a:xfrm>
          <a:prstGeom prst="rect">
            <a:avLst/>
          </a:prstGeom>
        </p:spPr>
      </p:pic>
      <p:sp>
        <p:nvSpPr>
          <p:cNvPr id="26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7262268" y="3058432"/>
            <a:ext cx="6285289" cy="41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ЗАСТРОЙКИ КВАРТАЛОВ</a:t>
            </a:r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7262267" y="5346517"/>
            <a:ext cx="5467143" cy="394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 err="1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ПЕРИМЕТРАЛЬНАЯ</a:t>
            </a: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ЗАСТРОЙКА – ФОРМИРОВАНИЕ ФРОНТА УЛИЦ</a:t>
            </a: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7262267" y="7563415"/>
            <a:ext cx="5467143" cy="394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 СУЩЕСТВУЮЩИХ ЗДАНИЙ В ПЕРИМЕТР КВАРТАЛА </a:t>
            </a:r>
          </a:p>
        </p:txBody>
      </p:sp>
      <p:sp>
        <p:nvSpPr>
          <p:cNvPr id="29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7262265" y="9753822"/>
            <a:ext cx="5467143" cy="394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ОТСТУПЫ – ФОРМИРОВАНИЕ ЛИНИИ ПЕРИМЕТРА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7262265" y="11960921"/>
            <a:ext cx="5467143" cy="394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ЗАСТРОЙКА ВНУТРИ КЛАСТЕРА ДОПУСКАЕТСЯ В СЛУЧАЕ ОБЕСПЕЧЕНИЯ НЕПРЕРЫВНЫХ СВЯЗЕЙ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899" y="7056658"/>
            <a:ext cx="9740939" cy="54792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5" b="14420"/>
          <a:stretch/>
        </p:blipFill>
        <p:spPr>
          <a:xfrm>
            <a:off x="13683898" y="3088304"/>
            <a:ext cx="9740939" cy="372618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2986414" y="3184888"/>
            <a:ext cx="171450" cy="15894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20368391">
            <a:off x="2668331" y="2751539"/>
            <a:ext cx="504825" cy="520303"/>
          </a:xfrm>
          <a:prstGeom prst="triangle">
            <a:avLst/>
          </a:prstGeom>
          <a:solidFill>
            <a:schemeClr val="bg2">
              <a:lumMod val="2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2400651" y="2327720"/>
            <a:ext cx="1040183" cy="3518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1</a:t>
            </a:r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3799540" y="3179610"/>
            <a:ext cx="1040183" cy="3518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1</a:t>
            </a:r>
          </a:p>
        </p:txBody>
      </p:sp>
    </p:spTree>
    <p:extLst>
      <p:ext uri="{BB962C8B-B14F-4D97-AF65-F5344CB8AC3E}">
        <p14:creationId xmlns:p14="http://schemas.microsoft.com/office/powerpoint/2010/main" val="2175721837"/>
      </p:ext>
    </p:extLst>
  </p:cSld>
  <p:clrMapOvr>
    <a:masterClrMapping/>
  </p:clrMapOvr>
  <p:transition advClick="0" advTm="2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96407" y="1241324"/>
            <a:ext cx="10137551" cy="90855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ru-RU" sz="5400" b="1" spc="200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ВОРОТА  В  ГОРОД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5795" y="1024285"/>
            <a:ext cx="4818298" cy="48603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79400" dir="2700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460132" y="1573217"/>
            <a:ext cx="2769468" cy="0"/>
          </a:xfrm>
          <a:prstGeom prst="straightConnector1">
            <a:avLst/>
          </a:prstGeom>
          <a:ln w="25400" cmpd="sng">
            <a:solidFill>
              <a:schemeClr val="tx1"/>
            </a:solidFill>
            <a:prstDash val="lgDash"/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541815" y="5415115"/>
            <a:ext cx="3918317" cy="50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КВАРТАЛОВ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8896405" y="2149878"/>
            <a:ext cx="14396732" cy="473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ГРАДОСТРОИТЕЛЬНАЯ КОНЦЕПЦИЯ</a:t>
            </a:r>
            <a:endParaRPr lang="ru-RU" sz="18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94" y="1283569"/>
            <a:ext cx="3975455" cy="395889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72" y="2808880"/>
            <a:ext cx="17185888" cy="96670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82" y="6796384"/>
            <a:ext cx="4853655" cy="27301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95" y="9775954"/>
            <a:ext cx="4826742" cy="271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2424"/>
      </p:ext>
    </p:extLst>
  </p:cSld>
  <p:clrMapOvr>
    <a:masterClrMapping/>
  </p:clrMapOvr>
  <p:transition advClick="0" advTm="2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051560" y="754380"/>
            <a:ext cx="6880860" cy="115900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79400" dir="2700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819362" y="1101705"/>
            <a:ext cx="10997944" cy="8458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b="1" spc="200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СТРАТЕГИИ  МАСТЕР-ПЛАНА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16" y="975359"/>
            <a:ext cx="5655440" cy="7299674"/>
          </a:xfrm>
          <a:prstGeom prst="rect">
            <a:avLst/>
          </a:prstGeom>
        </p:spPr>
      </p:pic>
      <p:sp>
        <p:nvSpPr>
          <p:cNvPr id="9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672016" y="8684906"/>
            <a:ext cx="5655440" cy="3659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СТРАТЕГИЧЕСКИЙ МАСТЕР-ПЛАН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НАПРАВЛЯЕТ ПРОЦЕСС ТРАНСФОРМАЦИИ ПЕРМИ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СОДЕРЖИТ ПОДХОДЫ, ПРЕДСТАВЛЯЮЩИЕ СОБОЙ НАБОР СТРАТЕГИЙ И ПРИНЦИПОВ ГОРОДСКОГО ПЛАНИРОВАНИЯ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146" y="2753895"/>
            <a:ext cx="3459549" cy="3459549"/>
          </a:xfrm>
          <a:prstGeom prst="rect">
            <a:avLst/>
          </a:prstGeom>
        </p:spPr>
      </p:pic>
      <p:sp>
        <p:nvSpPr>
          <p:cNvPr id="16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8817543" y="6506629"/>
            <a:ext cx="3469152" cy="899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КРАСНЫХ И ЗЕЛЕНЫХ ЗОН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228" y="2893197"/>
            <a:ext cx="3332952" cy="33190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378" y="2776756"/>
            <a:ext cx="3450986" cy="3436486"/>
          </a:xfrm>
          <a:prstGeom prst="rect">
            <a:avLst/>
          </a:prstGeom>
        </p:spPr>
      </p:pic>
      <p:cxnSp>
        <p:nvCxnSpPr>
          <p:cNvPr id="26" name="Прямая со стрелкой 25"/>
          <p:cNvCxnSpPr/>
          <p:nvPr/>
        </p:nvCxnSpPr>
        <p:spPr>
          <a:xfrm>
            <a:off x="7613397" y="1560750"/>
            <a:ext cx="2887455" cy="0"/>
          </a:xfrm>
          <a:prstGeom prst="straightConnector1">
            <a:avLst/>
          </a:prstGeom>
          <a:ln w="25400" cmpd="sng">
            <a:solidFill>
              <a:schemeClr val="tx1"/>
            </a:solidFill>
            <a:prstDash val="lgDash"/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519" y="2760115"/>
            <a:ext cx="3408759" cy="345209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146" y="7823403"/>
            <a:ext cx="3408541" cy="340854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228" y="7823403"/>
            <a:ext cx="3422803" cy="340854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572" y="7803971"/>
            <a:ext cx="3442376" cy="342797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917" y="7803971"/>
            <a:ext cx="3456780" cy="3427973"/>
          </a:xfrm>
          <a:prstGeom prst="rect">
            <a:avLst/>
          </a:prstGeom>
        </p:spPr>
      </p:pic>
      <p:sp>
        <p:nvSpPr>
          <p:cNvPr id="35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2645128" y="6506628"/>
            <a:ext cx="3469152" cy="899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ЛАНДШАФТА И ОКРУЖАЮЩЕЙ СРЕДЫ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6453377" y="6506627"/>
            <a:ext cx="4060539" cy="899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ОБЩЕСТВЕННЫХ ПРОСТРАНСТВ</a:t>
            </a:r>
          </a:p>
        </p:txBody>
      </p:sp>
      <p:sp>
        <p:nvSpPr>
          <p:cNvPr id="37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20853013" y="6480027"/>
            <a:ext cx="3144580" cy="899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ТРАНСПОРТА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8969942" y="11533670"/>
            <a:ext cx="3675185" cy="899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СМЕШАННОГО ИСПОЛЬЗОВАНИЯ</a:t>
            </a:r>
          </a:p>
        </p:txBody>
      </p:sp>
      <p:sp>
        <p:nvSpPr>
          <p:cNvPr id="39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2797528" y="11533668"/>
            <a:ext cx="3469152" cy="899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КВАРТАЛОВ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6453377" y="11515709"/>
            <a:ext cx="3469152" cy="899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НАСЛЕДИЯ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20310519" y="11533668"/>
            <a:ext cx="3626292" cy="899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ПРИОРИТЕТОВ РАЗВИТИЯ</a:t>
            </a:r>
          </a:p>
        </p:txBody>
      </p:sp>
      <p:sp>
        <p:nvSpPr>
          <p:cNvPr id="42" name="Номер слайда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91990"/>
      </p:ext>
    </p:extLst>
  </p:cSld>
  <p:clrMapOvr>
    <a:masterClrMapping/>
  </p:clrMapOvr>
  <p:transition advClick="0" advTm="2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627" y="4002632"/>
            <a:ext cx="4772727" cy="26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45961" y="1049348"/>
            <a:ext cx="12349634" cy="82836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ru-RU" sz="5400" b="1" spc="200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ДОСТИЖЕНИЯ ЦЕЛИ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21976" y="754380"/>
            <a:ext cx="7282610" cy="115900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279400" dir="2700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454515" y="9216793"/>
            <a:ext cx="6515100" cy="2758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УЧЕТОМ СОХРАНЕНИЯ ПРИРОДНЫХ, ГРАДОСТРОИТЕЛЬНЫХ,  АРХИТЕКТУРНЫХ И ИСТОРИЧЕСКИ ЦЕННЫХ ОСОБЕННОСТЕЙ СРЕДЫ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8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450996" y="1049348"/>
            <a:ext cx="5935613" cy="6759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5400" b="1" spc="200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7613397" y="1383769"/>
            <a:ext cx="2887455" cy="0"/>
          </a:xfrm>
          <a:prstGeom prst="straightConnector1">
            <a:avLst/>
          </a:prstGeom>
          <a:ln w="25400" cmpd="sng">
            <a:solidFill>
              <a:schemeClr val="tx1"/>
            </a:solidFill>
            <a:prstDash val="lgDash"/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450996" y="7765353"/>
            <a:ext cx="6570632" cy="130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ПОВЫШЕНИЕ КАЧЕСТВА ЖИЗНИ ЗА СЧЕТ УЛУЧШЕНИЯ ГОРОДСКОЙ СРЕДЫ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202420" y="2066615"/>
            <a:ext cx="3533221" cy="815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СТРАТЕГИЧЕСКИЙ МАСТЕР-ПЛАН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2196320" y="2066614"/>
            <a:ext cx="4386273" cy="152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ГРАДОСТРОИТЕЛЬНОЙ ПОЛИТИКИ (с учетом принципов </a:t>
            </a:r>
            <a:r>
              <a:rPr lang="ru-RU" sz="2000" b="1" dirty="0" err="1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СМП</a:t>
            </a: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0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6889388" y="2066613"/>
            <a:ext cx="6568937" cy="1685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ЗАКРЕПЛЕНИЕ ПОЛОЖЕНИЙ В ДОКУМЕНТАХ ТЕРРИТОРИАЛЬНОГО ПЛАНИРОВАНИЯ (</a:t>
            </a:r>
            <a:r>
              <a:rPr lang="ru-RU" sz="2000" b="1" dirty="0" err="1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ГП</a:t>
            </a: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ГРАДОСТРОИТЕЛЬНОГО ЗОНИРОВАНИЯ (</a:t>
            </a:r>
            <a:r>
              <a:rPr lang="ru-RU" sz="2000" b="1" dirty="0" err="1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ПЗЗ</a:t>
            </a: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ДОКУМЕНТАЦИИ ПО ПЛАНИРОВКЕ ТЕРРИТОРИИ (</a:t>
            </a:r>
            <a:r>
              <a:rPr lang="ru-RU" sz="2000" b="1" dirty="0" err="1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ДПТ</a:t>
            </a: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ПРОЕКТНОЙ ДОКУМЕНТАЦИИ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0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832" y="3951389"/>
            <a:ext cx="2268564" cy="2928115"/>
          </a:xfrm>
          <a:prstGeom prst="rect">
            <a:avLst/>
          </a:prstGeom>
        </p:spPr>
      </p:pic>
      <p:sp>
        <p:nvSpPr>
          <p:cNvPr id="23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726986" y="7077436"/>
            <a:ext cx="1364255" cy="687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b="1" dirty="0" err="1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СМП</a:t>
            </a:r>
            <a:endParaRPr lang="ru-RU" sz="2800" b="1" dirty="0">
              <a:solidFill>
                <a:srgbClr val="1C2D3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1917597" y="7077436"/>
            <a:ext cx="1364255" cy="687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b="1" dirty="0" err="1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ГП</a:t>
            </a:r>
            <a:endParaRPr lang="ru-RU" sz="2800" b="1" dirty="0">
              <a:solidFill>
                <a:srgbClr val="1C2D3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20125077" y="7077436"/>
            <a:ext cx="1364255" cy="687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b="1" dirty="0" err="1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ДПТ</a:t>
            </a:r>
            <a:endParaRPr lang="ru-RU" sz="2800" b="1" dirty="0">
              <a:solidFill>
                <a:srgbClr val="1C2D3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7597" y="3951389"/>
            <a:ext cx="4560759" cy="298286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128" y="4229268"/>
            <a:ext cx="5625137" cy="3201588"/>
          </a:xfrm>
          <a:prstGeom prst="rect">
            <a:avLst/>
          </a:prstGeom>
        </p:spPr>
      </p:pic>
      <p:sp>
        <p:nvSpPr>
          <p:cNvPr id="29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6582593" y="7397859"/>
            <a:ext cx="1364255" cy="687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b="1" dirty="0" err="1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ПЗЗ</a:t>
            </a:r>
            <a:endParaRPr lang="ru-RU" sz="2800" b="1" dirty="0">
              <a:solidFill>
                <a:srgbClr val="1C2D3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304088" y="11805118"/>
            <a:ext cx="3221741" cy="638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2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БЛАГОУСТРОЙСТВА</a:t>
            </a:r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1917597" y="11366491"/>
            <a:ext cx="8440264" cy="391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2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АРХИТЕКТУРНЫЕ И ГРАДОСТРОИТЕЛЬНЫЕ КОНЦЕПЦИИ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4012444" y="12078605"/>
            <a:ext cx="3365253" cy="365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2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ДИЗАЙН-ПРОЕКТЫ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9516033" y="11475186"/>
            <a:ext cx="3886321" cy="1044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800" b="1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ru-RU" sz="2400" dirty="0">
                <a:latin typeface="Arial Black" panose="020B0A04020102020204" pitchFamily="34" charset="0"/>
              </a:rPr>
              <a:t>АРХИТЕКТУРНО-СТРОИТЕЛЬНОЕ ПРОЕКТИРОВАНИЕ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12143160" y="11852703"/>
            <a:ext cx="7891862" cy="0"/>
          </a:xfrm>
          <a:prstGeom prst="line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9380221" y="12562122"/>
            <a:ext cx="3940526" cy="0"/>
          </a:xfrm>
          <a:prstGeom prst="line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4012444" y="12567038"/>
            <a:ext cx="9468198" cy="0"/>
          </a:xfrm>
          <a:prstGeom prst="line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304089" y="11336379"/>
            <a:ext cx="2379912" cy="350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2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ДИЗАЙН-КОД</a:t>
            </a:r>
          </a:p>
        </p:txBody>
      </p:sp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3423F5C9-72F1-8630-F75A-18024A683DB2}"/>
              </a:ext>
            </a:extLst>
          </p:cNvPr>
          <p:cNvSpPr/>
          <p:nvPr/>
        </p:nvSpPr>
        <p:spPr>
          <a:xfrm>
            <a:off x="9274831" y="8262075"/>
            <a:ext cx="2268564" cy="29281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2D8891-AB25-DD88-9246-7527BDA9B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3160" y="8261954"/>
            <a:ext cx="6340079" cy="29283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004" y="8242541"/>
            <a:ext cx="4319350" cy="294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4191"/>
      </p:ext>
    </p:extLst>
  </p:cSld>
  <p:clrMapOvr>
    <a:masterClrMapping/>
  </p:clrMapOvr>
  <p:transition advClick="0" advTm="2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422820" y="1241324"/>
            <a:ext cx="9357815" cy="66378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ru-RU" sz="5400" b="1" spc="200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КОМПАКТНЫЙ  ГОРОД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422819" y="2149878"/>
            <a:ext cx="13725939" cy="782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МОДЕЛЬ ПРОСТРАНСТВЕННОГО РАЗВИТИЯ </a:t>
            </a:r>
            <a:r>
              <a:rPr lang="ru-RU" sz="28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ЗАКРЕПЛЕНА В ГЕНЕРАЛЬНОМ ПЛАНЕ ГОРОДА ПЕРМИ</a:t>
            </a:r>
            <a:endParaRPr lang="ru-RU" sz="2800" b="1" dirty="0">
              <a:solidFill>
                <a:srgbClr val="1C2D3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8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95795" y="655604"/>
            <a:ext cx="4818298" cy="53065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79400" dir="2700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460132" y="1573217"/>
            <a:ext cx="3322921" cy="0"/>
          </a:xfrm>
          <a:prstGeom prst="straightConnector1">
            <a:avLst/>
          </a:prstGeom>
          <a:ln w="25400" cmpd="sng">
            <a:solidFill>
              <a:schemeClr val="tx1"/>
            </a:solidFill>
            <a:prstDash val="lgDash"/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422820" y="-1276400"/>
            <a:ext cx="13186458" cy="685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 ПРОСТРАНСТВЕННОЙ  СТРУКТУРЫ:  ГОРОД НА ДВУХ </a:t>
            </a:r>
            <a:r>
              <a:rPr lang="ru-RU" sz="2000" b="1" dirty="0" err="1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БЕРЕГАХ__СИСТЕМА</a:t>
            </a: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РАССЕЛЕНИЯ___ГОРОДСКИЕ</a:t>
            </a: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ЛЕСА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1180177" y="14706173"/>
            <a:ext cx="1364255" cy="687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b="1" dirty="0" err="1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ГП</a:t>
            </a:r>
            <a:endParaRPr lang="ru-RU" sz="2800" b="1" dirty="0">
              <a:solidFill>
                <a:srgbClr val="1C2D3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13863928" y="14389426"/>
            <a:ext cx="6779661" cy="0"/>
          </a:xfrm>
          <a:prstGeom prst="line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328" y="972766"/>
            <a:ext cx="4089396" cy="4089396"/>
          </a:xfrm>
          <a:prstGeom prst="rect">
            <a:avLst/>
          </a:prstGeom>
        </p:spPr>
      </p:pic>
      <p:sp>
        <p:nvSpPr>
          <p:cNvPr id="37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228571" y="5233979"/>
            <a:ext cx="4273804" cy="556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КРАСНЫХ И ЗЕЛЕНЫХ ЗОН 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186328" y="7337003"/>
            <a:ext cx="6597624" cy="4558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ПОДХОД КОМПАКТНЫЙ ГОРОД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ПРЕДПОЛАГАЕТ СОЗДАНИЕ РАЦИОНАЛЬНОЙ ЗОНЫ УРБАНИЗАЦИИ, ЗА СЧЕТ ЧЕГО: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ОПТИМИЗИРУЕТСЯ ЗЕМЛЕПОЛЬЗОВАНИЕ, СТРУКТУРА ЗАСТРОЙКИ И СУЩЕСТВУЮЩАЯ ИНФРАСТРУКТУРА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МИНИМИЗИРУЮТСЯ ЗАТРАТЫ РЕСУРСОВ, ЭНЕРГОПОТРЕБЛЕНИЕ И ЗАГРЯЗНЕНИЕ ОКРУЖАЮЩЕЙ СРЕДЫ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020" y="2918839"/>
            <a:ext cx="13649738" cy="8976475"/>
          </a:xfrm>
          <a:prstGeom prst="rect">
            <a:avLst/>
          </a:prstGeom>
        </p:spPr>
      </p:pic>
      <p:sp>
        <p:nvSpPr>
          <p:cNvPr id="39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7987333" y="1322155"/>
            <a:ext cx="5672767" cy="663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 ПРОСТРАНСТВЕННОЙ  СТРУКТУРЫ:  ГОРОД НА ДВУХ БЕРЕГАХ,  СИСТЕМА РАССЕЛЕНИЯ,  ГОРОДСКИЕ ЛЕСА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499020" y="11370119"/>
            <a:ext cx="13388020" cy="1867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УСТАНОВЛЕНЫ: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ФУНКЦИОНАЛЬНЫЕ ЗОНЫ ЗАСТРОЕННЫХ И ПОДЛЕЖАЩИХ ЗАСТРОЙКЕ ТЕРРИТОРИЙ – УРБАНИЗИРОВАННЫЙ КАРКАС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ФУНКЦИОНАЛЬНЫЕ ЗОНЫ ПРИРОДНО-РЕКРЕАЦИОННЫХ ТЕРРИТОРИЙ – ДЛЯ СДЕРЖИВАНИЯ РАЗРАСТАНИЯ ГОРОДА</a:t>
            </a:r>
            <a:endParaRPr lang="ru-RU" sz="1800" b="1" dirty="0">
              <a:solidFill>
                <a:srgbClr val="1C2D3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8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172913"/>
      </p:ext>
    </p:extLst>
  </p:cSld>
  <p:clrMapOvr>
    <a:masterClrMapping/>
  </p:clrMapOvr>
  <p:transition advClick="0" advTm="2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96407" y="1241324"/>
            <a:ext cx="10137551" cy="90855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ru-RU" sz="5400" b="1" spc="200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ВОДНО-ЗЕЛЕНЫЙ КАРКАС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35200" y="13884891"/>
            <a:ext cx="6711008" cy="1066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5795" y="1241324"/>
            <a:ext cx="4818298" cy="54805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79400" dir="2700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460132" y="1573217"/>
            <a:ext cx="2769468" cy="0"/>
          </a:xfrm>
          <a:prstGeom prst="straightConnector1">
            <a:avLst/>
          </a:prstGeom>
          <a:ln w="25400" cmpd="sng">
            <a:solidFill>
              <a:schemeClr val="tx1"/>
            </a:solidFill>
            <a:prstDash val="lgDash"/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422820" y="-1276400"/>
            <a:ext cx="13186458" cy="685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 ПРОСТРАНСТВЕННОЙ  СТРУКТУРЫ:  ГОРОД НА ДВУХ </a:t>
            </a:r>
            <a:r>
              <a:rPr lang="ru-RU" sz="2000" b="1" dirty="0" err="1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БЕРЕГАХ__СИСТЕМА</a:t>
            </a: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РАССЕЛЕНИЯ___ГОРОДСКИЕ</a:t>
            </a: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ЛЕСА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1180177" y="14706173"/>
            <a:ext cx="1364255" cy="687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b="1" dirty="0" err="1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ГП</a:t>
            </a:r>
            <a:endParaRPr lang="ru-RU" sz="2800" b="1" dirty="0">
              <a:solidFill>
                <a:srgbClr val="1C2D3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13863928" y="14389426"/>
            <a:ext cx="6779661" cy="0"/>
          </a:xfrm>
          <a:prstGeom prst="line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35200" y="7730665"/>
            <a:ext cx="5640884" cy="3913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СТРАТЕГИЯ НАПРАВЛЕНА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СОХРАНЕНИЕ И УЛУЧШЕНИЕ СОСТОЯНИЯ ПРИРОДНОГО ОКРУЖЕНИЯ ГОРОДА И ЗАПРЕТЕ НА СТРОИТЕЛЬСТВО В ГРАНИЦАХ ЗЕЛЕНЫХ ЗОН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АКЦЕНТИРУЕТ ВНИМАНИЕ НА ЭКОЛОГИЧЕСКОМ КАЧЕСТВЕ И ХАРАКТЕРЕ РЕК, СУЩЕСТВУЮЩИХ ПРИРОДНЫХ ЛАНДШАФТОВ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9033959" y="1424021"/>
            <a:ext cx="4860758" cy="571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ОСОБЕННОСТИ:  КАМСКАЯ ДОЛИНА, ДОЛИНЫ МАЛЫХ РЕК, ЛЕСА, ОТКРЫТЫЕ ЛАНДШАФТЫ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499020" y="14017985"/>
            <a:ext cx="13388020" cy="1867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УСТАНОВЛЕНЫ: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ФУНКЦИОНАЛЬНЫЕ ЗОНЫ ЗАСТРОЕННЫХ И ПОДЛЕЖАЩИХ ЗАСТРОЙКЕ ТЕРРИТОРИЙ – УРБАНИЗИРОВАННЫЙ КАРКАС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ФУНКЦИОНАЛЬНЫЕ ЗОНЫ ПРИРОДНО-РЕКРЕАЦИОННЫХ ТЕРРИТОРИЙ – ДЛЯ УСТАНОВЛЕНИЯ ПРЕДЕЛОВ РОСТА УРБАНИЗИРОВАННЫХ ТЕРРИТОРИЙ</a:t>
            </a:r>
            <a:endParaRPr lang="ru-RU" sz="1800" b="1" dirty="0">
              <a:solidFill>
                <a:srgbClr val="1C2D3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8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7" y="1424021"/>
            <a:ext cx="4217213" cy="4199568"/>
          </a:xfrm>
          <a:prstGeom prst="rect">
            <a:avLst/>
          </a:prstGeom>
        </p:spPr>
      </p:pic>
      <p:sp>
        <p:nvSpPr>
          <p:cNvPr id="2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179108" y="5767755"/>
            <a:ext cx="4042650" cy="770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ЛАНДШАФТА И ОКРУЖАЮЩЕЙ СРЕДЫ</a:t>
            </a:r>
          </a:p>
        </p:txBody>
      </p:sp>
      <p:sp>
        <p:nvSpPr>
          <p:cNvPr id="22" name="object 2"/>
          <p:cNvSpPr>
            <a:spLocks noChangeAspect="1"/>
          </p:cNvSpPr>
          <p:nvPr/>
        </p:nvSpPr>
        <p:spPr>
          <a:xfrm>
            <a:off x="6983108" y="2838066"/>
            <a:ext cx="12309045" cy="987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/>
          <p:cNvSpPr txBox="1"/>
          <p:nvPr/>
        </p:nvSpPr>
        <p:spPr>
          <a:xfrm>
            <a:off x="19697577" y="3354062"/>
            <a:ext cx="2430780" cy="995680"/>
          </a:xfrm>
          <a:prstGeom prst="rect">
            <a:avLst/>
          </a:prstGeom>
          <a:solidFill>
            <a:srgbClr val="8CC341"/>
          </a:solidFill>
        </p:spPr>
        <p:txBody>
          <a:bodyPr vert="horz" wrap="square" lIns="0" tIns="106680" rIns="0" bIns="0" rtlCol="0">
            <a:spAutoFit/>
          </a:bodyPr>
          <a:lstStyle/>
          <a:p>
            <a:pPr marL="208279" marR="201295" algn="ctr">
              <a:lnSpc>
                <a:spcPct val="100800"/>
              </a:lnSpc>
              <a:spcBef>
                <a:spcPts val="840"/>
              </a:spcBef>
            </a:pPr>
            <a:r>
              <a:rPr sz="1700" b="1" spc="5" dirty="0">
                <a:solidFill>
                  <a:srgbClr val="FFFFFF"/>
                </a:solidFill>
                <a:latin typeface="Tahoma"/>
                <a:cs typeface="Tahoma"/>
              </a:rPr>
              <a:t>Зоны</a:t>
            </a:r>
            <a:r>
              <a:rPr sz="17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5" dirty="0">
                <a:solidFill>
                  <a:srgbClr val="FFFFFF"/>
                </a:solidFill>
                <a:latin typeface="Tahoma"/>
                <a:cs typeface="Tahoma"/>
              </a:rPr>
              <a:t>природного  экологического  </a:t>
            </a:r>
            <a:r>
              <a:rPr sz="1700" b="1" spc="10" dirty="0">
                <a:solidFill>
                  <a:srgbClr val="FFFFFF"/>
                </a:solidFill>
                <a:latin typeface="Tahoma"/>
                <a:cs typeface="Tahoma"/>
              </a:rPr>
              <a:t>ландшафта</a:t>
            </a:r>
            <a:endParaRPr sz="1700" dirty="0">
              <a:latin typeface="Tahoma"/>
              <a:cs typeface="Tahoma"/>
            </a:endParaRPr>
          </a:p>
        </p:txBody>
      </p:sp>
      <p:sp>
        <p:nvSpPr>
          <p:cNvPr id="24" name="object 10"/>
          <p:cNvSpPr/>
          <p:nvPr/>
        </p:nvSpPr>
        <p:spPr>
          <a:xfrm>
            <a:off x="22128071" y="3354044"/>
            <a:ext cx="1560114" cy="995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5"/>
          <p:cNvSpPr txBox="1"/>
          <p:nvPr/>
        </p:nvSpPr>
        <p:spPr>
          <a:xfrm>
            <a:off x="19697577" y="5767755"/>
            <a:ext cx="2430780" cy="999490"/>
          </a:xfrm>
          <a:prstGeom prst="rect">
            <a:avLst/>
          </a:prstGeom>
          <a:solidFill>
            <a:srgbClr val="265B61"/>
          </a:solidFill>
        </p:spPr>
        <p:txBody>
          <a:bodyPr vert="horz" wrap="square" lIns="0" tIns="12700" rIns="0" bIns="0" rtlCol="0">
            <a:spAutoFit/>
          </a:bodyPr>
          <a:lstStyle/>
          <a:p>
            <a:pPr marL="391160" marR="266065" indent="-635" algn="ctr">
              <a:lnSpc>
                <a:spcPct val="101400"/>
              </a:lnSpc>
              <a:spcBef>
                <a:spcPts val="100"/>
              </a:spcBef>
            </a:pPr>
            <a:r>
              <a:rPr sz="1550" b="1" spc="10" dirty="0">
                <a:solidFill>
                  <a:srgbClr val="FFFFFF"/>
                </a:solidFill>
                <a:latin typeface="Tahoma"/>
                <a:cs typeface="Tahoma"/>
              </a:rPr>
              <a:t>Зоны   общественной и  рекреационной  инфраструктуры</a:t>
            </a:r>
            <a:endParaRPr sz="1550" dirty="0">
              <a:latin typeface="Tahoma"/>
              <a:cs typeface="Tahoma"/>
            </a:endParaRPr>
          </a:p>
        </p:txBody>
      </p:sp>
      <p:sp>
        <p:nvSpPr>
          <p:cNvPr id="27" name="object 26"/>
          <p:cNvSpPr/>
          <p:nvPr/>
        </p:nvSpPr>
        <p:spPr>
          <a:xfrm>
            <a:off x="22128071" y="5767755"/>
            <a:ext cx="1560114" cy="999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2"/>
          <p:cNvSpPr txBox="1"/>
          <p:nvPr/>
        </p:nvSpPr>
        <p:spPr>
          <a:xfrm>
            <a:off x="19697411" y="8109397"/>
            <a:ext cx="2566035" cy="996950"/>
          </a:xfrm>
          <a:prstGeom prst="rect">
            <a:avLst/>
          </a:prstGeom>
          <a:solidFill>
            <a:srgbClr val="D3C328"/>
          </a:solidFill>
        </p:spPr>
        <p:txBody>
          <a:bodyPr vert="horz" wrap="square" lIns="0" tIns="147320" rIns="0" bIns="0" rtlCol="0">
            <a:spAutoFit/>
          </a:bodyPr>
          <a:lstStyle/>
          <a:p>
            <a:pPr marL="71120" marR="14604" indent="-635" algn="ctr">
              <a:lnSpc>
                <a:spcPct val="101400"/>
              </a:lnSpc>
              <a:spcBef>
                <a:spcPts val="1160"/>
              </a:spcBef>
            </a:pPr>
            <a:r>
              <a:rPr sz="1550" b="1" spc="10" dirty="0">
                <a:solidFill>
                  <a:srgbClr val="FFFFFF"/>
                </a:solidFill>
                <a:latin typeface="Tahoma"/>
                <a:cs typeface="Tahoma"/>
              </a:rPr>
              <a:t>Зоны         сельскохозяйственно</a:t>
            </a:r>
            <a:r>
              <a:rPr sz="1550" b="1" spc="5" dirty="0">
                <a:solidFill>
                  <a:srgbClr val="FFFFFF"/>
                </a:solidFill>
                <a:latin typeface="Tahoma"/>
                <a:cs typeface="Tahoma"/>
              </a:rPr>
              <a:t>го  </a:t>
            </a:r>
            <a:r>
              <a:rPr sz="1550" b="1" spc="10" dirty="0">
                <a:solidFill>
                  <a:srgbClr val="FFFFFF"/>
                </a:solidFill>
                <a:latin typeface="Tahoma"/>
                <a:cs typeface="Tahoma"/>
              </a:rPr>
              <a:t>использования</a:t>
            </a:r>
            <a:endParaRPr sz="1550" dirty="0">
              <a:latin typeface="Tahoma"/>
              <a:cs typeface="Tahoma"/>
            </a:endParaRPr>
          </a:p>
        </p:txBody>
      </p:sp>
      <p:sp>
        <p:nvSpPr>
          <p:cNvPr id="29" name="object 23"/>
          <p:cNvSpPr/>
          <p:nvPr/>
        </p:nvSpPr>
        <p:spPr>
          <a:xfrm>
            <a:off x="22272189" y="8109379"/>
            <a:ext cx="1415996" cy="996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9594337" y="4624468"/>
            <a:ext cx="4195540" cy="891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СРЕДОВОЙ ЗАЩИТНОЙ ПРИРОДНО-ЭКОЛОГИЧЕСКОЙ СИСТЕМЫ</a:t>
            </a:r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9668422" y="7059454"/>
            <a:ext cx="4195540" cy="891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КАРКАСА ОБЩЕСТВЕННЫХ ПРОСТРАНСТВ </a:t>
            </a:r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9699177" y="9286532"/>
            <a:ext cx="4195540" cy="891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ОТКРЫТЫЕ ЛАНДШАФТЫ – ВЫРАЩИВАНИЕ СЕЛЬСКОХОЗЯЙСТВЕННОЙ ПРОДУКЦИИ ОТКРЫТЫМ И ЗАКРЫТЫМ СПОСОБОМ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8896405" y="2149879"/>
            <a:ext cx="14791780" cy="4205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ПОЛОЖЕНИЯ </a:t>
            </a:r>
            <a:r>
              <a:rPr lang="ru-RU" sz="2800" b="1" dirty="0" err="1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СМП</a:t>
            </a:r>
            <a:r>
              <a:rPr lang="ru-RU" sz="28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ЗАКРЕПЛЕНЫ В ГЕНЕРАЛЬНОМ ПЛАНЕ ГОРОДА ПЕРМИ</a:t>
            </a:r>
            <a:endParaRPr lang="ru-RU" sz="2800" b="1" dirty="0">
              <a:solidFill>
                <a:srgbClr val="1C2D3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8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22267"/>
      </p:ext>
    </p:extLst>
  </p:cSld>
  <p:clrMapOvr>
    <a:masterClrMapping/>
  </p:clrMapOvr>
  <p:transition advClick="0" advTm="2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260"/>
          <p:cNvSpPr>
            <a:spLocks noChangeAspect="1"/>
          </p:cNvSpPr>
          <p:nvPr/>
        </p:nvSpPr>
        <p:spPr>
          <a:xfrm>
            <a:off x="5922419" y="3090093"/>
            <a:ext cx="11879769" cy="9246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96407" y="1241324"/>
            <a:ext cx="10137551" cy="90855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ru-RU" sz="5400" b="1" spc="200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ВОДНО-ЗЕЛЕНЫЙ КАРКАС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5795" y="1241324"/>
            <a:ext cx="4493834" cy="54805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79400" dir="2700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043948" y="1705489"/>
            <a:ext cx="3215149" cy="0"/>
          </a:xfrm>
          <a:prstGeom prst="straightConnector1">
            <a:avLst/>
          </a:prstGeom>
          <a:ln w="25400" cmpd="sng">
            <a:solidFill>
              <a:schemeClr val="tx1"/>
            </a:solidFill>
            <a:prstDash val="lgDash"/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422820" y="-1276400"/>
            <a:ext cx="13186458" cy="685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 ПРОСТРАНСТВЕННОЙ  СТРУКТУРЫ:  ГОРОД НА ДВУХ </a:t>
            </a:r>
            <a:r>
              <a:rPr lang="ru-RU" sz="2000" b="1" dirty="0" err="1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БЕРЕГАХ__СИСТЕМА</a:t>
            </a: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РАССЕЛЕНИЯ___ГОРОДСКИЕ</a:t>
            </a: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ЛЕСА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19" y="1598508"/>
            <a:ext cx="4068668" cy="4051645"/>
          </a:xfrm>
          <a:prstGeom prst="rect">
            <a:avLst/>
          </a:prstGeom>
        </p:spPr>
      </p:pic>
      <p:sp>
        <p:nvSpPr>
          <p:cNvPr id="2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318663" y="5904087"/>
            <a:ext cx="3848097" cy="655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ЛАНДШАФТА И ОКРУЖАЮЩЕЙ СРЕДЫ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6873267" y="3181633"/>
            <a:ext cx="3676650" cy="473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СОХРАНЯЕТСЯ ОБЗОР НА ЗЕРКАЛО ВОДЫ КАМЫ И КАМСКУЮ ДОЛИНУ</a:t>
            </a:r>
          </a:p>
        </p:txBody>
      </p:sp>
      <p:sp>
        <p:nvSpPr>
          <p:cNvPr id="53" name="object 447"/>
          <p:cNvSpPr txBox="1"/>
          <p:nvPr/>
        </p:nvSpPr>
        <p:spPr>
          <a:xfrm>
            <a:off x="8062966" y="8819552"/>
            <a:ext cx="2237105" cy="24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60" dirty="0">
                <a:solidFill>
                  <a:srgbClr val="414141"/>
                </a:solidFill>
                <a:latin typeface="Arial"/>
                <a:cs typeface="Arial"/>
              </a:rPr>
              <a:t>10 </a:t>
            </a:r>
            <a:r>
              <a:rPr sz="1500" spc="135" dirty="0">
                <a:solidFill>
                  <a:srgbClr val="414141"/>
                </a:solidFill>
                <a:latin typeface="Arial"/>
                <a:cs typeface="Arial"/>
              </a:rPr>
              <a:t>Трамвайный</a:t>
            </a:r>
            <a:r>
              <a:rPr sz="1500" spc="459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1500" spc="114" dirty="0">
                <a:solidFill>
                  <a:srgbClr val="414141"/>
                </a:solidFill>
                <a:latin typeface="Arial"/>
                <a:cs typeface="Arial"/>
              </a:rPr>
              <a:t>мост</a:t>
            </a:r>
            <a:r>
              <a:rPr sz="1500" spc="-260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endParaRPr sz="1500">
              <a:latin typeface="Arial"/>
              <a:cs typeface="Arial"/>
            </a:endParaRPr>
          </a:p>
        </p:txBody>
      </p:sp>
      <p:sp>
        <p:nvSpPr>
          <p:cNvPr id="54" name="object 448"/>
          <p:cNvSpPr txBox="1"/>
          <p:nvPr/>
        </p:nvSpPr>
        <p:spPr>
          <a:xfrm>
            <a:off x="8062966" y="9037675"/>
            <a:ext cx="1957070" cy="24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30" dirty="0">
                <a:solidFill>
                  <a:srgbClr val="414141"/>
                </a:solidFill>
                <a:latin typeface="Arial"/>
                <a:cs typeface="Arial"/>
              </a:rPr>
              <a:t>11 </a:t>
            </a:r>
            <a:r>
              <a:rPr sz="1500" spc="95" dirty="0">
                <a:solidFill>
                  <a:srgbClr val="414141"/>
                </a:solidFill>
                <a:latin typeface="Arial"/>
                <a:cs typeface="Arial"/>
              </a:rPr>
              <a:t>"Мыс</a:t>
            </a:r>
            <a:r>
              <a:rPr sz="1500" spc="480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1500" spc="125" dirty="0">
                <a:solidFill>
                  <a:srgbClr val="414141"/>
                </a:solidFill>
                <a:latin typeface="Arial"/>
                <a:cs typeface="Arial"/>
              </a:rPr>
              <a:t>Гагарина"</a:t>
            </a:r>
            <a:endParaRPr sz="1500">
              <a:latin typeface="Arial"/>
              <a:cs typeface="Arial"/>
            </a:endParaRPr>
          </a:p>
        </p:txBody>
      </p:sp>
      <p:sp>
        <p:nvSpPr>
          <p:cNvPr id="55" name="object 449"/>
          <p:cNvSpPr txBox="1"/>
          <p:nvPr/>
        </p:nvSpPr>
        <p:spPr>
          <a:xfrm>
            <a:off x="8062966" y="9255786"/>
            <a:ext cx="1623060" cy="24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60" dirty="0">
                <a:solidFill>
                  <a:srgbClr val="414141"/>
                </a:solidFill>
                <a:latin typeface="Arial"/>
                <a:cs typeface="Arial"/>
              </a:rPr>
              <a:t>12</a:t>
            </a:r>
            <a:r>
              <a:rPr sz="1500" spc="210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1500" spc="140" dirty="0">
                <a:solidFill>
                  <a:srgbClr val="414141"/>
                </a:solidFill>
                <a:latin typeface="Arial"/>
                <a:cs typeface="Arial"/>
              </a:rPr>
              <a:t>Планетарий</a:t>
            </a:r>
            <a:r>
              <a:rPr sz="1500" spc="-260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endParaRPr sz="1500">
              <a:latin typeface="Arial"/>
              <a:cs typeface="Arial"/>
            </a:endParaRPr>
          </a:p>
        </p:txBody>
      </p:sp>
      <p:sp>
        <p:nvSpPr>
          <p:cNvPr id="56" name="object 450"/>
          <p:cNvSpPr txBox="1"/>
          <p:nvPr/>
        </p:nvSpPr>
        <p:spPr>
          <a:xfrm>
            <a:off x="8062966" y="9473909"/>
            <a:ext cx="3141980" cy="24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60" dirty="0">
                <a:solidFill>
                  <a:srgbClr val="414141"/>
                </a:solidFill>
                <a:latin typeface="Arial"/>
                <a:cs typeface="Arial"/>
              </a:rPr>
              <a:t>13 </a:t>
            </a:r>
            <a:r>
              <a:rPr sz="1500" spc="110" dirty="0">
                <a:solidFill>
                  <a:srgbClr val="414141"/>
                </a:solidFill>
                <a:latin typeface="Arial"/>
                <a:cs typeface="Arial"/>
              </a:rPr>
              <a:t>Мыс </a:t>
            </a:r>
            <a:r>
              <a:rPr sz="1500" spc="-5" dirty="0">
                <a:solidFill>
                  <a:srgbClr val="414141"/>
                </a:solidFill>
                <a:latin typeface="Arial"/>
                <a:cs typeface="Arial"/>
              </a:rPr>
              <a:t>у  </a:t>
            </a:r>
            <a:r>
              <a:rPr sz="1500" spc="145" dirty="0">
                <a:solidFill>
                  <a:srgbClr val="414141"/>
                </a:solidFill>
                <a:latin typeface="Arial"/>
                <a:cs typeface="Arial"/>
              </a:rPr>
              <a:t>филиала </a:t>
            </a:r>
            <a:r>
              <a:rPr sz="1500" spc="110" dirty="0">
                <a:solidFill>
                  <a:srgbClr val="414141"/>
                </a:solidFill>
                <a:latin typeface="Arial"/>
                <a:cs typeface="Arial"/>
              </a:rPr>
              <a:t>НИУ </a:t>
            </a:r>
            <a:r>
              <a:rPr sz="1500" spc="360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1500" spc="110" dirty="0">
                <a:solidFill>
                  <a:srgbClr val="414141"/>
                </a:solidFill>
                <a:latin typeface="Arial"/>
                <a:cs typeface="Arial"/>
              </a:rPr>
              <a:t>ВШЭ</a:t>
            </a:r>
            <a:r>
              <a:rPr sz="1500" spc="-245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endParaRPr sz="1500">
              <a:latin typeface="Arial"/>
              <a:cs typeface="Arial"/>
            </a:endParaRPr>
          </a:p>
        </p:txBody>
      </p:sp>
      <p:sp>
        <p:nvSpPr>
          <p:cNvPr id="57" name="object 451"/>
          <p:cNvSpPr txBox="1"/>
          <p:nvPr/>
        </p:nvSpPr>
        <p:spPr>
          <a:xfrm>
            <a:off x="8062966" y="9692031"/>
            <a:ext cx="1845310" cy="24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60" dirty="0">
                <a:solidFill>
                  <a:srgbClr val="414141"/>
                </a:solidFill>
                <a:latin typeface="Arial"/>
                <a:cs typeface="Arial"/>
              </a:rPr>
              <a:t>14 </a:t>
            </a:r>
            <a:r>
              <a:rPr sz="1500" spc="120" dirty="0">
                <a:solidFill>
                  <a:srgbClr val="414141"/>
                </a:solidFill>
                <a:latin typeface="Arial"/>
                <a:cs typeface="Arial"/>
              </a:rPr>
              <a:t>Красная</a:t>
            </a:r>
            <a:r>
              <a:rPr sz="1500" spc="445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1500" spc="114" dirty="0">
                <a:solidFill>
                  <a:srgbClr val="414141"/>
                </a:solidFill>
                <a:latin typeface="Arial"/>
                <a:cs typeface="Arial"/>
              </a:rPr>
              <a:t>горка</a:t>
            </a:r>
            <a:r>
              <a:rPr sz="1500" spc="-270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endParaRPr sz="1500">
              <a:latin typeface="Arial"/>
              <a:cs typeface="Arial"/>
            </a:endParaRPr>
          </a:p>
        </p:txBody>
      </p:sp>
      <p:sp>
        <p:nvSpPr>
          <p:cNvPr id="58" name="object 452"/>
          <p:cNvSpPr txBox="1"/>
          <p:nvPr/>
        </p:nvSpPr>
        <p:spPr>
          <a:xfrm>
            <a:off x="8062966" y="9910154"/>
            <a:ext cx="1917064" cy="24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60" dirty="0">
                <a:solidFill>
                  <a:srgbClr val="414141"/>
                </a:solidFill>
                <a:latin typeface="Arial"/>
                <a:cs typeface="Arial"/>
              </a:rPr>
              <a:t>15 </a:t>
            </a:r>
            <a:r>
              <a:rPr sz="1500" spc="114" dirty="0">
                <a:solidFill>
                  <a:srgbClr val="414141"/>
                </a:solidFill>
                <a:latin typeface="Arial"/>
                <a:cs typeface="Arial"/>
              </a:rPr>
              <a:t>Музей</a:t>
            </a:r>
            <a:r>
              <a:rPr sz="1500" spc="455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1500" spc="175" dirty="0">
                <a:solidFill>
                  <a:srgbClr val="414141"/>
                </a:solidFill>
                <a:latin typeface="Arial"/>
                <a:cs typeface="Arial"/>
              </a:rPr>
              <a:t>PERMM</a:t>
            </a:r>
            <a:r>
              <a:rPr sz="1500" spc="-195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endParaRPr sz="1500">
              <a:latin typeface="Arial"/>
              <a:cs typeface="Arial"/>
            </a:endParaRPr>
          </a:p>
        </p:txBody>
      </p:sp>
      <p:sp>
        <p:nvSpPr>
          <p:cNvPr id="59" name="object 453"/>
          <p:cNvSpPr txBox="1"/>
          <p:nvPr/>
        </p:nvSpPr>
        <p:spPr>
          <a:xfrm>
            <a:off x="8062966" y="10128264"/>
            <a:ext cx="2253615" cy="24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60" dirty="0">
                <a:solidFill>
                  <a:srgbClr val="414141"/>
                </a:solidFill>
                <a:latin typeface="Arial"/>
                <a:cs typeface="Arial"/>
              </a:rPr>
              <a:t>16 </a:t>
            </a:r>
            <a:r>
              <a:rPr sz="1500" spc="114" dirty="0">
                <a:solidFill>
                  <a:srgbClr val="414141"/>
                </a:solidFill>
                <a:latin typeface="Arial"/>
                <a:cs typeface="Arial"/>
              </a:rPr>
              <a:t>Улица</a:t>
            </a:r>
            <a:r>
              <a:rPr sz="1500" spc="465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1500" spc="130" dirty="0">
                <a:solidFill>
                  <a:srgbClr val="414141"/>
                </a:solidFill>
                <a:latin typeface="Arial"/>
                <a:cs typeface="Arial"/>
              </a:rPr>
              <a:t>Революции</a:t>
            </a:r>
            <a:r>
              <a:rPr sz="1500" spc="-265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endParaRPr sz="1500">
              <a:latin typeface="Arial"/>
              <a:cs typeface="Arial"/>
            </a:endParaRPr>
          </a:p>
        </p:txBody>
      </p:sp>
      <p:sp>
        <p:nvSpPr>
          <p:cNvPr id="60" name="object 454"/>
          <p:cNvSpPr txBox="1"/>
          <p:nvPr/>
        </p:nvSpPr>
        <p:spPr>
          <a:xfrm>
            <a:off x="8062966" y="10346387"/>
            <a:ext cx="1858010" cy="24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60" dirty="0">
                <a:solidFill>
                  <a:srgbClr val="414141"/>
                </a:solidFill>
                <a:latin typeface="Arial"/>
                <a:cs typeface="Arial"/>
              </a:rPr>
              <a:t>17 </a:t>
            </a:r>
            <a:r>
              <a:rPr sz="1500" spc="135" dirty="0">
                <a:solidFill>
                  <a:srgbClr val="414141"/>
                </a:solidFill>
                <a:latin typeface="Arial"/>
                <a:cs typeface="Arial"/>
              </a:rPr>
              <a:t>Южная</a:t>
            </a:r>
            <a:r>
              <a:rPr sz="1500" spc="500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1500" spc="135" dirty="0">
                <a:solidFill>
                  <a:srgbClr val="414141"/>
                </a:solidFill>
                <a:latin typeface="Arial"/>
                <a:cs typeface="Arial"/>
              </a:rPr>
              <a:t>Дамба</a:t>
            </a:r>
            <a:r>
              <a:rPr sz="1500" spc="-245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endParaRPr sz="1500">
              <a:latin typeface="Arial"/>
              <a:cs typeface="Arial"/>
            </a:endParaRPr>
          </a:p>
        </p:txBody>
      </p:sp>
      <p:sp>
        <p:nvSpPr>
          <p:cNvPr id="61" name="object 455"/>
          <p:cNvSpPr txBox="1"/>
          <p:nvPr/>
        </p:nvSpPr>
        <p:spPr>
          <a:xfrm>
            <a:off x="8062966" y="10564511"/>
            <a:ext cx="2195830" cy="681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8930" indent="-316230">
              <a:lnSpc>
                <a:spcPts val="1760"/>
              </a:lnSpc>
              <a:buAutoNum type="arabicPlain" startAt="18"/>
              <a:tabLst>
                <a:tab pos="329565" algn="l"/>
              </a:tabLst>
            </a:pPr>
            <a:r>
              <a:rPr sz="1500" spc="114" dirty="0">
                <a:solidFill>
                  <a:srgbClr val="414141"/>
                </a:solidFill>
                <a:latin typeface="Arial"/>
                <a:cs typeface="Arial"/>
              </a:rPr>
              <a:t>Улица </a:t>
            </a:r>
            <a:r>
              <a:rPr sz="1500" spc="125" dirty="0">
                <a:solidFill>
                  <a:srgbClr val="414141"/>
                </a:solidFill>
                <a:latin typeface="Arial"/>
                <a:cs typeface="Arial"/>
              </a:rPr>
              <a:t>Чкалова</a:t>
            </a:r>
            <a:r>
              <a:rPr sz="1500" spc="445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414141"/>
                </a:solidFill>
                <a:latin typeface="Arial"/>
                <a:cs typeface="Arial"/>
              </a:rPr>
              <a:t>1</a:t>
            </a:r>
            <a:endParaRPr sz="1500" dirty="0">
              <a:latin typeface="Arial"/>
              <a:cs typeface="Arial"/>
            </a:endParaRPr>
          </a:p>
          <a:p>
            <a:pPr marL="328930" indent="-316230">
              <a:lnSpc>
                <a:spcPts val="1714"/>
              </a:lnSpc>
              <a:buAutoNum type="arabicPlain" startAt="18"/>
              <a:tabLst>
                <a:tab pos="329565" algn="l"/>
              </a:tabLst>
            </a:pPr>
            <a:r>
              <a:rPr sz="1500" spc="114" dirty="0">
                <a:solidFill>
                  <a:srgbClr val="414141"/>
                </a:solidFill>
                <a:latin typeface="Arial"/>
                <a:cs typeface="Arial"/>
              </a:rPr>
              <a:t>Улица </a:t>
            </a:r>
            <a:r>
              <a:rPr sz="1500" spc="125" dirty="0">
                <a:solidFill>
                  <a:srgbClr val="414141"/>
                </a:solidFill>
                <a:latin typeface="Arial"/>
                <a:cs typeface="Arial"/>
              </a:rPr>
              <a:t>Чкалова</a:t>
            </a:r>
            <a:r>
              <a:rPr sz="1500" spc="445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414141"/>
                </a:solidFill>
                <a:latin typeface="Arial"/>
                <a:cs typeface="Arial"/>
              </a:rPr>
              <a:t>2</a:t>
            </a:r>
            <a:endParaRPr sz="1500" dirty="0">
              <a:latin typeface="Arial"/>
              <a:cs typeface="Arial"/>
            </a:endParaRPr>
          </a:p>
          <a:p>
            <a:pPr marL="328930" indent="-316230">
              <a:lnSpc>
                <a:spcPts val="1760"/>
              </a:lnSpc>
              <a:buAutoNum type="arabicPlain" startAt="18"/>
              <a:tabLst>
                <a:tab pos="329565" algn="l"/>
              </a:tabLst>
            </a:pPr>
            <a:r>
              <a:rPr sz="1500" spc="140" dirty="0">
                <a:solidFill>
                  <a:srgbClr val="414141"/>
                </a:solidFill>
                <a:latin typeface="Arial"/>
                <a:cs typeface="Arial"/>
              </a:rPr>
              <a:t>Лестничный</a:t>
            </a:r>
            <a:r>
              <a:rPr sz="1500" spc="275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1500" spc="114" dirty="0">
                <a:solidFill>
                  <a:srgbClr val="414141"/>
                </a:solidFill>
                <a:latin typeface="Arial"/>
                <a:cs typeface="Arial"/>
              </a:rPr>
              <a:t>мост</a:t>
            </a:r>
            <a:r>
              <a:rPr sz="1500" spc="-254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62" name="object 456"/>
          <p:cNvSpPr txBox="1"/>
          <p:nvPr/>
        </p:nvSpPr>
        <p:spPr>
          <a:xfrm>
            <a:off x="8062966" y="11234615"/>
            <a:ext cx="3783329" cy="448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720"/>
              </a:lnSpc>
            </a:pPr>
            <a:r>
              <a:rPr sz="1500" spc="60" dirty="0">
                <a:solidFill>
                  <a:srgbClr val="414141"/>
                </a:solidFill>
                <a:latin typeface="Arial"/>
                <a:cs typeface="Arial"/>
              </a:rPr>
              <a:t>21 </a:t>
            </a:r>
            <a:r>
              <a:rPr sz="1500" spc="95" dirty="0">
                <a:solidFill>
                  <a:srgbClr val="414141"/>
                </a:solidFill>
                <a:latin typeface="Arial"/>
                <a:cs typeface="Arial"/>
              </a:rPr>
              <a:t>Мыс </a:t>
            </a:r>
            <a:r>
              <a:rPr sz="1500" spc="-5" dirty="0">
                <a:solidFill>
                  <a:srgbClr val="414141"/>
                </a:solidFill>
                <a:latin typeface="Arial"/>
                <a:cs typeface="Arial"/>
              </a:rPr>
              <a:t>у </a:t>
            </a:r>
            <a:r>
              <a:rPr sz="1500" spc="125" dirty="0">
                <a:solidFill>
                  <a:srgbClr val="414141"/>
                </a:solidFill>
                <a:latin typeface="Arial"/>
                <a:cs typeface="Arial"/>
              </a:rPr>
              <a:t>перехода </a:t>
            </a:r>
            <a:r>
              <a:rPr sz="1500" spc="114" dirty="0">
                <a:solidFill>
                  <a:srgbClr val="414141"/>
                </a:solidFill>
                <a:latin typeface="Arial"/>
                <a:cs typeface="Arial"/>
              </a:rPr>
              <a:t>через </a:t>
            </a:r>
            <a:r>
              <a:rPr sz="1500" spc="125" dirty="0">
                <a:solidFill>
                  <a:srgbClr val="414141"/>
                </a:solidFill>
                <a:latin typeface="Arial"/>
                <a:cs typeface="Arial"/>
              </a:rPr>
              <a:t>Данилиху  </a:t>
            </a:r>
            <a:r>
              <a:rPr sz="1500" spc="60" dirty="0">
                <a:solidFill>
                  <a:srgbClr val="414141"/>
                </a:solidFill>
                <a:latin typeface="Arial"/>
                <a:cs typeface="Arial"/>
              </a:rPr>
              <a:t>22 </a:t>
            </a:r>
            <a:r>
              <a:rPr sz="1500" spc="95" dirty="0">
                <a:solidFill>
                  <a:srgbClr val="414141"/>
                </a:solidFill>
                <a:latin typeface="Arial"/>
                <a:cs typeface="Arial"/>
              </a:rPr>
              <a:t>Мыс </a:t>
            </a:r>
            <a:r>
              <a:rPr sz="1500" dirty="0">
                <a:solidFill>
                  <a:srgbClr val="414141"/>
                </a:solidFill>
                <a:latin typeface="Arial"/>
                <a:cs typeface="Arial"/>
              </a:rPr>
              <a:t>к  </a:t>
            </a:r>
            <a:r>
              <a:rPr sz="1500" spc="120" dirty="0">
                <a:solidFill>
                  <a:srgbClr val="414141"/>
                </a:solidFill>
                <a:latin typeface="Arial"/>
                <a:cs typeface="Arial"/>
              </a:rPr>
              <a:t>северу </a:t>
            </a:r>
            <a:r>
              <a:rPr sz="1500" spc="70" dirty="0">
                <a:solidFill>
                  <a:srgbClr val="414141"/>
                </a:solidFill>
                <a:latin typeface="Arial"/>
                <a:cs typeface="Arial"/>
              </a:rPr>
              <a:t>от </a:t>
            </a:r>
            <a:r>
              <a:rPr sz="1500" spc="114" dirty="0">
                <a:solidFill>
                  <a:srgbClr val="414141"/>
                </a:solidFill>
                <a:latin typeface="Arial"/>
                <a:cs typeface="Arial"/>
              </a:rPr>
              <a:t>улицы </a:t>
            </a:r>
            <a:r>
              <a:rPr sz="1500" spc="375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1500" spc="120" dirty="0">
                <a:solidFill>
                  <a:srgbClr val="414141"/>
                </a:solidFill>
                <a:latin typeface="Arial"/>
                <a:cs typeface="Arial"/>
              </a:rPr>
              <a:t>Чкалова</a:t>
            </a:r>
            <a:r>
              <a:rPr sz="1500" spc="-270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63" name="object 457"/>
          <p:cNvSpPr txBox="1"/>
          <p:nvPr/>
        </p:nvSpPr>
        <p:spPr>
          <a:xfrm>
            <a:off x="8062966" y="11655100"/>
            <a:ext cx="2117090" cy="681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8930" indent="-316230">
              <a:lnSpc>
                <a:spcPts val="1760"/>
              </a:lnSpc>
              <a:buAutoNum type="arabicPlain" startAt="23"/>
              <a:tabLst>
                <a:tab pos="329565" algn="l"/>
              </a:tabLst>
            </a:pPr>
            <a:r>
              <a:rPr sz="1500" spc="114" dirty="0">
                <a:solidFill>
                  <a:srgbClr val="414141"/>
                </a:solidFill>
                <a:latin typeface="Arial"/>
                <a:cs typeface="Arial"/>
              </a:rPr>
              <a:t>Улица </a:t>
            </a:r>
            <a:r>
              <a:rPr sz="1500" spc="125" dirty="0">
                <a:solidFill>
                  <a:srgbClr val="414141"/>
                </a:solidFill>
                <a:latin typeface="Arial"/>
                <a:cs typeface="Arial"/>
              </a:rPr>
              <a:t>Чкалова</a:t>
            </a:r>
            <a:r>
              <a:rPr sz="1500" spc="445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414141"/>
                </a:solidFill>
                <a:latin typeface="Arial"/>
                <a:cs typeface="Arial"/>
              </a:rPr>
              <a:t>3</a:t>
            </a:r>
            <a:endParaRPr sz="1500" dirty="0">
              <a:latin typeface="Arial"/>
              <a:cs typeface="Arial"/>
            </a:endParaRPr>
          </a:p>
          <a:p>
            <a:pPr marL="328930" indent="-316230">
              <a:lnSpc>
                <a:spcPts val="1720"/>
              </a:lnSpc>
              <a:buAutoNum type="arabicPlain" startAt="23"/>
              <a:tabLst>
                <a:tab pos="329565" algn="l"/>
              </a:tabLst>
            </a:pPr>
            <a:r>
              <a:rPr sz="1500" spc="114" dirty="0">
                <a:solidFill>
                  <a:srgbClr val="414141"/>
                </a:solidFill>
                <a:latin typeface="Arial"/>
                <a:cs typeface="Arial"/>
              </a:rPr>
              <a:t>Улица </a:t>
            </a:r>
            <a:r>
              <a:rPr sz="1500" spc="125" dirty="0">
                <a:solidFill>
                  <a:srgbClr val="414141"/>
                </a:solidFill>
                <a:latin typeface="Arial"/>
                <a:cs typeface="Arial"/>
              </a:rPr>
              <a:t>Чкалова</a:t>
            </a:r>
            <a:r>
              <a:rPr sz="1500" spc="445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414141"/>
                </a:solidFill>
                <a:latin typeface="Arial"/>
                <a:cs typeface="Arial"/>
              </a:rPr>
              <a:t>4</a:t>
            </a:r>
            <a:endParaRPr sz="1500" dirty="0">
              <a:latin typeface="Arial"/>
              <a:cs typeface="Arial"/>
            </a:endParaRPr>
          </a:p>
          <a:p>
            <a:pPr marL="328930" indent="-316230">
              <a:lnSpc>
                <a:spcPts val="1760"/>
              </a:lnSpc>
              <a:buAutoNum type="arabicPlain" startAt="23"/>
              <a:tabLst>
                <a:tab pos="329565" algn="l"/>
              </a:tabLst>
            </a:pPr>
            <a:r>
              <a:rPr sz="1500" spc="114" dirty="0">
                <a:solidFill>
                  <a:srgbClr val="414141"/>
                </a:solidFill>
                <a:latin typeface="Arial"/>
                <a:cs typeface="Arial"/>
              </a:rPr>
              <a:t>Улица </a:t>
            </a:r>
            <a:r>
              <a:rPr sz="1500" spc="125" dirty="0">
                <a:solidFill>
                  <a:srgbClr val="414141"/>
                </a:solidFill>
                <a:latin typeface="Arial"/>
                <a:cs typeface="Arial"/>
              </a:rPr>
              <a:t>Чкалова</a:t>
            </a:r>
            <a:r>
              <a:rPr sz="1500" spc="445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414141"/>
                </a:solidFill>
                <a:latin typeface="Arial"/>
                <a:cs typeface="Arial"/>
              </a:rPr>
              <a:t>5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76" name="object 261"/>
          <p:cNvSpPr>
            <a:spLocks noChangeAspect="1"/>
          </p:cNvSpPr>
          <p:nvPr/>
        </p:nvSpPr>
        <p:spPr>
          <a:xfrm>
            <a:off x="20643588" y="3069246"/>
            <a:ext cx="2766541" cy="2176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263"/>
          <p:cNvSpPr>
            <a:spLocks noChangeAspect="1"/>
          </p:cNvSpPr>
          <p:nvPr/>
        </p:nvSpPr>
        <p:spPr>
          <a:xfrm>
            <a:off x="20643588" y="5431915"/>
            <a:ext cx="2806561" cy="22544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265"/>
          <p:cNvSpPr>
            <a:spLocks noChangeAspect="1"/>
          </p:cNvSpPr>
          <p:nvPr/>
        </p:nvSpPr>
        <p:spPr>
          <a:xfrm>
            <a:off x="20643588" y="7866729"/>
            <a:ext cx="2806561" cy="22098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267"/>
          <p:cNvSpPr>
            <a:spLocks noChangeAspect="1"/>
          </p:cNvSpPr>
          <p:nvPr/>
        </p:nvSpPr>
        <p:spPr>
          <a:xfrm>
            <a:off x="20623577" y="10256984"/>
            <a:ext cx="2806561" cy="22558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5883182" y="3115819"/>
            <a:ext cx="2869526" cy="707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КОРИДОРЫ ОБЗОРА РЕЧНЫХ ДОЛИН</a:t>
            </a:r>
          </a:p>
        </p:txBody>
      </p:sp>
      <p:sp>
        <p:nvSpPr>
          <p:cNvPr id="81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7025667" y="5445655"/>
            <a:ext cx="3524250" cy="1084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СОХРАНЯЮТСЯ КАЧЕСТВА «ВИЗУАЛЬНОГО БАССЕЙНА» ДЛЯ ВЫБРАННЫХ ВИДОВ: ГЛУБИНА, МНОГОПЛАНОВОСТЬ И ШИРИНА ОБЗОРА</a:t>
            </a:r>
          </a:p>
        </p:txBody>
      </p:sp>
      <p:sp>
        <p:nvSpPr>
          <p:cNvPr id="82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7178067" y="7791520"/>
            <a:ext cx="3524250" cy="1084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СОХРАНЯЕТСЯ ПРИРОДНЫЙ ХАРАКТЕР СИЛУЭТА РЕЧНЫХ ДОЛИН – ЗАЩИЩАЕТСЯ ВОСПРИЯТИЕ ПРИРОДНОГО ЛАНДШАФТА НА ФОНЕ НЕБА</a:t>
            </a:r>
          </a:p>
        </p:txBody>
      </p:sp>
      <p:sp>
        <p:nvSpPr>
          <p:cNvPr id="83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7178067" y="10252563"/>
            <a:ext cx="3524250" cy="1084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СОХРАНЯЕТСЯ ЦЕЛОСТНОСТЬ ВОСПРИЯТИЯ ПРИРОДНОГО ЛАНДШАФТА – ЗАПРЕЩАЕТСЯ ЗАСТРОЙКА ВНУТРИ ДОЛИН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8896404" y="2149878"/>
            <a:ext cx="14513725" cy="759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ПОЛОЖЕНИЯ </a:t>
            </a:r>
            <a:r>
              <a:rPr lang="ru-RU" sz="2800" b="1" dirty="0" err="1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СМП</a:t>
            </a:r>
            <a:r>
              <a:rPr lang="ru-RU" sz="28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ЗАКРЕПЛЕНЫ В ПРОЕКТЕ АКТУАЛИЗАЦИИ ПРАВИЛ ЗЕМЛЕПОЛЬЗОВАНИЯ И ЗАСТРОЙКИ </a:t>
            </a:r>
            <a:endParaRPr lang="ru-RU" sz="2800" b="1" dirty="0">
              <a:solidFill>
                <a:srgbClr val="1C2D3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8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002655"/>
      </p:ext>
    </p:extLst>
  </p:cSld>
  <p:clrMapOvr>
    <a:masterClrMapping/>
  </p:clrMapOvr>
  <p:transition advClick="0" advTm="2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96407" y="1241324"/>
            <a:ext cx="10137551" cy="90855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ru-RU" sz="5400" b="1" spc="200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ВОДНО-ЗЕЛЕНЫЙ КАРКАС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5795" y="1024285"/>
            <a:ext cx="4818298" cy="48603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79400" dir="2700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460132" y="1573217"/>
            <a:ext cx="2769468" cy="0"/>
          </a:xfrm>
          <a:prstGeom prst="straightConnector1">
            <a:avLst/>
          </a:prstGeom>
          <a:ln w="25400" cmpd="sng">
            <a:solidFill>
              <a:schemeClr val="tx1"/>
            </a:solidFill>
            <a:prstDash val="lgDash"/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422820" y="-1276400"/>
            <a:ext cx="13186458" cy="685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 ПРОСТРАНСТВЕННОЙ  СТРУКТУРЫ:  ГОРОД НА ДВУХ </a:t>
            </a:r>
            <a:r>
              <a:rPr lang="ru-RU" sz="2000" b="1" dirty="0" err="1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БЕРЕГАХ__СИСТЕМА</a:t>
            </a: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РАССЕЛЕНИЯ___ГОРОДСКИЕ</a:t>
            </a: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ЛЕСА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5003680" y="3265768"/>
            <a:ext cx="1987549" cy="464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УЛИЦЫ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09" y="1114245"/>
            <a:ext cx="3754631" cy="3738855"/>
          </a:xfrm>
          <a:prstGeom prst="rect">
            <a:avLst/>
          </a:prstGeom>
        </p:spPr>
      </p:pic>
      <p:sp>
        <p:nvSpPr>
          <p:cNvPr id="21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038694" y="5055500"/>
            <a:ext cx="4421438" cy="671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ОБЩЕСТВЕННЫХ ПРОСТРАНСТВ</a:t>
            </a:r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8915701" y="3729790"/>
            <a:ext cx="8075528" cy="1453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ИЛИ ВОССТАНОВЛЕНИЕ ОЗЕЛЕНЕНИЯ В ПРОФИЛЕ УЛИЦ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БАЛАНС МЕЖДУ ПАРКОВОЧНЫМ ПРОСТРАНСТВОМ  И ЗОНОЙ ОЗЕЛЕНЕНИЯ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 МОБИЛЬНОМУ ОЗЕЛЕНЕНИЮ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5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32995" y="7008910"/>
            <a:ext cx="5756563" cy="4858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СТРАТЕГИЯ НАПРАВЛЕНА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УЛУЧШЕНИЕ СИСТЕМЫ СВЯЗЕЙ МЕЖДУ ГОРОДОМ И ДОЛИНАМИ, МЕЖДУ ЧАСТЯМИ ГОРОДА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РЕКРЕАЦИОННЫХ КАЧЕСТВ, УДОБСТВА ДЛЯ ВСЕХ ВИДОВ ИСПОЛЬЗОВАНИЯ И ФУНКЦИОНИРОВАНИЯ В ЛЮБОЕ ВРЕМЯ ГОДА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ВНОСИТЬ ВКЛАД В ФОРМИРОВАНИЕ ИДЕНТИЧНОСТИ ГОРОДА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4305847" y="5219606"/>
            <a:ext cx="2837781" cy="368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МЕСТА ОТДЫХА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8915700" y="5727096"/>
            <a:ext cx="8227928" cy="1954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С УЧЕТОМ СУЩЕСТВУЮЩИХ ЗЕЛЕНЫХ НАСАЖДЕНИЙ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ПРИРОДНЫХ МАТЕРИАЛОВ В ЭЛЕМЕНТАХ БЛАГОУСТРОЙСТВА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ОСОБЕННОСТЕЙ ЛАНДШАФТНОЙ ОРГАНИЗАЦИИ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ПРЕИМУЩЕСТВЕННО МНОГОЛЕТНЕГО ОЗЕЛЕНЕНИЯ РАЗНОГО ХАРАКТЕРА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5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8915700" y="8724375"/>
            <a:ext cx="8227928" cy="1427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ОБЕСПЕЧЕНИЯ ДОСТУПА К ВОДЕ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ОБОЗНАЧЕНИЕ НЕОБХОДИМОСТИ СОБЛЮДЕНИЯ САНИТАРНЫХ НОРМ  СОСТОЯНИЯ ВОДНЫХ ОБЪЕКТОВ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ОБУСТРОЙСТВО  МНОГОФУНКЦИОНАЛЬНЫХ ВСЕСЕЗОННЫХ ЗОН ОТДЫХА</a:t>
            </a:r>
          </a:p>
        </p:txBody>
      </p:sp>
      <p:sp>
        <p:nvSpPr>
          <p:cNvPr id="4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3415511" y="8191250"/>
            <a:ext cx="3880518" cy="368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МЕСТА ОТДЫХА У ВОДЫ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3415512" y="10455898"/>
            <a:ext cx="3880517" cy="456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ЛАНДШАФТНЫЕ ЗОНЫ</a:t>
            </a:r>
          </a:p>
        </p:txBody>
      </p:sp>
      <p:sp>
        <p:nvSpPr>
          <p:cNvPr id="47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8915701" y="10912775"/>
            <a:ext cx="8380328" cy="138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ПРИНЦИПОВ УСТОЙЧИВОГО И </a:t>
            </a:r>
            <a:r>
              <a:rPr lang="ru-RU" sz="1500" b="1" dirty="0" err="1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БИОФИЛЬНОГО</a:t>
            </a: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ДИЗАЙНА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ВИДОВОГО БИОРАЗНООБРАЗИЯ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ЗОНИРОВАНИЕ ТЕРРИТОРИЙ В ЗАВИСИМОСТИ ОТ ЭКОЛОГИЧЕСКОЙ ЦЕННОСТИ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5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2252" y="2889316"/>
            <a:ext cx="5333725" cy="2995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7"/>
          <a:stretch/>
        </p:blipFill>
        <p:spPr>
          <a:xfrm>
            <a:off x="18189290" y="6015141"/>
            <a:ext cx="5316687" cy="3160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9"/>
          <a:stretch/>
        </p:blipFill>
        <p:spPr>
          <a:xfrm>
            <a:off x="18172252" y="9364875"/>
            <a:ext cx="5333725" cy="3197195"/>
          </a:xfrm>
          <a:prstGeom prst="rect">
            <a:avLst/>
          </a:prstGeom>
        </p:spPr>
      </p:pic>
      <p:sp>
        <p:nvSpPr>
          <p:cNvPr id="48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8324651" y="5539391"/>
            <a:ext cx="1787558" cy="254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15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bg1"/>
                </a:solidFill>
              </a:rPr>
              <a:t>УЛ. СИБИРСКАЯ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9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8477050" y="8781813"/>
            <a:ext cx="2452549" cy="298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НАБЕРЕЖНАЯ  КАМЫ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8477051" y="12172552"/>
            <a:ext cx="1787558" cy="254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15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bg1"/>
                </a:solidFill>
              </a:rPr>
              <a:t>ЭСПЛАНАДА</a:t>
            </a:r>
          </a:p>
          <a:p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8896405" y="2149879"/>
            <a:ext cx="14609571" cy="413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ДИЗАЙН-КОД ПЕРМИ  И  ПРАВИЛА БЛАГОУСТРОЙСТВА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8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2620595" y="2700682"/>
            <a:ext cx="1333419" cy="1119362"/>
            <a:chOff x="2421433" y="2592937"/>
            <a:chExt cx="1333419" cy="1119362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 flipV="1">
              <a:off x="2762249" y="2803122"/>
              <a:ext cx="667404" cy="254036"/>
            </a:xfrm>
            <a:prstGeom prst="line">
              <a:avLst/>
            </a:prstGeom>
            <a:ln w="88900" cmpd="sng">
              <a:solidFill>
                <a:schemeClr val="accent6">
                  <a:lumMod val="75000"/>
                </a:schemeClr>
              </a:solidFill>
              <a:prstDash val="solid"/>
              <a:headEnd type="non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3094555" y="2964075"/>
              <a:ext cx="182802" cy="453523"/>
            </a:xfrm>
            <a:prstGeom prst="line">
              <a:avLst/>
            </a:prstGeom>
            <a:ln w="88900" cmpd="sng">
              <a:solidFill>
                <a:schemeClr val="accent2">
                  <a:lumMod val="75000"/>
                </a:schemeClr>
              </a:solidFill>
              <a:prstDash val="solid"/>
              <a:headEnd type="non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flipV="1">
              <a:off x="2740466" y="3077592"/>
              <a:ext cx="228600" cy="74931"/>
            </a:xfrm>
            <a:prstGeom prst="line">
              <a:avLst/>
            </a:prstGeom>
            <a:ln w="76200" cmpd="sng">
              <a:solidFill>
                <a:srgbClr val="FFFF00"/>
              </a:solidFill>
              <a:prstDash val="solid"/>
              <a:headEnd type="non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Текст 3">
              <a:extLst>
                <a:ext uri="{FF2B5EF4-FFF2-40B4-BE49-F238E27FC236}">
                  <a16:creationId xmlns:a16="http://schemas.microsoft.com/office/drawing/2014/main" id="{42F026D1-8ED2-4391-A631-AEC3BCC4C89F}"/>
                </a:ext>
              </a:extLst>
            </p:cNvPr>
            <p:cNvSpPr txBox="1">
              <a:spLocks/>
            </p:cNvSpPr>
            <p:nvPr/>
          </p:nvSpPr>
          <p:spPr>
            <a:xfrm>
              <a:off x="3299735" y="3023124"/>
              <a:ext cx="455117" cy="33720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457177" indent="-457177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53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886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240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594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2000" b="1" dirty="0">
                  <a:solidFill>
                    <a:srgbClr val="1C2D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4" name="Текст 3">
              <a:extLst>
                <a:ext uri="{FF2B5EF4-FFF2-40B4-BE49-F238E27FC236}">
                  <a16:creationId xmlns:a16="http://schemas.microsoft.com/office/drawing/2014/main" id="{42F026D1-8ED2-4391-A631-AEC3BCC4C89F}"/>
                </a:ext>
              </a:extLst>
            </p:cNvPr>
            <p:cNvSpPr txBox="1">
              <a:spLocks/>
            </p:cNvSpPr>
            <p:nvPr/>
          </p:nvSpPr>
          <p:spPr>
            <a:xfrm>
              <a:off x="2534691" y="2592937"/>
              <a:ext cx="455117" cy="33720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457177" indent="-457177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53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886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240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594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2000" b="1" dirty="0">
                  <a:solidFill>
                    <a:srgbClr val="1C2D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5" name="Текст 3">
              <a:extLst>
                <a:ext uri="{FF2B5EF4-FFF2-40B4-BE49-F238E27FC236}">
                  <a16:creationId xmlns:a16="http://schemas.microsoft.com/office/drawing/2014/main" id="{42F026D1-8ED2-4391-A631-AEC3BCC4C89F}"/>
                </a:ext>
              </a:extLst>
            </p:cNvPr>
            <p:cNvSpPr txBox="1">
              <a:spLocks/>
            </p:cNvSpPr>
            <p:nvPr/>
          </p:nvSpPr>
          <p:spPr>
            <a:xfrm>
              <a:off x="2421433" y="3375096"/>
              <a:ext cx="455117" cy="33720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457177" indent="-457177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53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886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240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594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2000" b="1" dirty="0">
                  <a:solidFill>
                    <a:srgbClr val="1C2D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8316697" y="2983673"/>
            <a:ext cx="547045" cy="6900365"/>
            <a:chOff x="18316697" y="2983673"/>
            <a:chExt cx="547045" cy="6900365"/>
          </a:xfrm>
        </p:grpSpPr>
        <p:sp>
          <p:nvSpPr>
            <p:cNvPr id="37" name="Текст 3">
              <a:extLst>
                <a:ext uri="{FF2B5EF4-FFF2-40B4-BE49-F238E27FC236}">
                  <a16:creationId xmlns:a16="http://schemas.microsoft.com/office/drawing/2014/main" id="{42F026D1-8ED2-4391-A631-AEC3BCC4C89F}"/>
                </a:ext>
              </a:extLst>
            </p:cNvPr>
            <p:cNvSpPr txBox="1">
              <a:spLocks/>
            </p:cNvSpPr>
            <p:nvPr/>
          </p:nvSpPr>
          <p:spPr>
            <a:xfrm>
              <a:off x="18408625" y="6206591"/>
              <a:ext cx="455117" cy="33720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457177" indent="-457177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53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886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240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594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2000" b="1" dirty="0">
                  <a:solidFill>
                    <a:srgbClr val="1C2D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8" name="Текст 3">
              <a:extLst>
                <a:ext uri="{FF2B5EF4-FFF2-40B4-BE49-F238E27FC236}">
                  <a16:creationId xmlns:a16="http://schemas.microsoft.com/office/drawing/2014/main" id="{42F026D1-8ED2-4391-A631-AEC3BCC4C89F}"/>
                </a:ext>
              </a:extLst>
            </p:cNvPr>
            <p:cNvSpPr txBox="1">
              <a:spLocks/>
            </p:cNvSpPr>
            <p:nvPr/>
          </p:nvSpPr>
          <p:spPr>
            <a:xfrm>
              <a:off x="18316697" y="2983673"/>
              <a:ext cx="455117" cy="33720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457177" indent="-457177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53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886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240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594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2000" b="1" dirty="0">
                  <a:solidFill>
                    <a:srgbClr val="1C2D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9" name="Текст 3">
              <a:extLst>
                <a:ext uri="{FF2B5EF4-FFF2-40B4-BE49-F238E27FC236}">
                  <a16:creationId xmlns:a16="http://schemas.microsoft.com/office/drawing/2014/main" id="{42F026D1-8ED2-4391-A631-AEC3BCC4C89F}"/>
                </a:ext>
              </a:extLst>
            </p:cNvPr>
            <p:cNvSpPr txBox="1">
              <a:spLocks/>
            </p:cNvSpPr>
            <p:nvPr/>
          </p:nvSpPr>
          <p:spPr>
            <a:xfrm>
              <a:off x="18324651" y="9546835"/>
              <a:ext cx="455117" cy="33720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457177" indent="-457177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53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886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240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594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2000" b="1" dirty="0">
                  <a:solidFill>
                    <a:srgbClr val="1C2D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0054689"/>
      </p:ext>
    </p:extLst>
  </p:cSld>
  <p:clrMapOvr>
    <a:masterClrMapping/>
  </p:clrMapOvr>
  <p:transition advClick="0" advTm="2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96407" y="1241324"/>
            <a:ext cx="10137551" cy="90855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ru-RU" sz="5400" b="1" spc="200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ВОДНО-ЗЕЛЕНЫЙ КАРКАС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8896407" y="2149878"/>
            <a:ext cx="6711008" cy="1066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5795" y="1024285"/>
            <a:ext cx="4818298" cy="48603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79400" dir="2700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460132" y="1573217"/>
            <a:ext cx="2769468" cy="0"/>
          </a:xfrm>
          <a:prstGeom prst="straightConnector1">
            <a:avLst/>
          </a:prstGeom>
          <a:ln w="25400" cmpd="sng">
            <a:solidFill>
              <a:schemeClr val="tx1"/>
            </a:solidFill>
            <a:prstDash val="lgDash"/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96" y="1158186"/>
            <a:ext cx="3934750" cy="3918217"/>
          </a:xfrm>
          <a:prstGeom prst="rect">
            <a:avLst/>
          </a:prstGeom>
        </p:spPr>
      </p:pic>
      <p:sp>
        <p:nvSpPr>
          <p:cNvPr id="21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183638" y="5210303"/>
            <a:ext cx="4114408" cy="618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ОБЩЕСТВЕННЫХ ПРОСТРАНСТВ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7220079" y="12874039"/>
            <a:ext cx="5486043" cy="730250"/>
          </a:xfrm>
        </p:spPr>
        <p:txBody>
          <a:bodyPr/>
          <a:lstStyle/>
          <a:p>
            <a:fld id="{77FD49B2-2C3D-4873-8F93-BAB3C69E6D85}" type="slidenum"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95" y="6433527"/>
            <a:ext cx="5944865" cy="29870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554" y="3216860"/>
            <a:ext cx="14640522" cy="97565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3" b="-1"/>
          <a:stretch/>
        </p:blipFill>
        <p:spPr>
          <a:xfrm>
            <a:off x="1038694" y="9611265"/>
            <a:ext cx="5901966" cy="3362131"/>
          </a:xfrm>
          <a:prstGeom prst="rect">
            <a:avLst/>
          </a:prstGeom>
        </p:spPr>
      </p:pic>
      <p:sp>
        <p:nvSpPr>
          <p:cNvPr id="3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4520867" y="6607024"/>
            <a:ext cx="2419793" cy="289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НАБЕРЕЖНАЯ  КАМЫ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FC574ED6-D7BE-4B7B-003C-DF902C836A5B}"/>
              </a:ext>
            </a:extLst>
          </p:cNvPr>
          <p:cNvSpPr txBox="1">
            <a:spLocks/>
          </p:cNvSpPr>
          <p:nvPr/>
        </p:nvSpPr>
        <p:spPr>
          <a:xfrm>
            <a:off x="4520866" y="9804458"/>
            <a:ext cx="2273633" cy="495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ДОЛИНА Р. УИНКИ</a:t>
            </a:r>
            <a:b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 СОЛОВЪЁВ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2688244" y="2742652"/>
            <a:ext cx="455117" cy="3372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2974130" y="3033298"/>
            <a:ext cx="667404" cy="254036"/>
          </a:xfrm>
          <a:prstGeom prst="line">
            <a:avLst/>
          </a:prstGeom>
          <a:ln w="101600" cmpd="sng">
            <a:solidFill>
              <a:schemeClr val="accent6">
                <a:lumMod val="75000"/>
              </a:schemeClr>
            </a:solidFill>
            <a:prstDash val="solid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21078283" y="3454440"/>
            <a:ext cx="2419793" cy="289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НАБЕРЕЖНАЯ  КАМЫ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4204060" y="3216860"/>
            <a:ext cx="455117" cy="3372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151351" y="9714829"/>
            <a:ext cx="455117" cy="3372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151351" y="6582960"/>
            <a:ext cx="455117" cy="3372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076151" y="3397527"/>
            <a:ext cx="455117" cy="3372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4002971" y="3375470"/>
            <a:ext cx="28575" cy="178593"/>
          </a:xfrm>
          <a:prstGeom prst="line">
            <a:avLst/>
          </a:prstGeom>
          <a:ln w="101600" cmpd="sng">
            <a:solidFill>
              <a:srgbClr val="FFFF00"/>
            </a:solidFill>
            <a:prstDash val="solid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196214"/>
      </p:ext>
    </p:extLst>
  </p:cSld>
  <p:clrMapOvr>
    <a:masterClrMapping/>
  </p:clrMapOvr>
  <p:transition advClick="0" advTm="2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96407" y="1241324"/>
            <a:ext cx="10137551" cy="90855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ru-RU" sz="5400" b="1" spc="200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ЭЛЕМЕНТЫ СТРАТЕГИИ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5795" y="1024285"/>
            <a:ext cx="4818298" cy="48603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79400" dir="2700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460132" y="1573217"/>
            <a:ext cx="2769468" cy="0"/>
          </a:xfrm>
          <a:prstGeom prst="straightConnector1">
            <a:avLst/>
          </a:prstGeom>
          <a:ln w="25400" cmpd="sng">
            <a:solidFill>
              <a:schemeClr val="tx1"/>
            </a:solidFill>
            <a:prstDash val="lgDash"/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038694" y="5405338"/>
            <a:ext cx="4421438" cy="374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ТРАНСПОРТА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86" y="1241323"/>
            <a:ext cx="3951329" cy="4001557"/>
          </a:xfrm>
          <a:prstGeom prst="rect">
            <a:avLst/>
          </a:prstGeom>
        </p:spPr>
      </p:pic>
      <p:sp>
        <p:nvSpPr>
          <p:cNvPr id="22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8896404" y="2149879"/>
            <a:ext cx="14488890" cy="476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ПАРКОВКИ ____ ОБЩЕСТВЕННЫЙ ТРАНСПОРТ ____ </a:t>
            </a:r>
            <a:r>
              <a:rPr lang="ru-RU" sz="2400" b="1" dirty="0" err="1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МИКРОМОБИЛЬНОСТЬ</a:t>
            </a:r>
            <a:endParaRPr lang="ru-RU" sz="18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995794" y="7088849"/>
            <a:ext cx="5930299" cy="5314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СТРАТЕГИЯ </a:t>
            </a: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ОБОЗНАЧАЕТ ПУТИ ДОСТИЖЕНИЯ ОПТИМАЛЬНОГО БАЛАНСА МЕЖДУ РАЗЛИЧНЫМИ ВИДАМИ ТРАНСПОРТА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НАПРАВЛЕНА НА УЛУЧШЕНИЕ КАЧЕСТВА И УВЕЛИЧЕНИЕ ЗОНЫ ОХВАТА ОБЩЕСТВЕННОГО ТРАНСПОРТА ДЛЯ СОЗДАНИЯ АЛЬТЕРНАТИВЫ ЧАСТНОМУ ТРАНСПОРТУ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ДЕЛАЕТ АКЦЕНТ НА НЕОБХОДИМОСТИ СОЗДАНИЯ БЛАГОПРИЯТНЫХ УСЛОВИЙ ДЛЯ ПЕШЕХОДОВ И ВЕЛОСИПЕДИСТОВ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solidFill>
                <a:srgbClr val="1C2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49B2-2C3D-4873-8F93-BAB3C69E6D85}" type="slidenum"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7920430" y="1573217"/>
            <a:ext cx="5464864" cy="391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1C2D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УЛИЧНО-ДОРОЖНАЯ СЕТЬ ___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7437256" y="2936255"/>
            <a:ext cx="14294336" cy="300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 УЛИЦ И ДОРОГ ПО НАЗНАЧЕНИЮ ЗАКРЕПЛЕНА В ГЕНЕРАЛЬНОМ ПЛАНЕ ГОРОДА ПЕРМИ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256" y="3361453"/>
            <a:ext cx="7893231" cy="5231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653" y="3361453"/>
            <a:ext cx="7846879" cy="5231252"/>
          </a:xfrm>
          <a:prstGeom prst="rect">
            <a:avLst/>
          </a:prstGeom>
        </p:spPr>
      </p:pic>
      <p:sp>
        <p:nvSpPr>
          <p:cNvPr id="18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5554582" y="3455694"/>
            <a:ext cx="7991116" cy="929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УСТРОЙСТВО ВЫДЕЛЕННЫХ ЛИНИЙ.  ОБНОВЛЕНИЕ АВТОПАРКА И ИНФРАСТРУКТУРЫ ОБЩЕСТВЕННОГО ТРАНСПОРТА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t="28819" r="21910" b="13824"/>
          <a:stretch/>
        </p:blipFill>
        <p:spPr>
          <a:xfrm>
            <a:off x="7437255" y="8511851"/>
            <a:ext cx="7854627" cy="3891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06" y="8539774"/>
            <a:ext cx="1745176" cy="1745176"/>
          </a:xfrm>
          <a:prstGeom prst="rect">
            <a:avLst/>
          </a:prstGeom>
        </p:spPr>
      </p:pic>
      <p:sp>
        <p:nvSpPr>
          <p:cNvPr id="2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7437256" y="8717468"/>
            <a:ext cx="4444536" cy="371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ПЛАТНЫХ ПАРКОВОК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651" y="10917015"/>
            <a:ext cx="3051208" cy="14859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/>
          <a:stretch/>
        </p:blipFill>
        <p:spPr>
          <a:xfrm>
            <a:off x="18599446" y="8553333"/>
            <a:ext cx="4741651" cy="38495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2"/>
          <a:stretch/>
        </p:blipFill>
        <p:spPr>
          <a:xfrm>
            <a:off x="15514651" y="8570393"/>
            <a:ext cx="4193586" cy="26169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239" y="8615042"/>
            <a:ext cx="686278" cy="686278"/>
          </a:xfrm>
          <a:prstGeom prst="rect">
            <a:avLst/>
          </a:prstGeom>
        </p:spPr>
      </p:pic>
      <p:sp>
        <p:nvSpPr>
          <p:cNvPr id="30" name="Текст 3">
            <a:extLst>
              <a:ext uri="{FF2B5EF4-FFF2-40B4-BE49-F238E27FC236}">
                <a16:creationId xmlns:a16="http://schemas.microsoft.com/office/drawing/2014/main" id="{42F026D1-8ED2-4391-A631-AEC3BCC4C89F}"/>
              </a:ext>
            </a:extLst>
          </p:cNvPr>
          <p:cNvSpPr txBox="1">
            <a:spLocks/>
          </p:cNvSpPr>
          <p:nvPr/>
        </p:nvSpPr>
        <p:spPr>
          <a:xfrm>
            <a:off x="19931005" y="8721411"/>
            <a:ext cx="3290027" cy="850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C2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УСЛОВИЙ ДЛЯ ПЕШЕХОДОВ И ВЕЛОСИПЕДИСТОВ</a:t>
            </a:r>
          </a:p>
        </p:txBody>
      </p:sp>
    </p:spTree>
    <p:extLst>
      <p:ext uri="{BB962C8B-B14F-4D97-AF65-F5344CB8AC3E}">
        <p14:creationId xmlns:p14="http://schemas.microsoft.com/office/powerpoint/2010/main" val="1221706273"/>
      </p:ext>
    </p:extLst>
  </p:cSld>
  <p:clrMapOvr>
    <a:masterClrMapping/>
  </p:clrMapOvr>
  <p:transition advClick="0" advTm="2000">
    <p:fade/>
  </p:transition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 cmpd="sng">
          <a:solidFill>
            <a:schemeClr val="tx1"/>
          </a:solidFill>
          <a:prstDash val="lgDash"/>
          <a:headEnd type="oval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1662</TotalTime>
  <Words>933</Words>
  <Application>Microsoft Office PowerPoint</Application>
  <PresentationFormat>Произвольный</PresentationFormat>
  <Paragraphs>193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Бубнова</dc:creator>
  <cp:lastModifiedBy>ivan</cp:lastModifiedBy>
  <cp:revision>124</cp:revision>
  <dcterms:created xsi:type="dcterms:W3CDTF">2023-08-24T07:03:41Z</dcterms:created>
  <dcterms:modified xsi:type="dcterms:W3CDTF">2023-08-28T08:14:51Z</dcterms:modified>
</cp:coreProperties>
</file>