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538" r:id="rId2"/>
    <p:sldId id="539" r:id="rId3"/>
    <p:sldId id="963" r:id="rId4"/>
    <p:sldId id="956" r:id="rId5"/>
    <p:sldId id="960" r:id="rId6"/>
    <p:sldId id="331" r:id="rId7"/>
    <p:sldId id="961" r:id="rId8"/>
    <p:sldId id="957" r:id="rId9"/>
    <p:sldId id="964" r:id="rId10"/>
    <p:sldId id="959" r:id="rId11"/>
    <p:sldId id="962" r:id="rId12"/>
    <p:sldId id="955" r:id="rId13"/>
  </p:sldIdLst>
  <p:sldSz cx="23306088" cy="13716000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 userDrawn="1">
          <p15:clr>
            <a:srgbClr val="A4A3A4"/>
          </p15:clr>
        </p15:guide>
        <p15:guide id="2" pos="7341" userDrawn="1">
          <p15:clr>
            <a:srgbClr val="A4A3A4"/>
          </p15:clr>
        </p15:guide>
        <p15:guide id="3" pos="13918" userDrawn="1">
          <p15:clr>
            <a:srgbClr val="A4A3A4"/>
          </p15:clr>
        </p15:guide>
        <p15:guide id="4" pos="763" userDrawn="1">
          <p15:clr>
            <a:srgbClr val="A4A3A4"/>
          </p15:clr>
        </p15:guide>
        <p15:guide id="5" orient="horz" pos="7858" userDrawn="1">
          <p15:clr>
            <a:srgbClr val="A4A3A4"/>
          </p15:clr>
        </p15:guide>
        <p15:guide id="6" orient="horz" pos="78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CE6F2"/>
    <a:srgbClr val="AFCA1E"/>
    <a:srgbClr val="95B3D7"/>
    <a:srgbClr val="2B918C"/>
    <a:srgbClr val="00B0DC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93" autoAdjust="0"/>
    <p:restoredTop sz="96405"/>
  </p:normalViewPr>
  <p:slideViewPr>
    <p:cSldViewPr snapToGrid="0" snapToObjects="1" showGuides="1">
      <p:cViewPr>
        <p:scale>
          <a:sx n="66" d="100"/>
          <a:sy n="66" d="100"/>
        </p:scale>
        <p:origin x="-198" y="-72"/>
      </p:cViewPr>
      <p:guideLst>
        <p:guide orient="horz" pos="4320"/>
        <p:guide orient="horz" pos="7858"/>
        <p:guide orient="horz" pos="782"/>
        <p:guide pos="7341"/>
        <p:guide pos="13918"/>
        <p:guide pos="7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2642A-4034-AF44-B6F4-FAF883B74334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55625" y="1243013"/>
            <a:ext cx="569753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23558-B411-B44E-8715-F91E31654C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564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777045" rtl="0" eaLnBrk="1" latinLnBrk="0" hangingPunct="1">
      <a:defRPr sz="2332" kern="1200">
        <a:solidFill>
          <a:schemeClr val="tx1"/>
        </a:solidFill>
        <a:latin typeface="+mn-lt"/>
        <a:ea typeface="+mn-ea"/>
        <a:cs typeface="+mn-cs"/>
      </a:defRPr>
    </a:lvl1pPr>
    <a:lvl2pPr marL="888522" algn="l" defTabSz="1777045" rtl="0" eaLnBrk="1" latinLnBrk="0" hangingPunct="1">
      <a:defRPr sz="2332" kern="1200">
        <a:solidFill>
          <a:schemeClr val="tx1"/>
        </a:solidFill>
        <a:latin typeface="+mn-lt"/>
        <a:ea typeface="+mn-ea"/>
        <a:cs typeface="+mn-cs"/>
      </a:defRPr>
    </a:lvl2pPr>
    <a:lvl3pPr marL="1777045" algn="l" defTabSz="1777045" rtl="0" eaLnBrk="1" latinLnBrk="0" hangingPunct="1">
      <a:defRPr sz="2332" kern="1200">
        <a:solidFill>
          <a:schemeClr val="tx1"/>
        </a:solidFill>
        <a:latin typeface="+mn-lt"/>
        <a:ea typeface="+mn-ea"/>
        <a:cs typeface="+mn-cs"/>
      </a:defRPr>
    </a:lvl3pPr>
    <a:lvl4pPr marL="2665567" algn="l" defTabSz="1777045" rtl="0" eaLnBrk="1" latinLnBrk="0" hangingPunct="1">
      <a:defRPr sz="2332" kern="1200">
        <a:solidFill>
          <a:schemeClr val="tx1"/>
        </a:solidFill>
        <a:latin typeface="+mn-lt"/>
        <a:ea typeface="+mn-ea"/>
        <a:cs typeface="+mn-cs"/>
      </a:defRPr>
    </a:lvl4pPr>
    <a:lvl5pPr marL="3554090" algn="l" defTabSz="1777045" rtl="0" eaLnBrk="1" latinLnBrk="0" hangingPunct="1">
      <a:defRPr sz="2332" kern="1200">
        <a:solidFill>
          <a:schemeClr val="tx1"/>
        </a:solidFill>
        <a:latin typeface="+mn-lt"/>
        <a:ea typeface="+mn-ea"/>
        <a:cs typeface="+mn-cs"/>
      </a:defRPr>
    </a:lvl5pPr>
    <a:lvl6pPr marL="4442612" algn="l" defTabSz="1777045" rtl="0" eaLnBrk="1" latinLnBrk="0" hangingPunct="1">
      <a:defRPr sz="2332" kern="1200">
        <a:solidFill>
          <a:schemeClr val="tx1"/>
        </a:solidFill>
        <a:latin typeface="+mn-lt"/>
        <a:ea typeface="+mn-ea"/>
        <a:cs typeface="+mn-cs"/>
      </a:defRPr>
    </a:lvl6pPr>
    <a:lvl7pPr marL="5331135" algn="l" defTabSz="1777045" rtl="0" eaLnBrk="1" latinLnBrk="0" hangingPunct="1">
      <a:defRPr sz="2332" kern="1200">
        <a:solidFill>
          <a:schemeClr val="tx1"/>
        </a:solidFill>
        <a:latin typeface="+mn-lt"/>
        <a:ea typeface="+mn-ea"/>
        <a:cs typeface="+mn-cs"/>
      </a:defRPr>
    </a:lvl7pPr>
    <a:lvl8pPr marL="6219657" algn="l" defTabSz="1777045" rtl="0" eaLnBrk="1" latinLnBrk="0" hangingPunct="1">
      <a:defRPr sz="2332" kern="1200">
        <a:solidFill>
          <a:schemeClr val="tx1"/>
        </a:solidFill>
        <a:latin typeface="+mn-lt"/>
        <a:ea typeface="+mn-ea"/>
        <a:cs typeface="+mn-cs"/>
      </a:defRPr>
    </a:lvl8pPr>
    <a:lvl9pPr marL="7108180" algn="l" defTabSz="1777045" rtl="0" eaLnBrk="1" latinLnBrk="0" hangingPunct="1">
      <a:defRPr sz="233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Image used </a:t>
            </a:r>
            <a:r>
              <a:rPr lang="en-US" dirty="0"/>
              <a:t>in the preview file </a:t>
            </a:r>
            <a:r>
              <a:rPr lang="id-ID" dirty="0"/>
              <a:t>: https://unsplash.com/photos/yt5ses9_Sik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D8B36-16CD-46A7-AF2F-AE840F34D0F1}" type="slidenum">
              <a:rPr lang="id-ID" smtClean="0"/>
              <a:pPr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076921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3261" y="2244726"/>
            <a:ext cx="17479566" cy="4775200"/>
          </a:xfrm>
        </p:spPr>
        <p:txBody>
          <a:bodyPr anchor="b"/>
          <a:lstStyle>
            <a:lvl1pPr algn="ctr">
              <a:defRPr sz="1147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13261" y="7204076"/>
            <a:ext cx="17479566" cy="3311524"/>
          </a:xfrm>
        </p:spPr>
        <p:txBody>
          <a:bodyPr/>
          <a:lstStyle>
            <a:lvl1pPr marL="0" indent="0" algn="ctr">
              <a:buNone/>
              <a:defRPr sz="4588"/>
            </a:lvl1pPr>
            <a:lvl2pPr marL="873984" indent="0" algn="ctr">
              <a:buNone/>
              <a:defRPr sz="3823"/>
            </a:lvl2pPr>
            <a:lvl3pPr marL="1747967" indent="0" algn="ctr">
              <a:buNone/>
              <a:defRPr sz="3441"/>
            </a:lvl3pPr>
            <a:lvl4pPr marL="2621951" indent="0" algn="ctr">
              <a:buNone/>
              <a:defRPr sz="3059"/>
            </a:lvl4pPr>
            <a:lvl5pPr marL="3495934" indent="0" algn="ctr">
              <a:buNone/>
              <a:defRPr sz="3059"/>
            </a:lvl5pPr>
            <a:lvl6pPr marL="4369918" indent="0" algn="ctr">
              <a:buNone/>
              <a:defRPr sz="3059"/>
            </a:lvl6pPr>
            <a:lvl7pPr marL="5243901" indent="0" algn="ctr">
              <a:buNone/>
              <a:defRPr sz="3059"/>
            </a:lvl7pPr>
            <a:lvl8pPr marL="6117885" indent="0" algn="ctr">
              <a:buNone/>
              <a:defRPr sz="3059"/>
            </a:lvl8pPr>
            <a:lvl9pPr marL="6991868" indent="0" algn="ctr">
              <a:buNone/>
              <a:defRPr sz="3059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2460B-3A41-CF44-9D7E-76BF24BF6CDF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590F6-0C0F-EF4D-AA73-9482C5B9FD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8732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2460B-3A41-CF44-9D7E-76BF24BF6CDF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590F6-0C0F-EF4D-AA73-9482C5B9FD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9154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678419" y="730250"/>
            <a:ext cx="5025375" cy="1162367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2293" y="730250"/>
            <a:ext cx="14784800" cy="1162367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2460B-3A41-CF44-9D7E-76BF24BF6CDF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590F6-0C0F-EF4D-AA73-9482C5B9FD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942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Push fro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38C244F0-9364-438B-A752-A8B56DD450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3662386" y="-1"/>
            <a:ext cx="26968474" cy="13716002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3059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0677187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0.15795 0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2460B-3A41-CF44-9D7E-76BF24BF6CDF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590F6-0C0F-EF4D-AA73-9482C5B9FD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706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0155" y="3419477"/>
            <a:ext cx="20101501" cy="5705474"/>
          </a:xfrm>
        </p:spPr>
        <p:txBody>
          <a:bodyPr anchor="b"/>
          <a:lstStyle>
            <a:lvl1pPr>
              <a:defRPr sz="1147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0155" y="9178927"/>
            <a:ext cx="20101501" cy="3000374"/>
          </a:xfrm>
        </p:spPr>
        <p:txBody>
          <a:bodyPr/>
          <a:lstStyle>
            <a:lvl1pPr marL="0" indent="0">
              <a:buNone/>
              <a:defRPr sz="4588">
                <a:solidFill>
                  <a:schemeClr val="tx1">
                    <a:tint val="75000"/>
                  </a:schemeClr>
                </a:solidFill>
              </a:defRPr>
            </a:lvl1pPr>
            <a:lvl2pPr marL="873984" indent="0">
              <a:buNone/>
              <a:defRPr sz="3823">
                <a:solidFill>
                  <a:schemeClr val="tx1">
                    <a:tint val="75000"/>
                  </a:schemeClr>
                </a:solidFill>
              </a:defRPr>
            </a:lvl2pPr>
            <a:lvl3pPr marL="1747967" indent="0">
              <a:buNone/>
              <a:defRPr sz="3441">
                <a:solidFill>
                  <a:schemeClr val="tx1">
                    <a:tint val="75000"/>
                  </a:schemeClr>
                </a:solidFill>
              </a:defRPr>
            </a:lvl3pPr>
            <a:lvl4pPr marL="2621951" indent="0">
              <a:buNone/>
              <a:defRPr sz="3059">
                <a:solidFill>
                  <a:schemeClr val="tx1">
                    <a:tint val="75000"/>
                  </a:schemeClr>
                </a:solidFill>
              </a:defRPr>
            </a:lvl4pPr>
            <a:lvl5pPr marL="3495934" indent="0">
              <a:buNone/>
              <a:defRPr sz="3059">
                <a:solidFill>
                  <a:schemeClr val="tx1">
                    <a:tint val="75000"/>
                  </a:schemeClr>
                </a:solidFill>
              </a:defRPr>
            </a:lvl5pPr>
            <a:lvl6pPr marL="4369918" indent="0">
              <a:buNone/>
              <a:defRPr sz="3059">
                <a:solidFill>
                  <a:schemeClr val="tx1">
                    <a:tint val="75000"/>
                  </a:schemeClr>
                </a:solidFill>
              </a:defRPr>
            </a:lvl6pPr>
            <a:lvl7pPr marL="5243901" indent="0">
              <a:buNone/>
              <a:defRPr sz="3059">
                <a:solidFill>
                  <a:schemeClr val="tx1">
                    <a:tint val="75000"/>
                  </a:schemeClr>
                </a:solidFill>
              </a:defRPr>
            </a:lvl7pPr>
            <a:lvl8pPr marL="6117885" indent="0">
              <a:buNone/>
              <a:defRPr sz="3059">
                <a:solidFill>
                  <a:schemeClr val="tx1">
                    <a:tint val="75000"/>
                  </a:schemeClr>
                </a:solidFill>
              </a:defRPr>
            </a:lvl8pPr>
            <a:lvl9pPr marL="6991868" indent="0">
              <a:buNone/>
              <a:defRPr sz="30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2460B-3A41-CF44-9D7E-76BF24BF6CDF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590F6-0C0F-EF4D-AA73-9482C5B9FD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7383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2294" y="3651250"/>
            <a:ext cx="9905087" cy="87026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98707" y="3651250"/>
            <a:ext cx="9905087" cy="87026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2460B-3A41-CF44-9D7E-76BF24BF6CDF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590F6-0C0F-EF4D-AA73-9482C5B9FD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0894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5329" y="730251"/>
            <a:ext cx="20101501" cy="265112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5330" y="3362326"/>
            <a:ext cx="9859567" cy="1647824"/>
          </a:xfrm>
        </p:spPr>
        <p:txBody>
          <a:bodyPr anchor="b"/>
          <a:lstStyle>
            <a:lvl1pPr marL="0" indent="0">
              <a:buNone/>
              <a:defRPr sz="4588" b="1"/>
            </a:lvl1pPr>
            <a:lvl2pPr marL="873984" indent="0">
              <a:buNone/>
              <a:defRPr sz="3823" b="1"/>
            </a:lvl2pPr>
            <a:lvl3pPr marL="1747967" indent="0">
              <a:buNone/>
              <a:defRPr sz="3441" b="1"/>
            </a:lvl3pPr>
            <a:lvl4pPr marL="2621951" indent="0">
              <a:buNone/>
              <a:defRPr sz="3059" b="1"/>
            </a:lvl4pPr>
            <a:lvl5pPr marL="3495934" indent="0">
              <a:buNone/>
              <a:defRPr sz="3059" b="1"/>
            </a:lvl5pPr>
            <a:lvl6pPr marL="4369918" indent="0">
              <a:buNone/>
              <a:defRPr sz="3059" b="1"/>
            </a:lvl6pPr>
            <a:lvl7pPr marL="5243901" indent="0">
              <a:buNone/>
              <a:defRPr sz="3059" b="1"/>
            </a:lvl7pPr>
            <a:lvl8pPr marL="6117885" indent="0">
              <a:buNone/>
              <a:defRPr sz="3059" b="1"/>
            </a:lvl8pPr>
            <a:lvl9pPr marL="6991868" indent="0">
              <a:buNone/>
              <a:defRPr sz="305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05330" y="5010150"/>
            <a:ext cx="9859567" cy="73691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798707" y="3362326"/>
            <a:ext cx="9908123" cy="1647824"/>
          </a:xfrm>
        </p:spPr>
        <p:txBody>
          <a:bodyPr anchor="b"/>
          <a:lstStyle>
            <a:lvl1pPr marL="0" indent="0">
              <a:buNone/>
              <a:defRPr sz="4588" b="1"/>
            </a:lvl1pPr>
            <a:lvl2pPr marL="873984" indent="0">
              <a:buNone/>
              <a:defRPr sz="3823" b="1"/>
            </a:lvl2pPr>
            <a:lvl3pPr marL="1747967" indent="0">
              <a:buNone/>
              <a:defRPr sz="3441" b="1"/>
            </a:lvl3pPr>
            <a:lvl4pPr marL="2621951" indent="0">
              <a:buNone/>
              <a:defRPr sz="3059" b="1"/>
            </a:lvl4pPr>
            <a:lvl5pPr marL="3495934" indent="0">
              <a:buNone/>
              <a:defRPr sz="3059" b="1"/>
            </a:lvl5pPr>
            <a:lvl6pPr marL="4369918" indent="0">
              <a:buNone/>
              <a:defRPr sz="3059" b="1"/>
            </a:lvl6pPr>
            <a:lvl7pPr marL="5243901" indent="0">
              <a:buNone/>
              <a:defRPr sz="3059" b="1"/>
            </a:lvl7pPr>
            <a:lvl8pPr marL="6117885" indent="0">
              <a:buNone/>
              <a:defRPr sz="3059" b="1"/>
            </a:lvl8pPr>
            <a:lvl9pPr marL="6991868" indent="0">
              <a:buNone/>
              <a:defRPr sz="305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798707" y="5010150"/>
            <a:ext cx="9908123" cy="73691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2460B-3A41-CF44-9D7E-76BF24BF6CDF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590F6-0C0F-EF4D-AA73-9482C5B9FD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8340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2460B-3A41-CF44-9D7E-76BF24BF6CDF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590F6-0C0F-EF4D-AA73-9482C5B9FD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3516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2460B-3A41-CF44-9D7E-76BF24BF6CDF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590F6-0C0F-EF4D-AA73-9482C5B9FD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1361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5330" y="914400"/>
            <a:ext cx="7516819" cy="3200400"/>
          </a:xfrm>
        </p:spPr>
        <p:txBody>
          <a:bodyPr anchor="b"/>
          <a:lstStyle>
            <a:lvl1pPr>
              <a:defRPr sz="611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8123" y="1974851"/>
            <a:ext cx="11798707" cy="9747250"/>
          </a:xfrm>
        </p:spPr>
        <p:txBody>
          <a:bodyPr/>
          <a:lstStyle>
            <a:lvl1pPr>
              <a:defRPr sz="6117"/>
            </a:lvl1pPr>
            <a:lvl2pPr>
              <a:defRPr sz="5352"/>
            </a:lvl2pPr>
            <a:lvl3pPr>
              <a:defRPr sz="4588"/>
            </a:lvl3pPr>
            <a:lvl4pPr>
              <a:defRPr sz="3823"/>
            </a:lvl4pPr>
            <a:lvl5pPr>
              <a:defRPr sz="3823"/>
            </a:lvl5pPr>
            <a:lvl6pPr>
              <a:defRPr sz="3823"/>
            </a:lvl6pPr>
            <a:lvl7pPr>
              <a:defRPr sz="3823"/>
            </a:lvl7pPr>
            <a:lvl8pPr>
              <a:defRPr sz="3823"/>
            </a:lvl8pPr>
            <a:lvl9pPr>
              <a:defRPr sz="382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5330" y="4114800"/>
            <a:ext cx="7516819" cy="7623176"/>
          </a:xfrm>
        </p:spPr>
        <p:txBody>
          <a:bodyPr/>
          <a:lstStyle>
            <a:lvl1pPr marL="0" indent="0">
              <a:buNone/>
              <a:defRPr sz="3059"/>
            </a:lvl1pPr>
            <a:lvl2pPr marL="873984" indent="0">
              <a:buNone/>
              <a:defRPr sz="2676"/>
            </a:lvl2pPr>
            <a:lvl3pPr marL="1747967" indent="0">
              <a:buNone/>
              <a:defRPr sz="2294"/>
            </a:lvl3pPr>
            <a:lvl4pPr marL="2621951" indent="0">
              <a:buNone/>
              <a:defRPr sz="1912"/>
            </a:lvl4pPr>
            <a:lvl5pPr marL="3495934" indent="0">
              <a:buNone/>
              <a:defRPr sz="1912"/>
            </a:lvl5pPr>
            <a:lvl6pPr marL="4369918" indent="0">
              <a:buNone/>
              <a:defRPr sz="1912"/>
            </a:lvl6pPr>
            <a:lvl7pPr marL="5243901" indent="0">
              <a:buNone/>
              <a:defRPr sz="1912"/>
            </a:lvl7pPr>
            <a:lvl8pPr marL="6117885" indent="0">
              <a:buNone/>
              <a:defRPr sz="1912"/>
            </a:lvl8pPr>
            <a:lvl9pPr marL="6991868" indent="0">
              <a:buNone/>
              <a:defRPr sz="191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2460B-3A41-CF44-9D7E-76BF24BF6CDF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590F6-0C0F-EF4D-AA73-9482C5B9FD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0750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5330" y="914400"/>
            <a:ext cx="7516819" cy="3200400"/>
          </a:xfrm>
        </p:spPr>
        <p:txBody>
          <a:bodyPr anchor="b"/>
          <a:lstStyle>
            <a:lvl1pPr>
              <a:defRPr sz="611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908123" y="1974851"/>
            <a:ext cx="11798707" cy="9747250"/>
          </a:xfrm>
        </p:spPr>
        <p:txBody>
          <a:bodyPr anchor="t"/>
          <a:lstStyle>
            <a:lvl1pPr marL="0" indent="0">
              <a:buNone/>
              <a:defRPr sz="6117"/>
            </a:lvl1pPr>
            <a:lvl2pPr marL="873984" indent="0">
              <a:buNone/>
              <a:defRPr sz="5352"/>
            </a:lvl2pPr>
            <a:lvl3pPr marL="1747967" indent="0">
              <a:buNone/>
              <a:defRPr sz="4588"/>
            </a:lvl3pPr>
            <a:lvl4pPr marL="2621951" indent="0">
              <a:buNone/>
              <a:defRPr sz="3823"/>
            </a:lvl4pPr>
            <a:lvl5pPr marL="3495934" indent="0">
              <a:buNone/>
              <a:defRPr sz="3823"/>
            </a:lvl5pPr>
            <a:lvl6pPr marL="4369918" indent="0">
              <a:buNone/>
              <a:defRPr sz="3823"/>
            </a:lvl6pPr>
            <a:lvl7pPr marL="5243901" indent="0">
              <a:buNone/>
              <a:defRPr sz="3823"/>
            </a:lvl7pPr>
            <a:lvl8pPr marL="6117885" indent="0">
              <a:buNone/>
              <a:defRPr sz="3823"/>
            </a:lvl8pPr>
            <a:lvl9pPr marL="6991868" indent="0">
              <a:buNone/>
              <a:defRPr sz="3823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5330" y="4114800"/>
            <a:ext cx="7516819" cy="7623176"/>
          </a:xfrm>
        </p:spPr>
        <p:txBody>
          <a:bodyPr/>
          <a:lstStyle>
            <a:lvl1pPr marL="0" indent="0">
              <a:buNone/>
              <a:defRPr sz="3059"/>
            </a:lvl1pPr>
            <a:lvl2pPr marL="873984" indent="0">
              <a:buNone/>
              <a:defRPr sz="2676"/>
            </a:lvl2pPr>
            <a:lvl3pPr marL="1747967" indent="0">
              <a:buNone/>
              <a:defRPr sz="2294"/>
            </a:lvl3pPr>
            <a:lvl4pPr marL="2621951" indent="0">
              <a:buNone/>
              <a:defRPr sz="1912"/>
            </a:lvl4pPr>
            <a:lvl5pPr marL="3495934" indent="0">
              <a:buNone/>
              <a:defRPr sz="1912"/>
            </a:lvl5pPr>
            <a:lvl6pPr marL="4369918" indent="0">
              <a:buNone/>
              <a:defRPr sz="1912"/>
            </a:lvl6pPr>
            <a:lvl7pPr marL="5243901" indent="0">
              <a:buNone/>
              <a:defRPr sz="1912"/>
            </a:lvl7pPr>
            <a:lvl8pPr marL="6117885" indent="0">
              <a:buNone/>
              <a:defRPr sz="1912"/>
            </a:lvl8pPr>
            <a:lvl9pPr marL="6991868" indent="0">
              <a:buNone/>
              <a:defRPr sz="191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2460B-3A41-CF44-9D7E-76BF24BF6CDF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590F6-0C0F-EF4D-AA73-9482C5B9FD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960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2294" y="730251"/>
            <a:ext cx="20101501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2294" y="3651250"/>
            <a:ext cx="20101501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02293" y="12712701"/>
            <a:ext cx="524387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2460B-3A41-CF44-9D7E-76BF24BF6CDF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720142" y="12712701"/>
            <a:ext cx="786580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459925" y="12712701"/>
            <a:ext cx="524387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590F6-0C0F-EF4D-AA73-9482C5B9FD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7381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1747967" rtl="0" eaLnBrk="1" latinLnBrk="0" hangingPunct="1">
        <a:lnSpc>
          <a:spcPct val="90000"/>
        </a:lnSpc>
        <a:spcBef>
          <a:spcPct val="0"/>
        </a:spcBef>
        <a:buNone/>
        <a:defRPr sz="84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6992" indent="-436992" algn="l" defTabSz="1747967" rtl="0" eaLnBrk="1" latinLnBrk="0" hangingPunct="1">
        <a:lnSpc>
          <a:spcPct val="90000"/>
        </a:lnSpc>
        <a:spcBef>
          <a:spcPts val="1912"/>
        </a:spcBef>
        <a:buFont typeface="Arial" panose="020B0604020202020204" pitchFamily="34" charset="0"/>
        <a:buChar char="•"/>
        <a:defRPr sz="5352" kern="1200">
          <a:solidFill>
            <a:schemeClr val="tx1"/>
          </a:solidFill>
          <a:latin typeface="+mn-lt"/>
          <a:ea typeface="+mn-ea"/>
          <a:cs typeface="+mn-cs"/>
        </a:defRPr>
      </a:lvl1pPr>
      <a:lvl2pPr marL="1310975" indent="-436992" algn="l" defTabSz="1747967" rtl="0" eaLnBrk="1" latinLnBrk="0" hangingPunct="1">
        <a:lnSpc>
          <a:spcPct val="90000"/>
        </a:lnSpc>
        <a:spcBef>
          <a:spcPts val="956"/>
        </a:spcBef>
        <a:buFont typeface="Arial" panose="020B0604020202020204" pitchFamily="34" charset="0"/>
        <a:buChar char="•"/>
        <a:defRPr sz="4588" kern="1200">
          <a:solidFill>
            <a:schemeClr val="tx1"/>
          </a:solidFill>
          <a:latin typeface="+mn-lt"/>
          <a:ea typeface="+mn-ea"/>
          <a:cs typeface="+mn-cs"/>
        </a:defRPr>
      </a:lvl2pPr>
      <a:lvl3pPr marL="2184959" indent="-436992" algn="l" defTabSz="1747967" rtl="0" eaLnBrk="1" latinLnBrk="0" hangingPunct="1">
        <a:lnSpc>
          <a:spcPct val="90000"/>
        </a:lnSpc>
        <a:spcBef>
          <a:spcPts val="956"/>
        </a:spcBef>
        <a:buFont typeface="Arial" panose="020B0604020202020204" pitchFamily="34" charset="0"/>
        <a:buChar char="•"/>
        <a:defRPr sz="3823" kern="1200">
          <a:solidFill>
            <a:schemeClr val="tx1"/>
          </a:solidFill>
          <a:latin typeface="+mn-lt"/>
          <a:ea typeface="+mn-ea"/>
          <a:cs typeface="+mn-cs"/>
        </a:defRPr>
      </a:lvl3pPr>
      <a:lvl4pPr marL="3058942" indent="-436992" algn="l" defTabSz="1747967" rtl="0" eaLnBrk="1" latinLnBrk="0" hangingPunct="1">
        <a:lnSpc>
          <a:spcPct val="90000"/>
        </a:lnSpc>
        <a:spcBef>
          <a:spcPts val="956"/>
        </a:spcBef>
        <a:buFont typeface="Arial" panose="020B0604020202020204" pitchFamily="34" charset="0"/>
        <a:buChar char="•"/>
        <a:defRPr sz="3441" kern="1200">
          <a:solidFill>
            <a:schemeClr val="tx1"/>
          </a:solidFill>
          <a:latin typeface="+mn-lt"/>
          <a:ea typeface="+mn-ea"/>
          <a:cs typeface="+mn-cs"/>
        </a:defRPr>
      </a:lvl4pPr>
      <a:lvl5pPr marL="3932926" indent="-436992" algn="l" defTabSz="1747967" rtl="0" eaLnBrk="1" latinLnBrk="0" hangingPunct="1">
        <a:lnSpc>
          <a:spcPct val="90000"/>
        </a:lnSpc>
        <a:spcBef>
          <a:spcPts val="956"/>
        </a:spcBef>
        <a:buFont typeface="Arial" panose="020B0604020202020204" pitchFamily="34" charset="0"/>
        <a:buChar char="•"/>
        <a:defRPr sz="3441" kern="1200">
          <a:solidFill>
            <a:schemeClr val="tx1"/>
          </a:solidFill>
          <a:latin typeface="+mn-lt"/>
          <a:ea typeface="+mn-ea"/>
          <a:cs typeface="+mn-cs"/>
        </a:defRPr>
      </a:lvl5pPr>
      <a:lvl6pPr marL="4806909" indent="-436992" algn="l" defTabSz="1747967" rtl="0" eaLnBrk="1" latinLnBrk="0" hangingPunct="1">
        <a:lnSpc>
          <a:spcPct val="90000"/>
        </a:lnSpc>
        <a:spcBef>
          <a:spcPts val="956"/>
        </a:spcBef>
        <a:buFont typeface="Arial" panose="020B0604020202020204" pitchFamily="34" charset="0"/>
        <a:buChar char="•"/>
        <a:defRPr sz="3441" kern="1200">
          <a:solidFill>
            <a:schemeClr val="tx1"/>
          </a:solidFill>
          <a:latin typeface="+mn-lt"/>
          <a:ea typeface="+mn-ea"/>
          <a:cs typeface="+mn-cs"/>
        </a:defRPr>
      </a:lvl6pPr>
      <a:lvl7pPr marL="5680893" indent="-436992" algn="l" defTabSz="1747967" rtl="0" eaLnBrk="1" latinLnBrk="0" hangingPunct="1">
        <a:lnSpc>
          <a:spcPct val="90000"/>
        </a:lnSpc>
        <a:spcBef>
          <a:spcPts val="956"/>
        </a:spcBef>
        <a:buFont typeface="Arial" panose="020B0604020202020204" pitchFamily="34" charset="0"/>
        <a:buChar char="•"/>
        <a:defRPr sz="3441" kern="1200">
          <a:solidFill>
            <a:schemeClr val="tx1"/>
          </a:solidFill>
          <a:latin typeface="+mn-lt"/>
          <a:ea typeface="+mn-ea"/>
          <a:cs typeface="+mn-cs"/>
        </a:defRPr>
      </a:lvl7pPr>
      <a:lvl8pPr marL="6554876" indent="-436992" algn="l" defTabSz="1747967" rtl="0" eaLnBrk="1" latinLnBrk="0" hangingPunct="1">
        <a:lnSpc>
          <a:spcPct val="90000"/>
        </a:lnSpc>
        <a:spcBef>
          <a:spcPts val="956"/>
        </a:spcBef>
        <a:buFont typeface="Arial" panose="020B0604020202020204" pitchFamily="34" charset="0"/>
        <a:buChar char="•"/>
        <a:defRPr sz="3441" kern="1200">
          <a:solidFill>
            <a:schemeClr val="tx1"/>
          </a:solidFill>
          <a:latin typeface="+mn-lt"/>
          <a:ea typeface="+mn-ea"/>
          <a:cs typeface="+mn-cs"/>
        </a:defRPr>
      </a:lvl8pPr>
      <a:lvl9pPr marL="7428860" indent="-436992" algn="l" defTabSz="1747967" rtl="0" eaLnBrk="1" latinLnBrk="0" hangingPunct="1">
        <a:lnSpc>
          <a:spcPct val="90000"/>
        </a:lnSpc>
        <a:spcBef>
          <a:spcPts val="956"/>
        </a:spcBef>
        <a:buFont typeface="Arial" panose="020B0604020202020204" pitchFamily="34" charset="0"/>
        <a:buChar char="•"/>
        <a:defRPr sz="34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47967" rtl="0" eaLnBrk="1" latinLnBrk="0" hangingPunct="1">
        <a:defRPr sz="3441" kern="1200">
          <a:solidFill>
            <a:schemeClr val="tx1"/>
          </a:solidFill>
          <a:latin typeface="+mn-lt"/>
          <a:ea typeface="+mn-ea"/>
          <a:cs typeface="+mn-cs"/>
        </a:defRPr>
      </a:lvl1pPr>
      <a:lvl2pPr marL="873984" algn="l" defTabSz="1747967" rtl="0" eaLnBrk="1" latinLnBrk="0" hangingPunct="1">
        <a:defRPr sz="3441" kern="1200">
          <a:solidFill>
            <a:schemeClr val="tx1"/>
          </a:solidFill>
          <a:latin typeface="+mn-lt"/>
          <a:ea typeface="+mn-ea"/>
          <a:cs typeface="+mn-cs"/>
        </a:defRPr>
      </a:lvl2pPr>
      <a:lvl3pPr marL="1747967" algn="l" defTabSz="1747967" rtl="0" eaLnBrk="1" latinLnBrk="0" hangingPunct="1">
        <a:defRPr sz="3441" kern="1200">
          <a:solidFill>
            <a:schemeClr val="tx1"/>
          </a:solidFill>
          <a:latin typeface="+mn-lt"/>
          <a:ea typeface="+mn-ea"/>
          <a:cs typeface="+mn-cs"/>
        </a:defRPr>
      </a:lvl3pPr>
      <a:lvl4pPr marL="2621951" algn="l" defTabSz="1747967" rtl="0" eaLnBrk="1" latinLnBrk="0" hangingPunct="1">
        <a:defRPr sz="3441" kern="1200">
          <a:solidFill>
            <a:schemeClr val="tx1"/>
          </a:solidFill>
          <a:latin typeface="+mn-lt"/>
          <a:ea typeface="+mn-ea"/>
          <a:cs typeface="+mn-cs"/>
        </a:defRPr>
      </a:lvl4pPr>
      <a:lvl5pPr marL="3495934" algn="l" defTabSz="1747967" rtl="0" eaLnBrk="1" latinLnBrk="0" hangingPunct="1">
        <a:defRPr sz="3441" kern="1200">
          <a:solidFill>
            <a:schemeClr val="tx1"/>
          </a:solidFill>
          <a:latin typeface="+mn-lt"/>
          <a:ea typeface="+mn-ea"/>
          <a:cs typeface="+mn-cs"/>
        </a:defRPr>
      </a:lvl5pPr>
      <a:lvl6pPr marL="4369918" algn="l" defTabSz="1747967" rtl="0" eaLnBrk="1" latinLnBrk="0" hangingPunct="1">
        <a:defRPr sz="3441" kern="1200">
          <a:solidFill>
            <a:schemeClr val="tx1"/>
          </a:solidFill>
          <a:latin typeface="+mn-lt"/>
          <a:ea typeface="+mn-ea"/>
          <a:cs typeface="+mn-cs"/>
        </a:defRPr>
      </a:lvl6pPr>
      <a:lvl7pPr marL="5243901" algn="l" defTabSz="1747967" rtl="0" eaLnBrk="1" latinLnBrk="0" hangingPunct="1">
        <a:defRPr sz="3441" kern="1200">
          <a:solidFill>
            <a:schemeClr val="tx1"/>
          </a:solidFill>
          <a:latin typeface="+mn-lt"/>
          <a:ea typeface="+mn-ea"/>
          <a:cs typeface="+mn-cs"/>
        </a:defRPr>
      </a:lvl7pPr>
      <a:lvl8pPr marL="6117885" algn="l" defTabSz="1747967" rtl="0" eaLnBrk="1" latinLnBrk="0" hangingPunct="1">
        <a:defRPr sz="3441" kern="1200">
          <a:solidFill>
            <a:schemeClr val="tx1"/>
          </a:solidFill>
          <a:latin typeface="+mn-lt"/>
          <a:ea typeface="+mn-ea"/>
          <a:cs typeface="+mn-cs"/>
        </a:defRPr>
      </a:lvl8pPr>
      <a:lvl9pPr marL="6991868" algn="l" defTabSz="1747967" rtl="0" eaLnBrk="1" latinLnBrk="0" hangingPunct="1">
        <a:defRPr sz="34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6373235-CA05-9840-A117-DA193C90AB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949" b="5949"/>
          <a:stretch/>
        </p:blipFill>
        <p:spPr>
          <a:xfrm>
            <a:off x="0" y="1"/>
            <a:ext cx="23306088" cy="13716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24ABA29-2B74-472A-8760-4C7885656669}"/>
              </a:ext>
            </a:extLst>
          </p:cNvPr>
          <p:cNvSpPr/>
          <p:nvPr/>
        </p:nvSpPr>
        <p:spPr>
          <a:xfrm>
            <a:off x="9105287" y="3936731"/>
            <a:ext cx="14200802" cy="5282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441" dirty="0">
              <a:latin typeface="Lato Light" panose="020F050202020403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E86DB0B-ED02-4C09-83E5-E4D9BB37B928}"/>
              </a:ext>
            </a:extLst>
          </p:cNvPr>
          <p:cNvSpPr/>
          <p:nvPr/>
        </p:nvSpPr>
        <p:spPr>
          <a:xfrm rot="16200000">
            <a:off x="4089782" y="5795931"/>
            <a:ext cx="8175811" cy="185519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441" dirty="0">
              <a:latin typeface="Lato Light" panose="020F0502020204030203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483C101-ACF5-4AD9-8FF7-98376F2A3423}"/>
              </a:ext>
            </a:extLst>
          </p:cNvPr>
          <p:cNvSpPr/>
          <p:nvPr/>
        </p:nvSpPr>
        <p:spPr>
          <a:xfrm rot="16200000">
            <a:off x="2234588" y="5795930"/>
            <a:ext cx="8175813" cy="1855195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441" dirty="0">
              <a:latin typeface="Lato Light" panose="020F0502020204030203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A5F5DD5-8767-40EE-81FF-01120DE60112}"/>
              </a:ext>
            </a:extLst>
          </p:cNvPr>
          <p:cNvSpPr/>
          <p:nvPr/>
        </p:nvSpPr>
        <p:spPr>
          <a:xfrm>
            <a:off x="20839557" y="4005151"/>
            <a:ext cx="659672" cy="5145339"/>
          </a:xfrm>
          <a:prstGeom prst="rect">
            <a:avLst/>
          </a:prstGeom>
          <a:solidFill>
            <a:srgbClr val="AFCA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441" dirty="0">
              <a:latin typeface="Lato Light" panose="020F050202020403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BD42BB3-2F85-422C-A6A5-4320AE2D5729}"/>
              </a:ext>
            </a:extLst>
          </p:cNvPr>
          <p:cNvSpPr txBox="1"/>
          <p:nvPr/>
        </p:nvSpPr>
        <p:spPr>
          <a:xfrm>
            <a:off x="9269128" y="4946117"/>
            <a:ext cx="114065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5400" b="1" dirty="0">
                <a:latin typeface="Arial" panose="020B0604020202020204" pitchFamily="34" charset="0"/>
                <a:cs typeface="Arial" panose="020B0604020202020204" pitchFamily="34" charset="0"/>
              </a:rPr>
              <a:t>Планировочная организация территории комплексного развития – эскиз мастер-плана</a:t>
            </a:r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xmlns="" id="{BA859A92-C751-9A4A-BA15-AA6A5E546BB4}"/>
              </a:ext>
            </a:extLst>
          </p:cNvPr>
          <p:cNvSpPr/>
          <p:nvPr/>
        </p:nvSpPr>
        <p:spPr>
          <a:xfrm>
            <a:off x="0" y="0"/>
            <a:ext cx="7153837" cy="1855195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441" dirty="0">
              <a:latin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468785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7" grpId="0" animBg="1"/>
      <p:bldP spid="18" grpId="0"/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>
            <a:extLst>
              <a:ext uri="{FF2B5EF4-FFF2-40B4-BE49-F238E27FC236}">
                <a16:creationId xmlns:a16="http://schemas.microsoft.com/office/drawing/2014/main" xmlns="" id="{505E78D9-EE31-724F-BE6E-8E0C9C753A9F}"/>
              </a:ext>
            </a:extLst>
          </p:cNvPr>
          <p:cNvSpPr/>
          <p:nvPr/>
        </p:nvSpPr>
        <p:spPr>
          <a:xfrm>
            <a:off x="0" y="-6"/>
            <a:ext cx="23306083" cy="1241431"/>
          </a:xfrm>
          <a:custGeom>
            <a:avLst/>
            <a:gdLst/>
            <a:ahLst/>
            <a:cxnLst/>
            <a:rect l="l" t="t" r="r" b="b"/>
            <a:pathLst>
              <a:path w="6132417" h="1078740">
                <a:moveTo>
                  <a:pt x="6132417" y="3"/>
                </a:moveTo>
                <a:lnTo>
                  <a:pt x="0" y="3"/>
                </a:lnTo>
                <a:lnTo>
                  <a:pt x="0" y="1078740"/>
                </a:lnTo>
                <a:lnTo>
                  <a:pt x="6132417" y="1078740"/>
                </a:lnTo>
                <a:lnTo>
                  <a:pt x="6132417" y="3"/>
                </a:lnTo>
                <a:close/>
              </a:path>
            </a:pathLst>
          </a:custGeom>
          <a:solidFill>
            <a:srgbClr val="AFCA1F"/>
          </a:solidFill>
        </p:spPr>
        <p:txBody>
          <a:bodyPr wrap="square" lIns="0" tIns="0" rIns="0" bIns="0" rtlCol="0">
            <a:noAutofit/>
          </a:bodyPr>
          <a:lstStyle/>
          <a:p>
            <a:endParaRPr sz="3262"/>
          </a:p>
        </p:txBody>
      </p:sp>
      <p:sp>
        <p:nvSpPr>
          <p:cNvPr id="22" name="object 16"/>
          <p:cNvSpPr txBox="1"/>
          <p:nvPr/>
        </p:nvSpPr>
        <p:spPr>
          <a:xfrm>
            <a:off x="118531" y="0"/>
            <a:ext cx="23077268" cy="22013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Примеры чертежей ЭМП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(СХЕМА СУЩЕСТВУЮЩИХ ОБЪЕКТОВ КОММУНАЛЬНОЙ ИНФРАСТРУКТУРЫ, ВОЗМОЖНЫХ К ИСПОЛЬЗОВАНИЮ ДЛЯ ОБЕСПЕЧЕНИЯ ПОТРЕБНОСТИ ПЛАНИРУЕМОЙ ЗАСТРОЙКИ. СХЕМА ПЛАНИРУЕМОГО ОБЕСПЕЧЕНИЯ ТЕРРИТОРИИ ОБЪЕКТАМИ КОММУНАЛЬНОЙ ИНФРАСТРУКТУРЫ  И СЕТЯМИ ИНЖЕНЕРНО-ТЕХНИЧЕСКОГО ОБЕСПЕЧЕНИЯ)</a:t>
            </a:r>
          </a:p>
          <a:p>
            <a:pPr>
              <a:spcBef>
                <a:spcPts val="1000"/>
              </a:spcBef>
            </a:pP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0" name="Таблица 39"/>
          <p:cNvGraphicFramePr>
            <a:graphicFrameLocks noGrp="1"/>
          </p:cNvGraphicFramePr>
          <p:nvPr/>
        </p:nvGraphicFramePr>
        <p:xfrm>
          <a:off x="11703691" y="8352689"/>
          <a:ext cx="11419537" cy="1610734"/>
        </p:xfrm>
        <a:graphic>
          <a:graphicData uri="http://schemas.openxmlformats.org/drawingml/2006/table">
            <a:tbl>
              <a:tblPr/>
              <a:tblGrid>
                <a:gridCol w="13289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30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797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0487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171575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926348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1185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Наименование 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0130" marR="10130" marT="101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площадь квартир</a:t>
                      </a:r>
                    </a:p>
                  </a:txBody>
                  <a:tcPr marL="10130" marR="10130" marT="101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Населе-ние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всего</a:t>
                      </a:r>
                    </a:p>
                  </a:txBody>
                  <a:tcPr marL="10130" marR="10130" marT="101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Водо-снаб-жение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0130" marR="10130" marT="101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Водо-отведе-ние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0130" marR="10130" marT="101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Средне-годовой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объем дождевых вод </a:t>
                      </a:r>
                    </a:p>
                  </a:txBody>
                  <a:tcPr marL="10130" marR="10130" marT="101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Газо-снаб-жение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0130" marR="10130" marT="101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Электро-снаб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  <a:p>
                      <a:pPr algn="ctr" rtl="0" fontAlgn="ctr"/>
                      <a:r>
                        <a:rPr lang="ru-RU" sz="1300" b="1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жение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0130" marR="10130" marT="101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Телефо-низация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ru-RU" sz="1300" b="1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(количество телефонных 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номеров)</a:t>
                      </a:r>
                    </a:p>
                  </a:txBody>
                  <a:tcPr marL="10130" marR="10130" marT="101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Отопление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0130" marR="10130" marT="101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ГВС</a:t>
                      </a:r>
                    </a:p>
                  </a:txBody>
                  <a:tcPr marL="10130" marR="10130" marT="101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Всего на </a:t>
                      </a:r>
                      <a:r>
                        <a:rPr lang="ru-RU" sz="13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тепло-снаб-жение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0130" marR="10130" marT="101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547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Ед. измерения</a:t>
                      </a:r>
                    </a:p>
                  </a:txBody>
                  <a:tcPr marL="10130" marR="10130" marT="101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кв.м.</a:t>
                      </a:r>
                    </a:p>
                  </a:txBody>
                  <a:tcPr marL="10130" marR="10130" marT="101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чел.</a:t>
                      </a:r>
                    </a:p>
                  </a:txBody>
                  <a:tcPr marL="10130" marR="10130" marT="101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м</a:t>
                      </a:r>
                      <a:r>
                        <a:rPr lang="ru-RU" sz="1300" b="0" i="0" u="none" strike="noStrike" baseline="3000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/сут </a:t>
                      </a:r>
                    </a:p>
                  </a:txBody>
                  <a:tcPr marL="10130" marR="10130" marT="101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м</a:t>
                      </a:r>
                      <a:r>
                        <a:rPr lang="ru-RU" sz="1300" b="0" i="0" u="none" strike="noStrike" baseline="3000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/сут </a:t>
                      </a:r>
                    </a:p>
                  </a:txBody>
                  <a:tcPr marL="10130" marR="10130" marT="101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м</a:t>
                      </a:r>
                      <a:r>
                        <a:rPr lang="ru-RU" sz="1300" b="0" i="0" u="none" strike="noStrike" baseline="3000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/год </a:t>
                      </a:r>
                    </a:p>
                  </a:txBody>
                  <a:tcPr marL="10130" marR="10130" marT="101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м</a:t>
                      </a:r>
                      <a:r>
                        <a:rPr lang="ru-RU" sz="1300" b="0" i="0" u="none" strike="noStrike" baseline="3000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/час </a:t>
                      </a:r>
                    </a:p>
                  </a:txBody>
                  <a:tcPr marL="10130" marR="10130" marT="101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кВт</a:t>
                      </a:r>
                    </a:p>
                  </a:txBody>
                  <a:tcPr marL="10130" marR="10130" marT="101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шт.</a:t>
                      </a:r>
                    </a:p>
                  </a:txBody>
                  <a:tcPr marL="10130" marR="10130" marT="101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МВт (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Гккал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/</a:t>
                      </a:r>
                    </a:p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час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)</a:t>
                      </a:r>
                    </a:p>
                  </a:txBody>
                  <a:tcPr marL="10130" marR="10130" marT="101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МВт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(</a:t>
                      </a:r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Гккал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/</a:t>
                      </a:r>
                    </a:p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час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)</a:t>
                      </a:r>
                    </a:p>
                  </a:txBody>
                  <a:tcPr marL="10130" marR="10130" marT="101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МВт (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Гккал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/</a:t>
                      </a:r>
                    </a:p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час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)</a:t>
                      </a:r>
                    </a:p>
                  </a:txBody>
                  <a:tcPr marL="10130" marR="10130" marT="101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5840" y="1405698"/>
            <a:ext cx="11096167" cy="11989038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4395306" y="10856459"/>
            <a:ext cx="2928784" cy="1200226"/>
          </a:xfrm>
          <a:prstGeom prst="rect">
            <a:avLst/>
          </a:prstGeom>
          <a:solidFill>
            <a:schemeClr val="bg1"/>
          </a:solidFill>
        </p:spPr>
        <p:txBody>
          <a:bodyPr wrap="square" lIns="91339" tIns="45669" rIns="91339" bIns="45669">
            <a:spAutoFit/>
          </a:bodyPr>
          <a:lstStyle/>
          <a:p>
            <a:pPr algn="ctr" fontAlgn="t"/>
            <a:r>
              <a:rPr 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Подключение к сетям 10 кВ согласно ТУ</a:t>
            </a:r>
          </a:p>
          <a:p>
            <a:pPr algn="ctr" fontAlgn="t"/>
            <a:r>
              <a:rPr 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энергоснабжающей</a:t>
            </a:r>
            <a:r>
              <a:rPr 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организации</a:t>
            </a:r>
          </a:p>
        </p:txBody>
      </p:sp>
      <p:cxnSp>
        <p:nvCxnSpPr>
          <p:cNvPr id="24" name="Прямая со стрелкой 23"/>
          <p:cNvCxnSpPr/>
          <p:nvPr/>
        </p:nvCxnSpPr>
        <p:spPr>
          <a:xfrm flipV="1">
            <a:off x="6152576" y="10173077"/>
            <a:ext cx="488130" cy="68338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 descr="11 Схема существующих объектов коммунальныой инфраструктуры усл.jpg"/>
          <p:cNvPicPr>
            <a:picLocks noChangeAspect="1"/>
          </p:cNvPicPr>
          <p:nvPr/>
        </p:nvPicPr>
        <p:blipFill>
          <a:blip r:embed="rId3" cstate="email"/>
          <a:srcRect b="-15927"/>
          <a:stretch>
            <a:fillRect/>
          </a:stretch>
        </p:blipFill>
        <p:spPr>
          <a:xfrm>
            <a:off x="12304036" y="2265363"/>
            <a:ext cx="5260064" cy="6248071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12206411" y="1484356"/>
            <a:ext cx="4002669" cy="369320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УСЛОВНЫЕ ОБОЗНАЧЕНИЯ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08112" y="2460616"/>
            <a:ext cx="3308560" cy="1754223"/>
          </a:xfrm>
          <a:prstGeom prst="rect">
            <a:avLst/>
          </a:prstGeom>
          <a:solidFill>
            <a:schemeClr val="bg1"/>
          </a:solidFill>
        </p:spPr>
        <p:txBody>
          <a:bodyPr wrap="square" lIns="91339" tIns="45669" rIns="91339" bIns="45669">
            <a:spAutoFit/>
          </a:bodyPr>
          <a:lstStyle/>
          <a:p>
            <a:pPr algn="ctr" fontAlgn="t"/>
            <a:r>
              <a:rPr 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подключение к существующей  сети хозяйственно-</a:t>
            </a:r>
          </a:p>
          <a:p>
            <a:pPr algn="ctr" fontAlgn="t"/>
            <a:r>
              <a:rPr 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питьевого и противопожарного водопровода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711924" y="12320850"/>
            <a:ext cx="3113308" cy="923227"/>
          </a:xfrm>
          <a:prstGeom prst="rect">
            <a:avLst/>
          </a:prstGeom>
          <a:solidFill>
            <a:schemeClr val="bg1"/>
          </a:solidFill>
        </p:spPr>
        <p:txBody>
          <a:bodyPr wrap="square" lIns="91339" tIns="45669" rIns="91339" bIns="45669">
            <a:spAutoFit/>
          </a:bodyPr>
          <a:lstStyle/>
          <a:p>
            <a:pPr algn="ctr" fontAlgn="t"/>
            <a:r>
              <a:rPr 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 проектируемые очистные сооружения дождевой канализации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880768" y="9880198"/>
            <a:ext cx="2928784" cy="923227"/>
          </a:xfrm>
          <a:prstGeom prst="rect">
            <a:avLst/>
          </a:prstGeom>
          <a:solidFill>
            <a:schemeClr val="bg1"/>
          </a:solidFill>
        </p:spPr>
        <p:txBody>
          <a:bodyPr wrap="square" lIns="91339" tIns="45669" rIns="91339" bIns="45669">
            <a:spAutoFit/>
          </a:bodyPr>
          <a:lstStyle/>
          <a:p>
            <a:pPr algn="ctr" fontAlgn="t"/>
            <a:r>
              <a:rPr 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Подключение к существующим </a:t>
            </a:r>
          </a:p>
          <a:p>
            <a:pPr algn="ctr" fontAlgn="t"/>
            <a:r>
              <a:rPr 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тепловым сетям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9667115" y="12027972"/>
            <a:ext cx="4197921" cy="1200226"/>
          </a:xfrm>
          <a:prstGeom prst="rect">
            <a:avLst/>
          </a:prstGeom>
          <a:solidFill>
            <a:schemeClr val="bg1"/>
          </a:solidFill>
        </p:spPr>
        <p:txBody>
          <a:bodyPr wrap="square" lIns="91339" tIns="45669" rIns="91339" bIns="45669">
            <a:spAutoFit/>
          </a:bodyPr>
          <a:lstStyle/>
          <a:p>
            <a:pPr algn="ctr" fontAlgn="t"/>
            <a:r>
              <a:rPr 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подключение к существующей  сети хозяйственно-</a:t>
            </a:r>
          </a:p>
          <a:p>
            <a:pPr algn="ctr" fontAlgn="t"/>
            <a:r>
              <a:rPr 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питьевого и противопожарного водопровода</a:t>
            </a:r>
          </a:p>
        </p:txBody>
      </p:sp>
      <p:cxnSp>
        <p:nvCxnSpPr>
          <p:cNvPr id="31" name="Прямая со стрелкой 30"/>
          <p:cNvCxnSpPr>
            <a:stCxn id="30" idx="1"/>
          </p:cNvCxnSpPr>
          <p:nvPr/>
        </p:nvCxnSpPr>
        <p:spPr>
          <a:xfrm flipH="1" flipV="1">
            <a:off x="8495603" y="12516104"/>
            <a:ext cx="1171512" cy="1119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3028541" y="7634799"/>
            <a:ext cx="390504" cy="2245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3028541" y="9880198"/>
            <a:ext cx="3612165" cy="976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978394" y="5682277"/>
            <a:ext cx="488130" cy="21477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27" idx="2"/>
          </p:cNvCxnSpPr>
          <p:nvPr/>
        </p:nvCxnSpPr>
        <p:spPr>
          <a:xfrm flipH="1">
            <a:off x="1661776" y="4214839"/>
            <a:ext cx="200616" cy="1565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28" idx="3"/>
          </p:cNvCxnSpPr>
          <p:nvPr/>
        </p:nvCxnSpPr>
        <p:spPr>
          <a:xfrm flipV="1">
            <a:off x="6825232" y="12125599"/>
            <a:ext cx="1963248" cy="6568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12303019" y="2352468"/>
            <a:ext cx="878635" cy="0"/>
          </a:xfrm>
          <a:prstGeom prst="line">
            <a:avLst/>
          </a:prstGeom>
          <a:ln w="762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208112" y="7830051"/>
            <a:ext cx="3113308" cy="923227"/>
          </a:xfrm>
          <a:prstGeom prst="rect">
            <a:avLst/>
          </a:prstGeom>
          <a:solidFill>
            <a:schemeClr val="bg1"/>
          </a:solidFill>
        </p:spPr>
        <p:txBody>
          <a:bodyPr wrap="square" lIns="91339" tIns="45669" rIns="91339" bIns="45669">
            <a:spAutoFit/>
          </a:bodyPr>
          <a:lstStyle/>
          <a:p>
            <a:pPr algn="ctr" fontAlgn="t"/>
            <a:r>
              <a:rPr 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 проектируемые очистные сооружения бытовой канализации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1">
            <a:extLst>
              <a:ext uri="{FF2B5EF4-FFF2-40B4-BE49-F238E27FC236}">
                <a16:creationId xmlns:a16="http://schemas.microsoft.com/office/drawing/2014/main" xmlns="" id="{505E78D9-EE31-724F-BE6E-8E0C9C753A9F}"/>
              </a:ext>
            </a:extLst>
          </p:cNvPr>
          <p:cNvSpPr/>
          <p:nvPr/>
        </p:nvSpPr>
        <p:spPr>
          <a:xfrm>
            <a:off x="0" y="-6"/>
            <a:ext cx="23306083" cy="1241431"/>
          </a:xfrm>
          <a:custGeom>
            <a:avLst/>
            <a:gdLst/>
            <a:ahLst/>
            <a:cxnLst/>
            <a:rect l="l" t="t" r="r" b="b"/>
            <a:pathLst>
              <a:path w="6132417" h="1078740">
                <a:moveTo>
                  <a:pt x="6132417" y="3"/>
                </a:moveTo>
                <a:lnTo>
                  <a:pt x="0" y="3"/>
                </a:lnTo>
                <a:lnTo>
                  <a:pt x="0" y="1078740"/>
                </a:lnTo>
                <a:lnTo>
                  <a:pt x="6132417" y="1078740"/>
                </a:lnTo>
                <a:lnTo>
                  <a:pt x="6132417" y="3"/>
                </a:lnTo>
                <a:close/>
              </a:path>
            </a:pathLst>
          </a:custGeom>
          <a:solidFill>
            <a:srgbClr val="AFCA1F"/>
          </a:solidFill>
        </p:spPr>
        <p:txBody>
          <a:bodyPr wrap="square" lIns="0" tIns="0" rIns="0" bIns="0" rtlCol="0">
            <a:noAutofit/>
          </a:bodyPr>
          <a:lstStyle/>
          <a:p>
            <a:endParaRPr sz="3262"/>
          </a:p>
        </p:txBody>
      </p:sp>
      <p:sp>
        <p:nvSpPr>
          <p:cNvPr id="16" name="object 16"/>
          <p:cNvSpPr txBox="1"/>
          <p:nvPr/>
        </p:nvSpPr>
        <p:spPr>
          <a:xfrm>
            <a:off x="577516" y="317337"/>
            <a:ext cx="22657869" cy="8948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1000"/>
              </a:spcBef>
            </a:pP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параметры территории, получаемые в результате разработки ЭМП</a:t>
            </a:r>
            <a:endParaRPr lang="ru-RU" sz="3000" b="1" spc="-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234666F1-1926-9D46-8E89-9C17A4F79E1B}"/>
              </a:ext>
            </a:extLst>
          </p:cNvPr>
          <p:cNvSpPr/>
          <p:nvPr/>
        </p:nvSpPr>
        <p:spPr>
          <a:xfrm>
            <a:off x="21934487" y="59800"/>
            <a:ext cx="121126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0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7000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E1D50954-B86E-40E0-9D8D-AD0F7C409A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82325517"/>
              </p:ext>
            </p:extLst>
          </p:nvPr>
        </p:nvGraphicFramePr>
        <p:xfrm>
          <a:off x="3349591" y="1642534"/>
          <a:ext cx="17720109" cy="11283574"/>
        </p:xfrm>
        <a:graphic>
          <a:graphicData uri="http://schemas.openxmlformats.org/drawingml/2006/table">
            <a:tbl>
              <a:tblPr/>
              <a:tblGrid>
                <a:gridCol w="131939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261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696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5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Наименование параметра</a:t>
                      </a:r>
                    </a:p>
                  </a:txBody>
                  <a:tcPr marL="7929" marR="7929" marT="6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5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Единицы измерения</a:t>
                      </a:r>
                    </a:p>
                  </a:txBody>
                  <a:tcPr marL="7929" marR="7929" marT="6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17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35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Площадь кварталов </a:t>
                      </a:r>
                    </a:p>
                  </a:txBody>
                  <a:tcPr marL="7929" marR="7929" marT="6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5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га</a:t>
                      </a:r>
                    </a:p>
                  </a:txBody>
                  <a:tcPr marL="7929" marR="7929" marT="6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25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35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суммарная поэтажная площадь в ГНС</a:t>
                      </a:r>
                    </a:p>
                  </a:txBody>
                  <a:tcPr marL="7929" marR="7929" marT="6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5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кв.м.</a:t>
                      </a:r>
                    </a:p>
                  </a:txBody>
                  <a:tcPr marL="7929" marR="7929" marT="6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7218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35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площадь застройки жилыми домами</a:t>
                      </a:r>
                    </a:p>
                  </a:txBody>
                  <a:tcPr marL="7929" marR="7929" marT="6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5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кв.м.</a:t>
                      </a:r>
                    </a:p>
                  </a:txBody>
                  <a:tcPr marL="7929" marR="7929" marT="6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817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35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площадь квартир</a:t>
                      </a:r>
                    </a:p>
                  </a:txBody>
                  <a:tcPr marL="7929" marR="7929" marT="6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5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кв.м.</a:t>
                      </a:r>
                    </a:p>
                  </a:txBody>
                  <a:tcPr marL="7929" marR="7929" marT="6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817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35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площадь нежилых объектов</a:t>
                      </a:r>
                    </a:p>
                  </a:txBody>
                  <a:tcPr marL="7929" marR="7929" marT="6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5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кв.м.</a:t>
                      </a:r>
                    </a:p>
                  </a:txBody>
                  <a:tcPr marL="7929" marR="7929" marT="6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5817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35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население </a:t>
                      </a:r>
                      <a:r>
                        <a:rPr lang="ru-RU" sz="35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расчетное</a:t>
                      </a:r>
                      <a:endParaRPr lang="ru-RU" sz="35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929" marR="7929" marT="6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5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чел.</a:t>
                      </a:r>
                    </a:p>
                  </a:txBody>
                  <a:tcPr marL="7929" marR="7929" marT="6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5817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35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население прибывающее</a:t>
                      </a:r>
                    </a:p>
                  </a:txBody>
                  <a:tcPr marL="7929" marR="7929" marT="6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5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чел.</a:t>
                      </a:r>
                    </a:p>
                  </a:txBody>
                  <a:tcPr marL="7929" marR="7929" marT="6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5817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35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этажность (средняя, максимальная)</a:t>
                      </a:r>
                    </a:p>
                  </a:txBody>
                  <a:tcPr marL="7929" marR="7929" marT="6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5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эт</a:t>
                      </a:r>
                      <a:r>
                        <a:rPr lang="ru-RU" sz="35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7929" marR="7929" marT="6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5817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35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Места хранения автомобилей</a:t>
                      </a:r>
                    </a:p>
                  </a:txBody>
                  <a:tcPr marL="7929" marR="7929" marT="6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5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929" marR="7929" marT="6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1"/>
                  </a:ext>
                </a:extLst>
              </a:tr>
              <a:tr h="5817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35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для постоянного хранения</a:t>
                      </a:r>
                    </a:p>
                  </a:txBody>
                  <a:tcPr marL="7929" marR="7929" marT="6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5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м/м</a:t>
                      </a:r>
                    </a:p>
                  </a:txBody>
                  <a:tcPr marL="7929" marR="7929" marT="6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2"/>
                  </a:ext>
                </a:extLst>
              </a:tr>
              <a:tr h="5817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35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для временного хранения</a:t>
                      </a:r>
                    </a:p>
                  </a:txBody>
                  <a:tcPr marL="7929" marR="7929" marT="6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5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м/м</a:t>
                      </a:r>
                    </a:p>
                  </a:txBody>
                  <a:tcPr marL="7929" marR="7929" marT="6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3"/>
                  </a:ext>
                </a:extLst>
              </a:tr>
              <a:tr h="5817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35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Приобъектные</a:t>
                      </a:r>
                      <a:r>
                        <a:rPr lang="ru-RU" sz="35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парковки</a:t>
                      </a:r>
                    </a:p>
                  </a:txBody>
                  <a:tcPr marL="7929" marR="7929" marT="6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5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м/м</a:t>
                      </a:r>
                    </a:p>
                  </a:txBody>
                  <a:tcPr marL="7929" marR="7929" marT="6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4"/>
                  </a:ext>
                </a:extLst>
              </a:tr>
              <a:tr h="5817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35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Социальная инфраструктура</a:t>
                      </a:r>
                    </a:p>
                  </a:txBody>
                  <a:tcPr marL="7929" marR="7929" marT="6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5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929" marR="7929" marT="6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49"/>
                  </a:ext>
                </a:extLst>
              </a:tr>
              <a:tr h="5817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35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школа</a:t>
                      </a:r>
                    </a:p>
                  </a:txBody>
                  <a:tcPr marL="7929" marR="7929" marT="6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5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мест</a:t>
                      </a:r>
                    </a:p>
                  </a:txBody>
                  <a:tcPr marL="7929" marR="7929" marT="6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50"/>
                  </a:ext>
                </a:extLst>
              </a:tr>
              <a:tr h="5817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35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детский сад</a:t>
                      </a:r>
                    </a:p>
                  </a:txBody>
                  <a:tcPr marL="7929" marR="7929" marT="6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5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мест</a:t>
                      </a:r>
                    </a:p>
                  </a:txBody>
                  <a:tcPr marL="7929" marR="7929" marT="6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52"/>
                  </a:ext>
                </a:extLst>
              </a:tr>
              <a:tr h="5817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35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поликлиники</a:t>
                      </a:r>
                    </a:p>
                  </a:txBody>
                  <a:tcPr marL="7929" marR="7929" marT="6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5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посещений в смену</a:t>
                      </a:r>
                    </a:p>
                  </a:txBody>
                  <a:tcPr marL="7929" marR="7929" marT="6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5278282"/>
                  </a:ext>
                </a:extLst>
              </a:tr>
              <a:tr h="5817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35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Создаваемые рабочие места</a:t>
                      </a:r>
                    </a:p>
                  </a:txBody>
                  <a:tcPr marL="7929" marR="7929" marT="6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5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мест</a:t>
                      </a:r>
                    </a:p>
                  </a:txBody>
                  <a:tcPr marL="7929" marR="7929" marT="62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518147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99544461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1">
            <a:extLst>
              <a:ext uri="{FF2B5EF4-FFF2-40B4-BE49-F238E27FC236}">
                <a16:creationId xmlns:a16="http://schemas.microsoft.com/office/drawing/2014/main" xmlns="" id="{505E78D9-EE31-724F-BE6E-8E0C9C753A9F}"/>
              </a:ext>
            </a:extLst>
          </p:cNvPr>
          <p:cNvSpPr/>
          <p:nvPr/>
        </p:nvSpPr>
        <p:spPr>
          <a:xfrm>
            <a:off x="0" y="-6"/>
            <a:ext cx="23306083" cy="1241431"/>
          </a:xfrm>
          <a:custGeom>
            <a:avLst/>
            <a:gdLst/>
            <a:ahLst/>
            <a:cxnLst/>
            <a:rect l="l" t="t" r="r" b="b"/>
            <a:pathLst>
              <a:path w="6132417" h="1078740">
                <a:moveTo>
                  <a:pt x="6132417" y="3"/>
                </a:moveTo>
                <a:lnTo>
                  <a:pt x="0" y="3"/>
                </a:lnTo>
                <a:lnTo>
                  <a:pt x="0" y="1078740"/>
                </a:lnTo>
                <a:lnTo>
                  <a:pt x="6132417" y="1078740"/>
                </a:lnTo>
                <a:lnTo>
                  <a:pt x="6132417" y="3"/>
                </a:lnTo>
                <a:close/>
              </a:path>
            </a:pathLst>
          </a:custGeom>
          <a:solidFill>
            <a:srgbClr val="AFCA1F"/>
          </a:solidFill>
        </p:spPr>
        <p:txBody>
          <a:bodyPr wrap="square" lIns="0" tIns="0" rIns="0" bIns="0" rtlCol="0">
            <a:noAutofit/>
          </a:bodyPr>
          <a:lstStyle/>
          <a:p>
            <a:endParaRPr sz="3262"/>
          </a:p>
        </p:txBody>
      </p:sp>
      <p:sp>
        <p:nvSpPr>
          <p:cNvPr id="16" name="object 16"/>
          <p:cNvSpPr txBox="1"/>
          <p:nvPr/>
        </p:nvSpPr>
        <p:spPr>
          <a:xfrm>
            <a:off x="847023" y="317337"/>
            <a:ext cx="22657869" cy="8948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1000"/>
              </a:spcBef>
            </a:pP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отличия ЭМП от ДПТ</a:t>
            </a:r>
            <a:endParaRPr lang="ru-RU" sz="3000" b="1" spc="-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234666F1-1926-9D46-8E89-9C17A4F79E1B}"/>
              </a:ext>
            </a:extLst>
          </p:cNvPr>
          <p:cNvSpPr/>
          <p:nvPr/>
        </p:nvSpPr>
        <p:spPr>
          <a:xfrm>
            <a:off x="21934487" y="59800"/>
            <a:ext cx="121126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0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7000" dirty="0"/>
          </a:p>
        </p:txBody>
      </p:sp>
      <p:sp>
        <p:nvSpPr>
          <p:cNvPr id="5" name="object 14">
            <a:extLst>
              <a:ext uri="{FF2B5EF4-FFF2-40B4-BE49-F238E27FC236}">
                <a16:creationId xmlns:a16="http://schemas.microsoft.com/office/drawing/2014/main" xmlns="" id="{0385052E-9077-89E2-0811-3FBBFD4F53A3}"/>
              </a:ext>
            </a:extLst>
          </p:cNvPr>
          <p:cNvSpPr txBox="1"/>
          <p:nvPr/>
        </p:nvSpPr>
        <p:spPr>
          <a:xfrm>
            <a:off x="1057259" y="1876926"/>
            <a:ext cx="21581360" cy="101354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37364" indent="-514350" algn="just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AutoNum type="arabicPeriod"/>
            </a:pP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ЭМП не подлежит утверждению</a:t>
            </a:r>
          </a:p>
          <a:p>
            <a:pPr marL="537364" indent="-514350" algn="just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AutoNum type="arabicPeriod"/>
            </a:pP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ЭМП разрабатывается только по инициативе ОМС</a:t>
            </a:r>
          </a:p>
          <a:p>
            <a:pPr marL="537364" indent="-514350" algn="just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AutoNum type="arabicPeriod"/>
            </a:pP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ЭМП осуществляется за счет  средств бюджета, обеспечивает разработку только комитет по архитектуре и градостроительству МО</a:t>
            </a:r>
          </a:p>
          <a:p>
            <a:pPr marL="537364" indent="-514350" algn="just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AutoNum type="arabicPeriod"/>
            </a:pP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ЭМП не содержит сведений о границах зон планируемого размещения объектов капитального строительства и земельных участках (в составе  ЭМП приводятся сведения о параметрах размещаемых объектов)</a:t>
            </a:r>
          </a:p>
          <a:p>
            <a:pPr marL="537364" indent="-514350" algn="just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AutoNum type="arabicPeriod"/>
            </a:pP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ЭМП содержит сведения, не являющиеся предметом утверждения ППТ и ПМТ, а именно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20000" indent="-285750" algn="just">
              <a:buFont typeface="Arial" panose="020B0604020202020204" pitchFamily="34" charset="0"/>
              <a:buChar char="•"/>
            </a:pP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обоснование возможности осуществления комплексного развития территории, планируемый вид КРТ</a:t>
            </a:r>
          </a:p>
          <a:p>
            <a:pPr marL="720000" indent="-285750" algn="just">
              <a:buFont typeface="Arial" panose="020B0604020202020204" pitchFamily="34" charset="0"/>
              <a:buChar char="•"/>
            </a:pP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обоснование границ КРТ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0" indent="-285750" algn="just">
              <a:buFont typeface="Arial" panose="020B0604020202020204" pitchFamily="34" charset="0"/>
              <a:buChar char="•"/>
            </a:pP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сведения о предоставляемой для переселения площади квартир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0" indent="-285750" algn="just">
              <a:buFont typeface="Arial" panose="020B0604020202020204" pitchFamily="34" charset="0"/>
              <a:buChar char="•"/>
            </a:pP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схема переселения сносимых МКД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0" indent="-285750" algn="just">
              <a:buFont typeface="Arial" panose="020B0604020202020204" pitchFamily="34" charset="0"/>
              <a:buChar char="•"/>
            </a:pP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сведения и обоснование необходимости привлечения средств бюджета Московской области и/или бюджета соответствующего городского округа Московской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233419890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1">
            <a:extLst>
              <a:ext uri="{FF2B5EF4-FFF2-40B4-BE49-F238E27FC236}">
                <a16:creationId xmlns:a16="http://schemas.microsoft.com/office/drawing/2014/main" xmlns="" id="{505E78D9-EE31-724F-BE6E-8E0C9C753A9F}"/>
              </a:ext>
            </a:extLst>
          </p:cNvPr>
          <p:cNvSpPr/>
          <p:nvPr/>
        </p:nvSpPr>
        <p:spPr>
          <a:xfrm>
            <a:off x="0" y="-6"/>
            <a:ext cx="23306083" cy="1254409"/>
          </a:xfrm>
          <a:custGeom>
            <a:avLst/>
            <a:gdLst/>
            <a:ahLst/>
            <a:cxnLst/>
            <a:rect l="l" t="t" r="r" b="b"/>
            <a:pathLst>
              <a:path w="6132417" h="1078740">
                <a:moveTo>
                  <a:pt x="6132417" y="3"/>
                </a:moveTo>
                <a:lnTo>
                  <a:pt x="0" y="3"/>
                </a:lnTo>
                <a:lnTo>
                  <a:pt x="0" y="1078740"/>
                </a:lnTo>
                <a:lnTo>
                  <a:pt x="6132417" y="1078740"/>
                </a:lnTo>
                <a:lnTo>
                  <a:pt x="6132417" y="3"/>
                </a:lnTo>
                <a:close/>
              </a:path>
            </a:pathLst>
          </a:custGeom>
          <a:solidFill>
            <a:srgbClr val="AFCA1F"/>
          </a:solidFill>
        </p:spPr>
        <p:txBody>
          <a:bodyPr wrap="square" lIns="0" tIns="0" rIns="0" bIns="0" rtlCol="0">
            <a:noAutofit/>
          </a:bodyPr>
          <a:lstStyle/>
          <a:p>
            <a:endParaRPr sz="3262"/>
          </a:p>
        </p:txBody>
      </p:sp>
      <p:sp>
        <p:nvSpPr>
          <p:cNvPr id="16" name="object 16"/>
          <p:cNvSpPr txBox="1"/>
          <p:nvPr/>
        </p:nvSpPr>
        <p:spPr>
          <a:xfrm>
            <a:off x="1211263" y="250257"/>
            <a:ext cx="20883562" cy="8216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r>
              <a:rPr lang="ru-RU" sz="40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 эскиза мастер-плана в системе градостроительной документации</a:t>
            </a:r>
            <a:endParaRPr lang="ru-RU" sz="3000" b="1" spc="-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4">
            <a:extLst>
              <a:ext uri="{FF2B5EF4-FFF2-40B4-BE49-F238E27FC236}">
                <a16:creationId xmlns:a16="http://schemas.microsoft.com/office/drawing/2014/main" xmlns="" id="{47547574-27ED-C82A-0018-FC7EC6D62C25}"/>
              </a:ext>
            </a:extLst>
          </p:cNvPr>
          <p:cNvSpPr txBox="1"/>
          <p:nvPr/>
        </p:nvSpPr>
        <p:spPr>
          <a:xfrm>
            <a:off x="989882" y="2107933"/>
            <a:ext cx="20883562" cy="61216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014" algn="just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Понятие эскиза мастер-плана введено постановлением Правительства МО от 29.12.2021 </a:t>
            </a:r>
            <a:b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№ 1500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45 «О внесении изменений в некоторые постановления Правительства Московской области», которое внесло изменение в постановление Правительства МО от 26.01.2021 N 29/3 </a:t>
            </a:r>
            <a:b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"О порядке комплексного развития территорий в Московской области»</a:t>
            </a:r>
          </a:p>
          <a:p>
            <a:pPr marL="23014" algn="just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endParaRPr lang="ru-RU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014" algn="just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Законом МО от 30.03.2022 №34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/2022-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ОЗ понятие эскиз </a:t>
            </a:r>
            <a:r>
              <a:rPr lang="ru-RU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Мастер-плана</a:t>
            </a: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введено в статью 18.1 закона МО от 07.03.2007 №36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2007-ОЗ «О Генеральном плане развития Московской области»</a:t>
            </a:r>
          </a:p>
          <a:p>
            <a:pPr marL="23014" algn="just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endParaRPr lang="ru-RU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014" algn="just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Постановлением Правительства МО от 12.04.2022 № 363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14 утверждена методика расчета стоимости разработки ЭМП</a:t>
            </a:r>
          </a:p>
          <a:p>
            <a:pPr marL="23014" algn="just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endParaRPr lang="ru-RU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22889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14">
            <a:extLst>
              <a:ext uri="{FF2B5EF4-FFF2-40B4-BE49-F238E27FC236}">
                <a16:creationId xmlns:a16="http://schemas.microsoft.com/office/drawing/2014/main" xmlns="" id="{CBA87305-3CC4-4863-AAC7-2FE23A19D434}"/>
              </a:ext>
            </a:extLst>
          </p:cNvPr>
          <p:cNvSpPr txBox="1"/>
          <p:nvPr/>
        </p:nvSpPr>
        <p:spPr>
          <a:xfrm>
            <a:off x="1211263" y="1420386"/>
            <a:ext cx="20883562" cy="56091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014" algn="just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Эскиз мастер-плана (ЭМП) 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- инструмент комплексного анализа и оценки градостроительного потенциала территории, используемый для принятия решения уполномоченными органами и потенциальным застройщиком при определении основных параметров и условий договора комплексного развития территории (ДКРТ). ЭМП – основа для разработки мастер-плана.</a:t>
            </a:r>
          </a:p>
          <a:p>
            <a:pPr marL="23014" algn="just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На основании  ЭМП стороны ДКРТ могут проанализировать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lvl="0" indent="-457200">
              <a:buFontTx/>
              <a:buChar char="-"/>
            </a:pP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планировочные ограничения территории</a:t>
            </a:r>
          </a:p>
          <a:p>
            <a:pPr marL="457200" lvl="0" indent="-457200">
              <a:buFontTx/>
              <a:buChar char="-"/>
            </a:pP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нагрузки на все виды инфраструктуры (инженерной, транспортной, социальной)</a:t>
            </a:r>
          </a:p>
          <a:p>
            <a:pPr marL="457200" lvl="0" indent="-457200">
              <a:buFontTx/>
              <a:buChar char="-"/>
            </a:pP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возможные объемы строительства</a:t>
            </a:r>
          </a:p>
          <a:p>
            <a:pPr marL="457200" lvl="0" indent="-457200">
              <a:buFontTx/>
              <a:buChar char="-"/>
            </a:pP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экономические риски</a:t>
            </a:r>
          </a:p>
          <a:p>
            <a:pPr marL="457200" lvl="0" indent="-457200">
              <a:buFontTx/>
              <a:buChar char="-"/>
            </a:pP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распределение обязанностей между всеми сторонами ДКРТ</a:t>
            </a:r>
          </a:p>
          <a:p>
            <a:pPr marL="23014" algn="just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endParaRPr lang="ru-RU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21">
            <a:extLst>
              <a:ext uri="{FF2B5EF4-FFF2-40B4-BE49-F238E27FC236}">
                <a16:creationId xmlns:a16="http://schemas.microsoft.com/office/drawing/2014/main" xmlns="" id="{505E78D9-EE31-724F-BE6E-8E0C9C753A9F}"/>
              </a:ext>
            </a:extLst>
          </p:cNvPr>
          <p:cNvSpPr/>
          <p:nvPr/>
        </p:nvSpPr>
        <p:spPr>
          <a:xfrm>
            <a:off x="0" y="-6"/>
            <a:ext cx="23306083" cy="1254409"/>
          </a:xfrm>
          <a:custGeom>
            <a:avLst/>
            <a:gdLst/>
            <a:ahLst/>
            <a:cxnLst/>
            <a:rect l="l" t="t" r="r" b="b"/>
            <a:pathLst>
              <a:path w="6132417" h="1078740">
                <a:moveTo>
                  <a:pt x="6132417" y="3"/>
                </a:moveTo>
                <a:lnTo>
                  <a:pt x="0" y="3"/>
                </a:lnTo>
                <a:lnTo>
                  <a:pt x="0" y="1078740"/>
                </a:lnTo>
                <a:lnTo>
                  <a:pt x="6132417" y="1078740"/>
                </a:lnTo>
                <a:lnTo>
                  <a:pt x="6132417" y="3"/>
                </a:lnTo>
                <a:close/>
              </a:path>
            </a:pathLst>
          </a:custGeom>
          <a:solidFill>
            <a:srgbClr val="AFCA1F"/>
          </a:solidFill>
        </p:spPr>
        <p:txBody>
          <a:bodyPr wrap="square" lIns="0" tIns="0" rIns="0" bIns="0" rtlCol="0">
            <a:noAutofit/>
          </a:bodyPr>
          <a:lstStyle/>
          <a:p>
            <a:endParaRPr sz="3262"/>
          </a:p>
        </p:txBody>
      </p:sp>
      <p:sp>
        <p:nvSpPr>
          <p:cNvPr id="16" name="object 16"/>
          <p:cNvSpPr txBox="1"/>
          <p:nvPr/>
        </p:nvSpPr>
        <p:spPr>
          <a:xfrm>
            <a:off x="1211263" y="250257"/>
            <a:ext cx="20883562" cy="8216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r>
              <a:rPr lang="ru-RU" sz="40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 эскиза мастер-плана</a:t>
            </a:r>
            <a:r>
              <a:rPr lang="en-US" sz="40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системе градостроительной документации</a:t>
            </a:r>
            <a:endParaRPr lang="ru-RU" sz="3000" b="1" spc="-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14">
            <a:extLst>
              <a:ext uri="{FF2B5EF4-FFF2-40B4-BE49-F238E27FC236}">
                <a16:creationId xmlns:a16="http://schemas.microsoft.com/office/drawing/2014/main" xmlns="" id="{20F06CF6-2D4A-AB95-AE09-782E25CCAF0F}"/>
              </a:ext>
            </a:extLst>
          </p:cNvPr>
          <p:cNvSpPr txBox="1"/>
          <p:nvPr/>
        </p:nvSpPr>
        <p:spPr>
          <a:xfrm>
            <a:off x="1211263" y="7348891"/>
            <a:ext cx="20883562" cy="16026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014" algn="just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ЭМП разрабатывается только в случае принятия решения о комплексном развитии территории органами местного самоуправления. Разработку ЭМП обеспечивает Комитет по архитектуре и градостроительству Московской области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D065BD70-3AAE-81A8-1D38-D21559ABA960}"/>
              </a:ext>
            </a:extLst>
          </p:cNvPr>
          <p:cNvSpPr/>
          <p:nvPr/>
        </p:nvSpPr>
        <p:spPr>
          <a:xfrm>
            <a:off x="1386038" y="9134375"/>
            <a:ext cx="4071486" cy="1795109"/>
          </a:xfrm>
          <a:prstGeom prst="roundRect">
            <a:avLst/>
          </a:prstGeom>
          <a:ln w="38100"/>
          <a:effectLst>
            <a:outerShdw blurRad="50800" dist="215900" dir="2280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object 14">
            <a:extLst>
              <a:ext uri="{FF2B5EF4-FFF2-40B4-BE49-F238E27FC236}">
                <a16:creationId xmlns:a16="http://schemas.microsoft.com/office/drawing/2014/main" xmlns="" id="{8E8DE33C-84B5-EEEF-55A2-14351ACDECA6}"/>
              </a:ext>
            </a:extLst>
          </p:cNvPr>
          <p:cNvSpPr txBox="1"/>
          <p:nvPr/>
        </p:nvSpPr>
        <p:spPr>
          <a:xfrm>
            <a:off x="1854552" y="9325275"/>
            <a:ext cx="3073583" cy="14838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014" algn="ctr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ЭМП – град. параметры территории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A10901D8-DB11-EA4D-BBAA-8EF343C8AB18}"/>
              </a:ext>
            </a:extLst>
          </p:cNvPr>
          <p:cNvSpPr/>
          <p:nvPr/>
        </p:nvSpPr>
        <p:spPr>
          <a:xfrm>
            <a:off x="6413430" y="9134375"/>
            <a:ext cx="4451888" cy="2512193"/>
          </a:xfrm>
          <a:prstGeom prst="roundRect">
            <a:avLst/>
          </a:prstGeom>
          <a:ln w="38100"/>
          <a:effectLst>
            <a:outerShdw blurRad="50800" dist="215900" dir="2280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object 14">
            <a:extLst>
              <a:ext uri="{FF2B5EF4-FFF2-40B4-BE49-F238E27FC236}">
                <a16:creationId xmlns:a16="http://schemas.microsoft.com/office/drawing/2014/main" xmlns="" id="{51617179-3627-5212-A937-EB291051BE95}"/>
              </a:ext>
            </a:extLst>
          </p:cNvPr>
          <p:cNvSpPr txBox="1"/>
          <p:nvPr/>
        </p:nvSpPr>
        <p:spPr>
          <a:xfrm>
            <a:off x="6556289" y="9325275"/>
            <a:ext cx="4098877" cy="24271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014" algn="ctr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Мастер-план</a:t>
            </a:r>
            <a:b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(дополняется архитектурным кодом проекта и сведениями о переселении)</a:t>
            </a:r>
          </a:p>
        </p:txBody>
      </p:sp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xmlns="" id="{47CBAFF2-5EA2-713F-A8CD-66404F085D13}"/>
              </a:ext>
            </a:extLst>
          </p:cNvPr>
          <p:cNvSpPr/>
          <p:nvPr/>
        </p:nvSpPr>
        <p:spPr>
          <a:xfrm>
            <a:off x="5592278" y="9673389"/>
            <a:ext cx="760277" cy="673769"/>
          </a:xfrm>
          <a:prstGeom prst="rightArrow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50E82F6B-BBA2-4093-5304-E986CF1E9C04}"/>
              </a:ext>
            </a:extLst>
          </p:cNvPr>
          <p:cNvSpPr/>
          <p:nvPr/>
        </p:nvSpPr>
        <p:spPr>
          <a:xfrm>
            <a:off x="11867745" y="9163251"/>
            <a:ext cx="2647152" cy="1915427"/>
          </a:xfrm>
          <a:prstGeom prst="roundRect">
            <a:avLst/>
          </a:prstGeom>
          <a:ln w="38100"/>
          <a:effectLst>
            <a:outerShdw blurRad="50800" dist="215900" dir="2280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object 14">
            <a:extLst>
              <a:ext uri="{FF2B5EF4-FFF2-40B4-BE49-F238E27FC236}">
                <a16:creationId xmlns:a16="http://schemas.microsoft.com/office/drawing/2014/main" xmlns="" id="{FC66DF7C-EB74-E219-487F-FA2981D6869B}"/>
              </a:ext>
            </a:extLst>
          </p:cNvPr>
          <p:cNvSpPr txBox="1"/>
          <p:nvPr/>
        </p:nvSpPr>
        <p:spPr>
          <a:xfrm>
            <a:off x="12071479" y="9634889"/>
            <a:ext cx="2202786" cy="10106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014" algn="ctr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Решение о КРТ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трелка: вправо 16">
            <a:extLst>
              <a:ext uri="{FF2B5EF4-FFF2-40B4-BE49-F238E27FC236}">
                <a16:creationId xmlns:a16="http://schemas.microsoft.com/office/drawing/2014/main" xmlns="" id="{778BD4BC-E1A7-F41C-7F37-F116062CA079}"/>
              </a:ext>
            </a:extLst>
          </p:cNvPr>
          <p:cNvSpPr/>
          <p:nvPr/>
        </p:nvSpPr>
        <p:spPr>
          <a:xfrm>
            <a:off x="11046593" y="9673389"/>
            <a:ext cx="774631" cy="673769"/>
          </a:xfrm>
          <a:prstGeom prst="rightArrow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xmlns="" id="{A9859182-6F66-1129-8D7D-9E842B82088C}"/>
              </a:ext>
            </a:extLst>
          </p:cNvPr>
          <p:cNvSpPr/>
          <p:nvPr/>
        </p:nvSpPr>
        <p:spPr>
          <a:xfrm>
            <a:off x="15488449" y="9163251"/>
            <a:ext cx="2647152" cy="1915427"/>
          </a:xfrm>
          <a:prstGeom prst="roundRect">
            <a:avLst/>
          </a:prstGeom>
          <a:ln w="38100"/>
          <a:effectLst>
            <a:outerShdw blurRad="50800" dist="215900" dir="2280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object 14">
            <a:extLst>
              <a:ext uri="{FF2B5EF4-FFF2-40B4-BE49-F238E27FC236}">
                <a16:creationId xmlns:a16="http://schemas.microsoft.com/office/drawing/2014/main" xmlns="" id="{DC5CCDC0-405F-4D32-5507-80F7DA72EF49}"/>
              </a:ext>
            </a:extLst>
          </p:cNvPr>
          <p:cNvSpPr txBox="1"/>
          <p:nvPr/>
        </p:nvSpPr>
        <p:spPr>
          <a:xfrm>
            <a:off x="15692183" y="9634889"/>
            <a:ext cx="2202786" cy="10106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014" algn="ctr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Договор КРТ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трелка: вправо 23">
            <a:extLst>
              <a:ext uri="{FF2B5EF4-FFF2-40B4-BE49-F238E27FC236}">
                <a16:creationId xmlns:a16="http://schemas.microsoft.com/office/drawing/2014/main" xmlns="" id="{F3CDA9CE-A05A-5829-7BC8-C3A59F97334A}"/>
              </a:ext>
            </a:extLst>
          </p:cNvPr>
          <p:cNvSpPr/>
          <p:nvPr/>
        </p:nvSpPr>
        <p:spPr>
          <a:xfrm>
            <a:off x="14667297" y="9673389"/>
            <a:ext cx="774631" cy="673769"/>
          </a:xfrm>
          <a:prstGeom prst="rightArrow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xmlns="" id="{695A6744-6B80-3E76-7A12-A88F94F92EC4}"/>
              </a:ext>
            </a:extLst>
          </p:cNvPr>
          <p:cNvSpPr/>
          <p:nvPr/>
        </p:nvSpPr>
        <p:spPr>
          <a:xfrm>
            <a:off x="19160487" y="9163251"/>
            <a:ext cx="3218250" cy="1915427"/>
          </a:xfrm>
          <a:prstGeom prst="roundRect">
            <a:avLst/>
          </a:prstGeom>
          <a:ln w="38100"/>
          <a:effectLst>
            <a:outerShdw blurRad="50800" dist="215900" dir="2280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object 14">
            <a:extLst>
              <a:ext uri="{FF2B5EF4-FFF2-40B4-BE49-F238E27FC236}">
                <a16:creationId xmlns:a16="http://schemas.microsoft.com/office/drawing/2014/main" xmlns="" id="{3F0A73ED-CB85-F2A8-83B7-FAFF7C8F5161}"/>
              </a:ext>
            </a:extLst>
          </p:cNvPr>
          <p:cNvSpPr txBox="1"/>
          <p:nvPr/>
        </p:nvSpPr>
        <p:spPr>
          <a:xfrm>
            <a:off x="19728420" y="9561896"/>
            <a:ext cx="2082383" cy="10106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014" algn="ctr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ППТ </a:t>
            </a:r>
            <a:b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ПМТ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Стрелка: вправо 26">
            <a:extLst>
              <a:ext uri="{FF2B5EF4-FFF2-40B4-BE49-F238E27FC236}">
                <a16:creationId xmlns:a16="http://schemas.microsoft.com/office/drawing/2014/main" xmlns="" id="{AF329D4B-E761-B35C-9769-2B50BAA80151}"/>
              </a:ext>
            </a:extLst>
          </p:cNvPr>
          <p:cNvSpPr/>
          <p:nvPr/>
        </p:nvSpPr>
        <p:spPr>
          <a:xfrm>
            <a:off x="18339335" y="9673389"/>
            <a:ext cx="774631" cy="673769"/>
          </a:xfrm>
          <a:prstGeom prst="rightArrow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618479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1">
            <a:extLst>
              <a:ext uri="{FF2B5EF4-FFF2-40B4-BE49-F238E27FC236}">
                <a16:creationId xmlns:a16="http://schemas.microsoft.com/office/drawing/2014/main" xmlns="" id="{505E78D9-EE31-724F-BE6E-8E0C9C753A9F}"/>
              </a:ext>
            </a:extLst>
          </p:cNvPr>
          <p:cNvSpPr/>
          <p:nvPr/>
        </p:nvSpPr>
        <p:spPr>
          <a:xfrm>
            <a:off x="0" y="-208392"/>
            <a:ext cx="23306083" cy="1254409"/>
          </a:xfrm>
          <a:custGeom>
            <a:avLst/>
            <a:gdLst/>
            <a:ahLst/>
            <a:cxnLst/>
            <a:rect l="l" t="t" r="r" b="b"/>
            <a:pathLst>
              <a:path w="6132417" h="1078740">
                <a:moveTo>
                  <a:pt x="6132417" y="3"/>
                </a:moveTo>
                <a:lnTo>
                  <a:pt x="0" y="3"/>
                </a:lnTo>
                <a:lnTo>
                  <a:pt x="0" y="1078740"/>
                </a:lnTo>
                <a:lnTo>
                  <a:pt x="6132417" y="1078740"/>
                </a:lnTo>
                <a:lnTo>
                  <a:pt x="6132417" y="3"/>
                </a:lnTo>
                <a:close/>
              </a:path>
            </a:pathLst>
          </a:custGeom>
          <a:solidFill>
            <a:srgbClr val="AFCA1F"/>
          </a:solidFill>
        </p:spPr>
        <p:txBody>
          <a:bodyPr wrap="square" lIns="0" tIns="0" rIns="0" bIns="0" rtlCol="0">
            <a:noAutofit/>
          </a:bodyPr>
          <a:lstStyle/>
          <a:p>
            <a:endParaRPr sz="3262">
              <a:solidFill>
                <a:schemeClr val="bg1"/>
              </a:solidFill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74563" y="59800"/>
            <a:ext cx="20883562" cy="8834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ЭМП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873D2DCC-980A-1F44-AE54-E9A8F194F337}"/>
              </a:ext>
            </a:extLst>
          </p:cNvPr>
          <p:cNvSpPr/>
          <p:nvPr/>
        </p:nvSpPr>
        <p:spPr>
          <a:xfrm>
            <a:off x="21958125" y="59800"/>
            <a:ext cx="121126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0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7000" dirty="0"/>
          </a:p>
        </p:txBody>
      </p:sp>
      <p:sp>
        <p:nvSpPr>
          <p:cNvPr id="6" name="object 14">
            <a:extLst>
              <a:ext uri="{FF2B5EF4-FFF2-40B4-BE49-F238E27FC236}">
                <a16:creationId xmlns:a16="http://schemas.microsoft.com/office/drawing/2014/main" xmlns="" id="{CBA87305-3CC4-4863-AAC7-2FE23A19D434}"/>
              </a:ext>
            </a:extLst>
          </p:cNvPr>
          <p:cNvSpPr txBox="1"/>
          <p:nvPr/>
        </p:nvSpPr>
        <p:spPr>
          <a:xfrm>
            <a:off x="897464" y="1133776"/>
            <a:ext cx="21454535" cy="129476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just"/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1.Пояснительная </a:t>
            </a:r>
            <a:r>
              <a:rPr lang="ru-R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записка</a:t>
            </a:r>
          </a:p>
          <a:p>
            <a:pPr algn="just"/>
            <a:endParaRPr lang="ru-RU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1.1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Описание границ территории комплексного развития.</a:t>
            </a:r>
          </a:p>
          <a:p>
            <a:pPr algn="just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1.2.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Обоснование возможности осуществления комплексного развития территории.</a:t>
            </a:r>
          </a:p>
          <a:p>
            <a:pPr algn="just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1.3.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Сведения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о сносимых и сохраняемых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объектах капитального строительства.</a:t>
            </a:r>
          </a:p>
          <a:p>
            <a:pPr algn="just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1.4.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Сведения о предоставляемой для переселения площади квартир.</a:t>
            </a:r>
          </a:p>
          <a:p>
            <a:pPr algn="just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1.5.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Сведения о наличии градостроительных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ограничений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и характеристики ЗОУИТ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1.6.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Сведения о планируемых объектах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технико-экономические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показатели планируемой застройки.</a:t>
            </a:r>
          </a:p>
          <a:p>
            <a:pPr algn="just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1.7.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Описание и обоснование характеристик комплексного развития территории, в том числе:</a:t>
            </a:r>
          </a:p>
          <a:p>
            <a:pPr marL="720000" algn="just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1.7.1.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Существующих систем социального обслуживания населения.</a:t>
            </a:r>
          </a:p>
          <a:p>
            <a:pPr marL="720000" algn="just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1.7.2.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Существующих систем транспортного обслуживания (улично-дорожная сеть).</a:t>
            </a:r>
          </a:p>
          <a:p>
            <a:pPr marL="720000" algn="just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1.7.3.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Сведения о составе и количественных характеристиках объектов коммунальной инфраструктуры.</a:t>
            </a:r>
          </a:p>
          <a:p>
            <a:pPr algn="just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1.8.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Описание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мероприятий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по обеспечению благоприятных условий проживания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граждан, обновление среды жизнедеятельности и территорий общего пользования городских округов Московской области с целью формирования комфортной городской среды.</a:t>
            </a:r>
          </a:p>
          <a:p>
            <a:pPr algn="just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1.9.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Предложения и обоснование необходимости включения в границы территории комплексного развития земельных участков, не входящих в границы территории комплексного развития, установленные правилами землепользования и застройки.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1.10.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Сведения и обоснование необходимости привлечения средств бюджета Московской области и/или бюджета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соответствующего городского округа Московской области.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1.11.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Предложения по благоустройству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территории, выполненные в соответствии со Стандартами жилого помещения и комфортности проживания на территории Московской области.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1.12.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Иные материалы, обосновывающие предложения по комплексному развитию территории.</a:t>
            </a:r>
          </a:p>
          <a:p>
            <a:pPr algn="just"/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800" dirty="0"/>
          </a:p>
          <a:p>
            <a:pPr algn="just"/>
            <a:endParaRPr lang="ru-RU" sz="2800" dirty="0"/>
          </a:p>
          <a:p>
            <a:pPr algn="just"/>
            <a:endParaRPr lang="ru-RU" sz="2800" dirty="0"/>
          </a:p>
          <a:p>
            <a:pPr algn="just"/>
            <a:endParaRPr lang="ru-RU" sz="2800" dirty="0"/>
          </a:p>
          <a:p>
            <a:pPr algn="just"/>
            <a:endParaRPr lang="ru-RU" sz="2800" dirty="0"/>
          </a:p>
          <a:p>
            <a:pPr algn="just"/>
            <a:endParaRPr lang="ru-RU" sz="2800" dirty="0"/>
          </a:p>
          <a:p>
            <a:pPr algn="just"/>
            <a:endParaRPr lang="ru-RU" sz="2800" dirty="0"/>
          </a:p>
          <a:p>
            <a:pPr algn="just"/>
            <a:endParaRPr lang="ru-RU" sz="2800" dirty="0"/>
          </a:p>
          <a:p>
            <a:pPr algn="just"/>
            <a:endParaRPr lang="ru-RU" sz="2800" dirty="0"/>
          </a:p>
          <a:p>
            <a:pPr algn="just"/>
            <a:endParaRPr lang="ru-RU" sz="2800" dirty="0"/>
          </a:p>
          <a:p>
            <a:pPr algn="just"/>
            <a:endParaRPr lang="ru-RU" sz="2800" dirty="0"/>
          </a:p>
          <a:p>
            <a:pPr algn="just"/>
            <a:endParaRPr lang="ru-RU" sz="2800" dirty="0"/>
          </a:p>
          <a:p>
            <a:pPr algn="just"/>
            <a:endParaRPr lang="ru-RU" sz="2800" dirty="0"/>
          </a:p>
          <a:p>
            <a:pPr algn="just"/>
            <a:endParaRPr lang="ru-RU" sz="2800" dirty="0"/>
          </a:p>
          <a:p>
            <a:pPr algn="just"/>
            <a:endParaRPr lang="ru-RU" sz="2800" dirty="0"/>
          </a:p>
          <a:p>
            <a:pPr algn="just"/>
            <a:endParaRPr lang="ru-RU" sz="2800" dirty="0"/>
          </a:p>
          <a:p>
            <a:pPr marL="514350" indent="-514350" algn="just"/>
            <a:endParaRPr lang="ru-RU" sz="2800" dirty="0"/>
          </a:p>
          <a:p>
            <a:pPr marL="514350" indent="-514350" algn="just"/>
            <a:endParaRPr lang="ru-RU" sz="2800" dirty="0"/>
          </a:p>
          <a:p>
            <a:pPr marL="514350" indent="-514350" algn="just">
              <a:buAutoNum type="arabicPeriod"/>
            </a:pPr>
            <a:endParaRPr lang="ru-RU" sz="2800" dirty="0"/>
          </a:p>
          <a:p>
            <a:pPr algn="just"/>
            <a:endParaRPr lang="ru-RU" sz="2600" b="1" dirty="0"/>
          </a:p>
          <a:p>
            <a:pPr algn="just"/>
            <a:endParaRPr lang="ru-RU" sz="26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3600" dirty="0"/>
          </a:p>
          <a:p>
            <a:endParaRPr lang="ru-RU" sz="3600" dirty="0"/>
          </a:p>
          <a:p>
            <a:endParaRPr lang="ru-RU" sz="3600" dirty="0"/>
          </a:p>
          <a:p>
            <a:endParaRPr lang="ru-RU" sz="3600" dirty="0"/>
          </a:p>
          <a:p>
            <a:endParaRPr lang="ru-RU" sz="3600" dirty="0"/>
          </a:p>
          <a:p>
            <a:endParaRPr lang="ru-RU" sz="3600" dirty="0"/>
          </a:p>
          <a:p>
            <a:endParaRPr lang="ru-RU" sz="3600" dirty="0"/>
          </a:p>
          <a:p>
            <a:endParaRPr lang="ru-RU" sz="3600" dirty="0"/>
          </a:p>
          <a:p>
            <a:endParaRPr lang="ru-RU" sz="3600" dirty="0"/>
          </a:p>
          <a:p>
            <a:endParaRPr lang="ru-RU" sz="3600" dirty="0"/>
          </a:p>
          <a:p>
            <a:endParaRPr lang="ru-RU" sz="3600" dirty="0"/>
          </a:p>
          <a:p>
            <a:endParaRPr lang="ru-RU" sz="3600" b="1" dirty="0"/>
          </a:p>
          <a:p>
            <a:endParaRPr lang="ru-RU" sz="3600" b="1" dirty="0"/>
          </a:p>
          <a:p>
            <a:endParaRPr lang="ru-RU" sz="3600" b="1" dirty="0"/>
          </a:p>
          <a:p>
            <a:pPr marL="457200" lvl="0" indent="-457200">
              <a:buFontTx/>
              <a:buChar char="-"/>
            </a:pPr>
            <a:endParaRPr lang="ru-RU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014" algn="just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endParaRPr lang="ru-RU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150624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1">
            <a:extLst>
              <a:ext uri="{FF2B5EF4-FFF2-40B4-BE49-F238E27FC236}">
                <a16:creationId xmlns:a16="http://schemas.microsoft.com/office/drawing/2014/main" xmlns="" id="{505E78D9-EE31-724F-BE6E-8E0C9C753A9F}"/>
              </a:ext>
            </a:extLst>
          </p:cNvPr>
          <p:cNvSpPr/>
          <p:nvPr/>
        </p:nvSpPr>
        <p:spPr>
          <a:xfrm>
            <a:off x="0" y="-208392"/>
            <a:ext cx="23306083" cy="1254409"/>
          </a:xfrm>
          <a:custGeom>
            <a:avLst/>
            <a:gdLst/>
            <a:ahLst/>
            <a:cxnLst/>
            <a:rect l="l" t="t" r="r" b="b"/>
            <a:pathLst>
              <a:path w="6132417" h="1078740">
                <a:moveTo>
                  <a:pt x="6132417" y="3"/>
                </a:moveTo>
                <a:lnTo>
                  <a:pt x="0" y="3"/>
                </a:lnTo>
                <a:lnTo>
                  <a:pt x="0" y="1078740"/>
                </a:lnTo>
                <a:lnTo>
                  <a:pt x="6132417" y="1078740"/>
                </a:lnTo>
                <a:lnTo>
                  <a:pt x="6132417" y="3"/>
                </a:lnTo>
                <a:close/>
              </a:path>
            </a:pathLst>
          </a:custGeom>
          <a:solidFill>
            <a:srgbClr val="AFCA1F"/>
          </a:solidFill>
        </p:spPr>
        <p:txBody>
          <a:bodyPr wrap="square" lIns="0" tIns="0" rIns="0" bIns="0" rtlCol="0">
            <a:noAutofit/>
          </a:bodyPr>
          <a:lstStyle/>
          <a:p>
            <a:endParaRPr sz="3262">
              <a:solidFill>
                <a:schemeClr val="bg1"/>
              </a:solidFill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74563" y="59800"/>
            <a:ext cx="20883562" cy="8834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ЭМП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873D2DCC-980A-1F44-AE54-E9A8F194F337}"/>
              </a:ext>
            </a:extLst>
          </p:cNvPr>
          <p:cNvSpPr/>
          <p:nvPr/>
        </p:nvSpPr>
        <p:spPr>
          <a:xfrm>
            <a:off x="21958125" y="59800"/>
            <a:ext cx="121126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0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7000" dirty="0"/>
          </a:p>
        </p:txBody>
      </p:sp>
      <p:sp>
        <p:nvSpPr>
          <p:cNvPr id="6" name="object 14">
            <a:extLst>
              <a:ext uri="{FF2B5EF4-FFF2-40B4-BE49-F238E27FC236}">
                <a16:creationId xmlns:a16="http://schemas.microsoft.com/office/drawing/2014/main" xmlns="" id="{CBA87305-3CC4-4863-AAC7-2FE23A19D434}"/>
              </a:ext>
            </a:extLst>
          </p:cNvPr>
          <p:cNvSpPr txBox="1"/>
          <p:nvPr/>
        </p:nvSpPr>
        <p:spPr>
          <a:xfrm>
            <a:off x="500063" y="1127752"/>
            <a:ext cx="21835004" cy="124866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just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2. Графические материалы:</a:t>
            </a:r>
          </a:p>
          <a:p>
            <a:pPr algn="just"/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2.1.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Местоположение территории в границах городского округа/населенного пункта.</a:t>
            </a:r>
          </a:p>
          <a:p>
            <a:pPr algn="just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2.2.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Схема существующего использования территории.</a:t>
            </a:r>
          </a:p>
          <a:p>
            <a:pPr algn="just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2.3.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Схема расположения существующих жилых и нежилых объектов капитального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строительства на территории комплексного развития территории.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2.4.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Сведения о сопоставлении границ территории комплексного развития с границами территориальных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зон, установленных для комплексного развития территории.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2.5.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Схема границ существующих зон с особыми условиями использования территорий и иных ограничений.</a:t>
            </a:r>
          </a:p>
          <a:p>
            <a:pPr algn="just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2.6.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Схема планируемых границ комплексного развития территорий и элементов планировочной структуры.</a:t>
            </a:r>
          </a:p>
          <a:p>
            <a:pPr algn="just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2.7.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Схема расположения предлагаемых к размещению объектов различного назначения.</a:t>
            </a:r>
          </a:p>
          <a:p>
            <a:pPr algn="just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2.8.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Схема мероприятий комплексного развития территории, направленных на создание благоприятных условий проживания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граждан, обновление среды жизнедеятельности и территорий общего пользования городских округов Московской области с целью формирования комфортной городской среды.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2.9.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Схема расположения существующих и планируемых (строящихся и реконструируемых) объектов социального обслуживания.</a:t>
            </a:r>
          </a:p>
          <a:p>
            <a:pPr algn="just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2.10.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Схема существующих и планируемых систем транспортного обслуживания территории.</a:t>
            </a:r>
          </a:p>
          <a:p>
            <a:pPr algn="just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2.11.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Схема развития инфраструктуры для велосипедного движения (велосипедные дорожки, велосипедные парковки).</a:t>
            </a:r>
          </a:p>
          <a:p>
            <a:pPr algn="just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2.12.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Схема существующих объектов коммунальной инфраструктуры.</a:t>
            </a:r>
          </a:p>
          <a:p>
            <a:pPr algn="just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2.13.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Схема этапов реализации строительства всех объектов капитального строительства и инфраструктуры.</a:t>
            </a:r>
          </a:p>
          <a:p>
            <a:pPr algn="just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2.14.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Комплексная схема благоустройства и озеленения территории.</a:t>
            </a:r>
          </a:p>
          <a:p>
            <a:pPr algn="just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2.15.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Иные графические материалы, обосновывающие предложения по комплексному развитию территории.</a:t>
            </a:r>
          </a:p>
          <a:p>
            <a:pPr algn="just"/>
            <a:r>
              <a:rPr lang="ru-RU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3200" i="1" dirty="0">
                <a:latin typeface="Arial" panose="020B0604020202020204" pitchFamily="34" charset="0"/>
                <a:cs typeface="Arial" panose="020B0604020202020204" pitchFamily="34" charset="0"/>
              </a:rPr>
              <a:t>Возможно объединение нескольких схем в одну при условии обеспечения читаемости сведений и условных обозначений графических материалов.</a:t>
            </a:r>
          </a:p>
          <a:p>
            <a:pPr algn="just"/>
            <a:endParaRPr lang="ru-RU" sz="26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3600" dirty="0"/>
          </a:p>
          <a:p>
            <a:endParaRPr lang="ru-RU" sz="3600" dirty="0"/>
          </a:p>
          <a:p>
            <a:endParaRPr lang="ru-RU" sz="3600" dirty="0"/>
          </a:p>
          <a:p>
            <a:endParaRPr lang="ru-RU" sz="3600" dirty="0"/>
          </a:p>
          <a:p>
            <a:endParaRPr lang="ru-RU" sz="3600" dirty="0"/>
          </a:p>
          <a:p>
            <a:endParaRPr lang="ru-RU" sz="3600" dirty="0"/>
          </a:p>
          <a:p>
            <a:endParaRPr lang="ru-RU" sz="3600" dirty="0"/>
          </a:p>
          <a:p>
            <a:endParaRPr lang="ru-RU" sz="3600" dirty="0"/>
          </a:p>
          <a:p>
            <a:endParaRPr lang="ru-RU" sz="3600" dirty="0"/>
          </a:p>
          <a:p>
            <a:endParaRPr lang="ru-RU" sz="3600" dirty="0"/>
          </a:p>
          <a:p>
            <a:endParaRPr lang="ru-RU" sz="3600" dirty="0"/>
          </a:p>
          <a:p>
            <a:endParaRPr lang="ru-RU" sz="3600" b="1" dirty="0"/>
          </a:p>
          <a:p>
            <a:endParaRPr lang="ru-RU" sz="3600" b="1" dirty="0"/>
          </a:p>
          <a:p>
            <a:endParaRPr lang="ru-RU" sz="3600" b="1" dirty="0"/>
          </a:p>
          <a:p>
            <a:pPr marL="457200" lvl="0" indent="-457200">
              <a:buFontTx/>
              <a:buChar char="-"/>
            </a:pPr>
            <a:endParaRPr lang="ru-RU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014" algn="just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endParaRPr lang="ru-RU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04144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/>
          <p:nvPr/>
        </p:nvSpPr>
        <p:spPr>
          <a:xfrm>
            <a:off x="0" y="-39882"/>
            <a:ext cx="23306088" cy="1281307"/>
          </a:xfrm>
          <a:custGeom>
            <a:avLst/>
            <a:gdLst/>
            <a:ahLst/>
            <a:cxnLst/>
            <a:rect l="l" t="t" r="r" b="b"/>
            <a:pathLst>
              <a:path w="6132417" h="1078740">
                <a:moveTo>
                  <a:pt x="6132417" y="3"/>
                </a:moveTo>
                <a:lnTo>
                  <a:pt x="0" y="3"/>
                </a:lnTo>
                <a:lnTo>
                  <a:pt x="0" y="1078740"/>
                </a:lnTo>
                <a:lnTo>
                  <a:pt x="6132417" y="1078740"/>
                </a:lnTo>
                <a:lnTo>
                  <a:pt x="6132417" y="3"/>
                </a:lnTo>
                <a:close/>
              </a:path>
            </a:pathLst>
          </a:custGeom>
          <a:solidFill>
            <a:srgbClr val="AFCA1F"/>
          </a:solidFill>
        </p:spPr>
        <p:txBody>
          <a:bodyPr wrap="square" lIns="0" tIns="0" rIns="0" bIns="0" rtlCol="0">
            <a:noAutofit/>
          </a:bodyPr>
          <a:lstStyle/>
          <a:p>
            <a:endParaRPr sz="3262"/>
          </a:p>
        </p:txBody>
      </p:sp>
      <p:sp>
        <p:nvSpPr>
          <p:cNvPr id="16" name="object 16"/>
          <p:cNvSpPr txBox="1"/>
          <p:nvPr/>
        </p:nvSpPr>
        <p:spPr>
          <a:xfrm>
            <a:off x="1423019" y="249301"/>
            <a:ext cx="20883562" cy="10105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r>
              <a:rPr lang="ru-RU" sz="40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Градостроительный инструментарий, используемый при разработке ЭМП</a:t>
            </a:r>
            <a:endParaRPr lang="ru-RU" sz="3000" b="1" spc="-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xmlns="" id="{B8ABE79B-E6D0-3A41-42E9-35BB13DE4C4D}"/>
              </a:ext>
            </a:extLst>
          </p:cNvPr>
          <p:cNvSpPr txBox="1"/>
          <p:nvPr/>
        </p:nvSpPr>
        <p:spPr>
          <a:xfrm>
            <a:off x="1057259" y="1599541"/>
            <a:ext cx="20883562" cy="8934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014" algn="just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При разработке ЭМП используются такие же основные термины и понятия, что и при разработке ППТ и ПМТ   </a:t>
            </a: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xmlns="" id="{BFD75A05-A4F3-F4AC-D9B9-64BBFA6474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1111141"/>
              </p:ext>
            </p:extLst>
          </p:nvPr>
        </p:nvGraphicFramePr>
        <p:xfrm>
          <a:off x="948643" y="2648530"/>
          <a:ext cx="21911358" cy="82615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03786">
                  <a:extLst>
                    <a:ext uri="{9D8B030D-6E8A-4147-A177-3AD203B41FA5}">
                      <a16:colId xmlns:a16="http://schemas.microsoft.com/office/drawing/2014/main" xmlns="" val="2431637031"/>
                    </a:ext>
                  </a:extLst>
                </a:gridCol>
                <a:gridCol w="7303786">
                  <a:extLst>
                    <a:ext uri="{9D8B030D-6E8A-4147-A177-3AD203B41FA5}">
                      <a16:colId xmlns:a16="http://schemas.microsoft.com/office/drawing/2014/main" xmlns="" val="3551851693"/>
                    </a:ext>
                  </a:extLst>
                </a:gridCol>
                <a:gridCol w="7303786">
                  <a:extLst>
                    <a:ext uri="{9D8B030D-6E8A-4147-A177-3AD203B41FA5}">
                      <a16:colId xmlns:a16="http://schemas.microsoft.com/office/drawing/2014/main" xmlns="" val="1220748580"/>
                    </a:ext>
                  </a:extLst>
                </a:gridCol>
              </a:tblGrid>
              <a:tr h="843540">
                <a:tc rowSpan="2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Наименование термина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Детальность проработки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0153225"/>
                  </a:ext>
                </a:extLst>
              </a:tr>
              <a:tr h="622301">
                <a:tc vMerge="1"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 при разработке ЭМП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7479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 при разработке ППТ и ПМТ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956898"/>
                  </a:ext>
                </a:extLst>
              </a:tr>
              <a:tr h="135913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Границы элемента планировочной структуры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- Отображаются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- Отображаются</a:t>
                      </a:r>
                    </a:p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- Координируются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89661884"/>
                  </a:ext>
                </a:extLst>
              </a:tr>
              <a:tr h="135913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Красные линии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- Отображаются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- Отображаются</a:t>
                      </a:r>
                    </a:p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- Координируются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97560460"/>
                  </a:ext>
                </a:extLst>
              </a:tr>
              <a:tr h="135913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Зоны планируемого размещения объектов капитального строительства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Не отображаются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- Отображаются</a:t>
                      </a:r>
                    </a:p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- Координируются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54626223"/>
                  </a:ext>
                </a:extLst>
              </a:tr>
              <a:tr h="135913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Границы земельных участков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Не отображаются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- Отображаются</a:t>
                      </a:r>
                    </a:p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- Координируются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25668003"/>
                  </a:ext>
                </a:extLst>
              </a:tr>
              <a:tr h="135913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Границы территории КРТ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Tx/>
                        <a:buChar char="-"/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Отображаются</a:t>
                      </a: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Координируются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- Отображаются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2596024"/>
                  </a:ext>
                </a:extLst>
              </a:tr>
            </a:tbl>
          </a:graphicData>
        </a:graphic>
      </p:graphicFrame>
      <p:sp>
        <p:nvSpPr>
          <p:cNvPr id="6" name="object 14">
            <a:extLst>
              <a:ext uri="{FF2B5EF4-FFF2-40B4-BE49-F238E27FC236}">
                <a16:creationId xmlns:a16="http://schemas.microsoft.com/office/drawing/2014/main" xmlns="" id="{8586E85A-5955-5DB8-5059-09C12F1EBD46}"/>
              </a:ext>
            </a:extLst>
          </p:cNvPr>
          <p:cNvSpPr txBox="1"/>
          <p:nvPr/>
        </p:nvSpPr>
        <p:spPr>
          <a:xfrm>
            <a:off x="1211263" y="11405268"/>
            <a:ext cx="20883562" cy="8934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014" algn="just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По объему работ ЭМП соответствует примерно 65% от объема работ по разработке ППТ и 14% от объема работ по разработке ПМТ</a:t>
            </a:r>
          </a:p>
        </p:txBody>
      </p:sp>
    </p:spTree>
    <p:extLst>
      <p:ext uri="{BB962C8B-B14F-4D97-AF65-F5344CB8AC3E}">
        <p14:creationId xmlns:p14="http://schemas.microsoft.com/office/powerpoint/2010/main" xmlns="" val="123055962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BABE5DD5-90D4-43E7-A98D-0D4F0C92E0F8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42783" y="928736"/>
            <a:ext cx="12169185" cy="1212496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6DD83F4-458E-4C4A-8D43-9C40E91211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7599" y="1758586"/>
            <a:ext cx="10314207" cy="1084808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F55AF37-1D07-417C-84FA-3CAE4D1397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5624810" y="1529986"/>
            <a:ext cx="5589498" cy="5717481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ED632A40-CE23-47AC-88D3-7F88853CBA5C}"/>
              </a:ext>
            </a:extLst>
          </p:cNvPr>
          <p:cNvSpPr/>
          <p:nvPr/>
        </p:nvSpPr>
        <p:spPr>
          <a:xfrm>
            <a:off x="4050111" y="1529986"/>
            <a:ext cx="3408466" cy="506430"/>
          </a:xfrm>
          <a:prstGeom prst="rect">
            <a:avLst/>
          </a:prstGeom>
          <a:solidFill>
            <a:schemeClr val="bg1"/>
          </a:solidFill>
        </p:spPr>
        <p:txBody>
          <a:bodyPr wrap="square" lIns="151012" tIns="75506" rIns="151012" bIns="75506">
            <a:spAutoFit/>
          </a:bodyPr>
          <a:lstStyle/>
          <a:p>
            <a:pPr fontAlgn="t"/>
            <a:r>
              <a:rPr lang="ru-RU" sz="23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Квартал 1 – 5,77 га.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8CBEA865-38D5-427B-ABBE-AF20D775732F}"/>
              </a:ext>
            </a:extLst>
          </p:cNvPr>
          <p:cNvSpPr/>
          <p:nvPr/>
        </p:nvSpPr>
        <p:spPr>
          <a:xfrm>
            <a:off x="6540356" y="11739692"/>
            <a:ext cx="3408466" cy="506430"/>
          </a:xfrm>
          <a:prstGeom prst="rect">
            <a:avLst/>
          </a:prstGeom>
          <a:solidFill>
            <a:schemeClr val="bg1"/>
          </a:solidFill>
        </p:spPr>
        <p:txBody>
          <a:bodyPr wrap="square" lIns="151012" tIns="75506" rIns="151012" bIns="75506">
            <a:spAutoFit/>
          </a:bodyPr>
          <a:lstStyle/>
          <a:p>
            <a:pPr fontAlgn="t"/>
            <a:r>
              <a:rPr lang="ru-RU" sz="23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Квартал 2 – 3,58 га.</a:t>
            </a:r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xmlns="" id="{47B1F805-EF58-4118-AA0C-4975D9D8C863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7458577" y="1783201"/>
            <a:ext cx="917653" cy="3471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xmlns="" id="{8D94CEA2-CCCF-4C8C-B3A4-FC0659F51FC8}"/>
              </a:ext>
            </a:extLst>
          </p:cNvPr>
          <p:cNvCxnSpPr>
            <a:cxnSpLocks/>
          </p:cNvCxnSpPr>
          <p:nvPr/>
        </p:nvCxnSpPr>
        <p:spPr>
          <a:xfrm flipV="1">
            <a:off x="9948810" y="11294229"/>
            <a:ext cx="917664" cy="6043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C20262BE-2671-49C2-8F65-AC252F860F3D}"/>
              </a:ext>
            </a:extLst>
          </p:cNvPr>
          <p:cNvSpPr/>
          <p:nvPr/>
        </p:nvSpPr>
        <p:spPr>
          <a:xfrm>
            <a:off x="11634320" y="6958241"/>
            <a:ext cx="2461959" cy="506430"/>
          </a:xfrm>
          <a:prstGeom prst="rect">
            <a:avLst/>
          </a:prstGeom>
          <a:solidFill>
            <a:schemeClr val="bg1"/>
          </a:solidFill>
        </p:spPr>
        <p:txBody>
          <a:bodyPr wrap="square" lIns="151012" tIns="75506" rIns="151012" bIns="75506">
            <a:spAutoFit/>
          </a:bodyPr>
          <a:lstStyle/>
          <a:p>
            <a:pPr fontAlgn="t"/>
            <a:r>
              <a:rPr lang="ru-RU" sz="23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Граница КРТ</a:t>
            </a:r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xmlns="" id="{6A5F58C4-F704-4E28-89C9-4C1D0B9706D1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10866474" y="7211456"/>
            <a:ext cx="767846" cy="24809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32EFBE17-75E0-4D1D-AA86-3F1B50FDA192}"/>
              </a:ext>
            </a:extLst>
          </p:cNvPr>
          <p:cNvSpPr/>
          <p:nvPr/>
        </p:nvSpPr>
        <p:spPr>
          <a:xfrm>
            <a:off x="2869688" y="9198359"/>
            <a:ext cx="3947973" cy="860373"/>
          </a:xfrm>
          <a:prstGeom prst="rect">
            <a:avLst/>
          </a:prstGeom>
          <a:solidFill>
            <a:schemeClr val="bg1"/>
          </a:solidFill>
        </p:spPr>
        <p:txBody>
          <a:bodyPr wrap="square" lIns="151012" tIns="75506" rIns="151012" bIns="75506">
            <a:spAutoFit/>
          </a:bodyPr>
          <a:lstStyle/>
          <a:p>
            <a:pPr fontAlgn="t"/>
            <a:r>
              <a:rPr lang="ru-RU" sz="23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Территории общего пользования – 0,39 га.</a:t>
            </a: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xmlns="" id="{2A7DD7FE-460B-4B75-878C-C7F7E5FFE31B}"/>
              </a:ext>
            </a:extLst>
          </p:cNvPr>
          <p:cNvCxnSpPr>
            <a:cxnSpLocks/>
          </p:cNvCxnSpPr>
          <p:nvPr/>
        </p:nvCxnSpPr>
        <p:spPr>
          <a:xfrm>
            <a:off x="6817659" y="9572091"/>
            <a:ext cx="2078691" cy="73462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xmlns="" id="{8F13FE9C-970D-433D-A6F1-BF2E3DD94DA3}"/>
              </a:ext>
            </a:extLst>
          </p:cNvPr>
          <p:cNvCxnSpPr>
            <a:cxnSpLocks/>
            <a:stCxn id="15" idx="3"/>
          </p:cNvCxnSpPr>
          <p:nvPr/>
        </p:nvCxnSpPr>
        <p:spPr>
          <a:xfrm flipV="1">
            <a:off x="6817661" y="6000750"/>
            <a:ext cx="2897839" cy="36277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72EDEAF0-6A53-4177-BEB8-C1A001778D3B}"/>
              </a:ext>
            </a:extLst>
          </p:cNvPr>
          <p:cNvSpPr/>
          <p:nvPr/>
        </p:nvSpPr>
        <p:spPr>
          <a:xfrm>
            <a:off x="13611968" y="8312082"/>
            <a:ext cx="3281103" cy="860373"/>
          </a:xfrm>
          <a:prstGeom prst="rect">
            <a:avLst/>
          </a:prstGeom>
          <a:solidFill>
            <a:schemeClr val="bg1"/>
          </a:solidFill>
        </p:spPr>
        <p:txBody>
          <a:bodyPr wrap="square" lIns="151012" tIns="75506" rIns="151012" bIns="75506">
            <a:spAutoFit/>
          </a:bodyPr>
          <a:lstStyle/>
          <a:p>
            <a:pPr fontAlgn="t"/>
            <a:r>
              <a:rPr lang="ru-RU" sz="23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Улично-дорожная сеть – 1,44 га.</a:t>
            </a:r>
          </a:p>
        </p:txBody>
      </p: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xmlns="" id="{6BA2C391-5110-4D5B-9028-619BD5C43C61}"/>
              </a:ext>
            </a:extLst>
          </p:cNvPr>
          <p:cNvCxnSpPr>
            <a:cxnSpLocks/>
            <a:stCxn id="29" idx="1"/>
          </p:cNvCxnSpPr>
          <p:nvPr/>
        </p:nvCxnSpPr>
        <p:spPr>
          <a:xfrm flipH="1">
            <a:off x="12701806" y="8742269"/>
            <a:ext cx="910162" cy="88627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>
            <a:extLst>
              <a:ext uri="{FF2B5EF4-FFF2-40B4-BE49-F238E27FC236}">
                <a16:creationId xmlns:a16="http://schemas.microsoft.com/office/drawing/2014/main" xmlns="" id="{B17583C9-1A57-4F98-A971-0FDC7DB960C4}"/>
              </a:ext>
            </a:extLst>
          </p:cNvPr>
          <p:cNvCxnSpPr>
            <a:cxnSpLocks/>
            <a:stCxn id="29" idx="1"/>
          </p:cNvCxnSpPr>
          <p:nvPr/>
        </p:nvCxnSpPr>
        <p:spPr>
          <a:xfrm flipH="1" flipV="1">
            <a:off x="9948810" y="6958241"/>
            <a:ext cx="3663158" cy="17840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07077FD-2764-4945-A4F9-F9F34FD55F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00151" y="9319677"/>
            <a:ext cx="6052781" cy="3949104"/>
          </a:xfrm>
          <a:prstGeom prst="rect">
            <a:avLst/>
          </a:prstGeom>
        </p:spPr>
      </p:pic>
      <p:sp>
        <p:nvSpPr>
          <p:cNvPr id="31" name="object 21">
            <a:extLst>
              <a:ext uri="{FF2B5EF4-FFF2-40B4-BE49-F238E27FC236}">
                <a16:creationId xmlns:a16="http://schemas.microsoft.com/office/drawing/2014/main" xmlns="" id="{505E78D9-EE31-724F-BE6E-8E0C9C753A9F}"/>
              </a:ext>
            </a:extLst>
          </p:cNvPr>
          <p:cNvSpPr/>
          <p:nvPr/>
        </p:nvSpPr>
        <p:spPr>
          <a:xfrm>
            <a:off x="0" y="-6"/>
            <a:ext cx="23306083" cy="1241431"/>
          </a:xfrm>
          <a:custGeom>
            <a:avLst/>
            <a:gdLst/>
            <a:ahLst/>
            <a:cxnLst/>
            <a:rect l="l" t="t" r="r" b="b"/>
            <a:pathLst>
              <a:path w="6132417" h="1078740">
                <a:moveTo>
                  <a:pt x="6132417" y="3"/>
                </a:moveTo>
                <a:lnTo>
                  <a:pt x="0" y="3"/>
                </a:lnTo>
                <a:lnTo>
                  <a:pt x="0" y="1078740"/>
                </a:lnTo>
                <a:lnTo>
                  <a:pt x="6132417" y="1078740"/>
                </a:lnTo>
                <a:lnTo>
                  <a:pt x="6132417" y="3"/>
                </a:lnTo>
                <a:close/>
              </a:path>
            </a:pathLst>
          </a:custGeom>
          <a:solidFill>
            <a:srgbClr val="AFCA1F"/>
          </a:solidFill>
        </p:spPr>
        <p:txBody>
          <a:bodyPr wrap="square" lIns="0" tIns="0" rIns="0" bIns="0" rtlCol="0">
            <a:noAutofit/>
          </a:bodyPr>
          <a:lstStyle/>
          <a:p>
            <a:endParaRPr sz="3262"/>
          </a:p>
        </p:txBody>
      </p:sp>
      <p:sp>
        <p:nvSpPr>
          <p:cNvPr id="32" name="object 16"/>
          <p:cNvSpPr txBox="1"/>
          <p:nvPr/>
        </p:nvSpPr>
        <p:spPr>
          <a:xfrm>
            <a:off x="1211263" y="317337"/>
            <a:ext cx="20883562" cy="8948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1000"/>
              </a:spcBef>
            </a:pP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Примеры чертежей ЭМП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(СХЕМА ПЛАНИРУЕМЫХ ГРАНИЦ КРТ И ЭЛЕМЕНТОВ ПЛАНИРОВОЧНОЙ СТРУКТУРЫ)</a:t>
            </a:r>
          </a:p>
          <a:p>
            <a:pPr>
              <a:spcBef>
                <a:spcPts val="1000"/>
              </a:spcBef>
            </a:pP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9881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21">
            <a:extLst>
              <a:ext uri="{FF2B5EF4-FFF2-40B4-BE49-F238E27FC236}">
                <a16:creationId xmlns:a16="http://schemas.microsoft.com/office/drawing/2014/main" xmlns="" id="{505E78D9-EE31-724F-BE6E-8E0C9C753A9F}"/>
              </a:ext>
            </a:extLst>
          </p:cNvPr>
          <p:cNvSpPr/>
          <p:nvPr/>
        </p:nvSpPr>
        <p:spPr>
          <a:xfrm>
            <a:off x="0" y="-6"/>
            <a:ext cx="23306083" cy="1241431"/>
          </a:xfrm>
          <a:custGeom>
            <a:avLst/>
            <a:gdLst/>
            <a:ahLst/>
            <a:cxnLst/>
            <a:rect l="l" t="t" r="r" b="b"/>
            <a:pathLst>
              <a:path w="6132417" h="1078740">
                <a:moveTo>
                  <a:pt x="6132417" y="3"/>
                </a:moveTo>
                <a:lnTo>
                  <a:pt x="0" y="3"/>
                </a:lnTo>
                <a:lnTo>
                  <a:pt x="0" y="1078740"/>
                </a:lnTo>
                <a:lnTo>
                  <a:pt x="6132417" y="1078740"/>
                </a:lnTo>
                <a:lnTo>
                  <a:pt x="6132417" y="3"/>
                </a:lnTo>
                <a:close/>
              </a:path>
            </a:pathLst>
          </a:custGeom>
          <a:solidFill>
            <a:srgbClr val="AFCA1F"/>
          </a:solidFill>
        </p:spPr>
        <p:txBody>
          <a:bodyPr wrap="square" lIns="0" tIns="0" rIns="0" bIns="0" rtlCol="0">
            <a:noAutofit/>
          </a:bodyPr>
          <a:lstStyle/>
          <a:p>
            <a:endParaRPr sz="3262"/>
          </a:p>
        </p:txBody>
      </p:sp>
      <p:sp>
        <p:nvSpPr>
          <p:cNvPr id="26" name="object 16"/>
          <p:cNvSpPr txBox="1"/>
          <p:nvPr/>
        </p:nvSpPr>
        <p:spPr>
          <a:xfrm>
            <a:off x="228815" y="503600"/>
            <a:ext cx="22729852" cy="8948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lvl="0">
              <a:spcBef>
                <a:spcPts val="1000"/>
              </a:spcBef>
            </a:pP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Примеры чертежей ЭМП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(СХЕМА РАСПОЛОЖЕНИЯ ПРЕДЛАГАЕМЫХ К РАЗМЕЩЕНИЮ ОБЪЕКТОВ РАЗЛИЧНОГО НАЗНАЧЕНИЯ)</a:t>
            </a:r>
          </a:p>
          <a:p>
            <a:pPr>
              <a:spcBef>
                <a:spcPts val="1000"/>
              </a:spcBef>
            </a:pP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862CC9D7-230E-42C8-B8C6-5F224B57D2D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0447" y="1371378"/>
            <a:ext cx="11081261" cy="1199554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1660692" y="9266501"/>
            <a:ext cx="1562524" cy="707783"/>
          </a:xfrm>
          <a:prstGeom prst="rect">
            <a:avLst/>
          </a:prstGeom>
          <a:solidFill>
            <a:schemeClr val="bg1"/>
          </a:solidFill>
        </p:spPr>
        <p:txBody>
          <a:bodyPr wrap="square" lIns="91339" tIns="45669" rIns="91339" bIns="45669">
            <a:spAutoFit/>
          </a:bodyPr>
          <a:lstStyle/>
          <a:p>
            <a:pPr fontAlgn="t"/>
            <a:r>
              <a:rPr lang="ru-RU" sz="2000" b="1" dirty="0">
                <a:latin typeface="Arial" pitchFamily="34" charset="0"/>
                <a:cs typeface="Arial" pitchFamily="34" charset="0"/>
              </a:rPr>
              <a:t>Школа – 550 мест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10209777" y="9824545"/>
            <a:ext cx="1450915" cy="15625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8982080" y="2458361"/>
            <a:ext cx="3794702" cy="1015560"/>
          </a:xfrm>
          <a:prstGeom prst="rect">
            <a:avLst/>
          </a:prstGeom>
          <a:solidFill>
            <a:schemeClr val="bg1"/>
          </a:solidFill>
        </p:spPr>
        <p:txBody>
          <a:bodyPr wrap="square" lIns="91339" tIns="45669" rIns="91339" bIns="45669">
            <a:spAutoFit/>
          </a:bodyPr>
          <a:lstStyle/>
          <a:p>
            <a:pPr algn="ctr" fontAlgn="t"/>
            <a:r>
              <a:rPr 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Два многоуровневых </a:t>
            </a:r>
          </a:p>
          <a:p>
            <a:pPr algn="ctr" fontAlgn="t"/>
            <a:r>
              <a:rPr 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(6-7 </a:t>
            </a:r>
            <a:r>
              <a:rPr lang="ru-RU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эт</a:t>
            </a:r>
            <a:r>
              <a:rPr 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.)  гаража – 779 м/</a:t>
            </a:r>
            <a:r>
              <a:rPr lang="ru-RU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всего (353 и 426 м/</a:t>
            </a:r>
            <a:r>
              <a:rPr lang="ru-RU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</a:t>
            </a:r>
          </a:p>
        </p:txBody>
      </p:sp>
      <p:cxnSp>
        <p:nvCxnSpPr>
          <p:cNvPr id="23" name="Прямая со стрелкой 22"/>
          <p:cNvCxnSpPr>
            <a:stCxn id="18" idx="2"/>
          </p:cNvCxnSpPr>
          <p:nvPr/>
        </p:nvCxnSpPr>
        <p:spPr>
          <a:xfrm flipH="1">
            <a:off x="8200818" y="3473921"/>
            <a:ext cx="2678613" cy="23327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3290029" y="1677100"/>
            <a:ext cx="3459874" cy="400007"/>
          </a:xfrm>
          <a:prstGeom prst="rect">
            <a:avLst/>
          </a:prstGeom>
          <a:solidFill>
            <a:schemeClr val="bg1"/>
          </a:solidFill>
        </p:spPr>
        <p:txBody>
          <a:bodyPr wrap="square" lIns="91339" tIns="45669" rIns="91339" bIns="45669">
            <a:spAutoFit/>
          </a:bodyPr>
          <a:lstStyle/>
          <a:p>
            <a:pPr fontAlgn="t"/>
            <a:r>
              <a:rPr lang="ru-RU" sz="2000" b="1" dirty="0">
                <a:latin typeface="Arial" pitchFamily="34" charset="0"/>
                <a:cs typeface="Arial" pitchFamily="34" charset="0"/>
              </a:rPr>
              <a:t>Детский сад –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50 мест</a:t>
            </a:r>
          </a:p>
        </p:txBody>
      </p:sp>
      <p:cxnSp>
        <p:nvCxnSpPr>
          <p:cNvPr id="27" name="Прямая со стрелкой 26"/>
          <p:cNvCxnSpPr>
            <a:stCxn id="24" idx="2"/>
          </p:cNvCxnSpPr>
          <p:nvPr/>
        </p:nvCxnSpPr>
        <p:spPr>
          <a:xfrm>
            <a:off x="5019966" y="2077107"/>
            <a:ext cx="2287981" cy="18321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29" idx="0"/>
          </p:cNvCxnSpPr>
          <p:nvPr/>
        </p:nvCxnSpPr>
        <p:spPr>
          <a:xfrm flipV="1">
            <a:off x="5544529" y="9489725"/>
            <a:ext cx="2321463" cy="11160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3624857" y="10605809"/>
            <a:ext cx="3839344" cy="707783"/>
          </a:xfrm>
          <a:prstGeom prst="rect">
            <a:avLst/>
          </a:prstGeom>
          <a:solidFill>
            <a:schemeClr val="bg1"/>
          </a:solidFill>
        </p:spPr>
        <p:txBody>
          <a:bodyPr wrap="square" lIns="91339" tIns="45669" rIns="91339" bIns="45669">
            <a:spAutoFit/>
          </a:bodyPr>
          <a:lstStyle/>
          <a:p>
            <a:pPr algn="ctr" fontAlgn="t"/>
            <a:r>
              <a:rPr lang="ru-RU" sz="2000" b="1" dirty="0">
                <a:latin typeface="Arial" pitchFamily="34" charset="0"/>
                <a:cs typeface="Arial" pitchFamily="34" charset="0"/>
              </a:rPr>
              <a:t>Подземный одноуровневый гараж – 167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м/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м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Прямая со стрелкой 29"/>
          <p:cNvCxnSpPr>
            <a:stCxn id="18" idx="2"/>
          </p:cNvCxnSpPr>
          <p:nvPr/>
        </p:nvCxnSpPr>
        <p:spPr>
          <a:xfrm flipH="1">
            <a:off x="8535645" y="3473921"/>
            <a:ext cx="2343786" cy="333718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1504287" y="2346753"/>
            <a:ext cx="3839344" cy="707783"/>
          </a:xfrm>
          <a:prstGeom prst="rect">
            <a:avLst/>
          </a:prstGeom>
          <a:solidFill>
            <a:schemeClr val="bg1"/>
          </a:solidFill>
        </p:spPr>
        <p:txBody>
          <a:bodyPr wrap="square" lIns="91339" tIns="45669" rIns="91339" bIns="45669">
            <a:spAutoFit/>
          </a:bodyPr>
          <a:lstStyle/>
          <a:p>
            <a:pPr algn="ctr" fontAlgn="t"/>
            <a:r>
              <a:rPr lang="ru-RU" sz="2000" b="1" dirty="0">
                <a:latin typeface="Arial" pitchFamily="34" charset="0"/>
                <a:cs typeface="Arial" pitchFamily="34" charset="0"/>
              </a:rPr>
              <a:t>Подземный одноуровневый гараж – 176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м/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м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3401637" y="3574450"/>
            <a:ext cx="1339306" cy="16741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1504287" y="7703977"/>
            <a:ext cx="3839344" cy="707783"/>
          </a:xfrm>
          <a:prstGeom prst="rect">
            <a:avLst/>
          </a:prstGeom>
          <a:solidFill>
            <a:schemeClr val="bg1"/>
          </a:solidFill>
        </p:spPr>
        <p:txBody>
          <a:bodyPr wrap="square" lIns="91339" tIns="45669" rIns="91339" bIns="45669">
            <a:spAutoFit/>
          </a:bodyPr>
          <a:lstStyle/>
          <a:p>
            <a:pPr algn="ctr" fontAlgn="t"/>
            <a:r>
              <a:rPr lang="ru-RU" sz="2000" b="1" dirty="0">
                <a:latin typeface="Arial" pitchFamily="34" charset="0"/>
                <a:cs typeface="Arial" pitchFamily="34" charset="0"/>
              </a:rPr>
              <a:t>Подземный одноуровневый гараж – 134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м/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м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Прямая со стрелкой 33"/>
          <p:cNvCxnSpPr>
            <a:stCxn id="33" idx="3"/>
          </p:cNvCxnSpPr>
          <p:nvPr/>
        </p:nvCxnSpPr>
        <p:spPr>
          <a:xfrm flipV="1">
            <a:off x="5343631" y="6922716"/>
            <a:ext cx="1517881" cy="113515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Овал 34"/>
          <p:cNvSpPr/>
          <p:nvPr/>
        </p:nvSpPr>
        <p:spPr>
          <a:xfrm>
            <a:off x="3959682" y="5695018"/>
            <a:ext cx="334827" cy="33482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1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5187379" y="6476280"/>
            <a:ext cx="334827" cy="33482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2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6080250" y="6922715"/>
            <a:ext cx="334827" cy="33482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3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7084729" y="7927195"/>
            <a:ext cx="334827" cy="33482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4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9540124" y="8150413"/>
            <a:ext cx="334827" cy="33482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5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7642774" y="9601328"/>
            <a:ext cx="334827" cy="33482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6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6973121" y="4244103"/>
            <a:ext cx="334827" cy="33482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7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9651733" y="11498678"/>
            <a:ext cx="334827" cy="33482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8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8647253" y="6922715"/>
            <a:ext cx="334827" cy="33482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9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7307947" y="5918236"/>
            <a:ext cx="334827" cy="33482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00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188072" y="5865680"/>
            <a:ext cx="569464" cy="4770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10</a:t>
            </a:r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BB260491-593A-42B9-94CC-9314E146ACB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b="39592"/>
          <a:stretch>
            <a:fillRect/>
          </a:stretch>
        </p:blipFill>
        <p:spPr>
          <a:xfrm>
            <a:off x="15327439" y="2225124"/>
            <a:ext cx="4814608" cy="2184604"/>
          </a:xfrm>
          <a:prstGeom prst="rect">
            <a:avLst/>
          </a:prstGeom>
        </p:spPr>
      </p:pic>
      <p:sp>
        <p:nvSpPr>
          <p:cNvPr id="50" name="Прямоугольник 49"/>
          <p:cNvSpPr/>
          <p:nvPr/>
        </p:nvSpPr>
        <p:spPr>
          <a:xfrm>
            <a:off x="16156757" y="1717066"/>
            <a:ext cx="3143337" cy="400097"/>
          </a:xfrm>
          <a:prstGeom prst="rect">
            <a:avLst/>
          </a:prstGeom>
        </p:spPr>
        <p:txBody>
          <a:bodyPr wrap="none" lIns="91428" tIns="45714" rIns="91428" bIns="45714">
            <a:spAutoFit/>
          </a:bodyPr>
          <a:lstStyle/>
          <a:p>
            <a:pPr algn="ctr" fontAlgn="ctr"/>
            <a:r>
              <a:rPr lang="ru-RU" sz="2000" b="1" dirty="0">
                <a:solidFill>
                  <a:srgbClr val="000000"/>
                </a:solidFill>
              </a:rPr>
              <a:t>УСЛОВНЫЕ ОБОЗНАЧЕНИЯ</a:t>
            </a:r>
          </a:p>
        </p:txBody>
      </p:sp>
      <p:sp>
        <p:nvSpPr>
          <p:cNvPr id="51" name="Овал 50"/>
          <p:cNvSpPr/>
          <p:nvPr/>
        </p:nvSpPr>
        <p:spPr>
          <a:xfrm>
            <a:off x="15715964" y="5581755"/>
            <a:ext cx="304835" cy="30483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1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6409326" y="5462222"/>
            <a:ext cx="3048347" cy="707783"/>
          </a:xfrm>
          <a:prstGeom prst="rect">
            <a:avLst/>
          </a:prstGeom>
          <a:noFill/>
        </p:spPr>
        <p:txBody>
          <a:bodyPr wrap="square" lIns="91339" tIns="45669" rIns="91339" bIns="45669">
            <a:spAutoFit/>
          </a:bodyPr>
          <a:lstStyle/>
          <a:p>
            <a:pPr fontAlgn="t"/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номера </a:t>
            </a: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предлагаемых </a:t>
            </a:r>
            <a:b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к размещению объектов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BB260491-593A-42B9-94CC-9314E146ACB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t="70714"/>
          <a:stretch>
            <a:fillRect/>
          </a:stretch>
        </p:blipFill>
        <p:spPr>
          <a:xfrm>
            <a:off x="15320185" y="4455892"/>
            <a:ext cx="4814608" cy="10590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\\St1\kmdpt\Мастер - планы\Реновация Мытищи\РАстр\1_25.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00050" y="1404756"/>
            <a:ext cx="12062869" cy="11159032"/>
          </a:xfrm>
          <a:prstGeom prst="rect">
            <a:avLst/>
          </a:prstGeom>
          <a:noFill/>
        </p:spPr>
      </p:pic>
      <p:sp>
        <p:nvSpPr>
          <p:cNvPr id="6" name="object 21">
            <a:extLst>
              <a:ext uri="{FF2B5EF4-FFF2-40B4-BE49-F238E27FC236}">
                <a16:creationId xmlns:a16="http://schemas.microsoft.com/office/drawing/2014/main" xmlns="" id="{505E78D9-EE31-724F-BE6E-8E0C9C753A9F}"/>
              </a:ext>
            </a:extLst>
          </p:cNvPr>
          <p:cNvSpPr/>
          <p:nvPr/>
        </p:nvSpPr>
        <p:spPr>
          <a:xfrm>
            <a:off x="0" y="-6"/>
            <a:ext cx="23306083" cy="1241431"/>
          </a:xfrm>
          <a:custGeom>
            <a:avLst/>
            <a:gdLst/>
            <a:ahLst/>
            <a:cxnLst/>
            <a:rect l="l" t="t" r="r" b="b"/>
            <a:pathLst>
              <a:path w="6132417" h="1078740">
                <a:moveTo>
                  <a:pt x="6132417" y="3"/>
                </a:moveTo>
                <a:lnTo>
                  <a:pt x="0" y="3"/>
                </a:lnTo>
                <a:lnTo>
                  <a:pt x="0" y="1078740"/>
                </a:lnTo>
                <a:lnTo>
                  <a:pt x="6132417" y="1078740"/>
                </a:lnTo>
                <a:lnTo>
                  <a:pt x="6132417" y="3"/>
                </a:lnTo>
                <a:close/>
              </a:path>
            </a:pathLst>
          </a:custGeom>
          <a:solidFill>
            <a:srgbClr val="AFCA1F"/>
          </a:solidFill>
        </p:spPr>
        <p:txBody>
          <a:bodyPr wrap="square" lIns="0" tIns="0" rIns="0" bIns="0" rtlCol="0">
            <a:noAutofit/>
          </a:bodyPr>
          <a:lstStyle/>
          <a:p>
            <a:endParaRPr sz="3262"/>
          </a:p>
        </p:txBody>
      </p:sp>
      <p:sp>
        <p:nvSpPr>
          <p:cNvPr id="7" name="object 16"/>
          <p:cNvSpPr txBox="1"/>
          <p:nvPr/>
        </p:nvSpPr>
        <p:spPr>
          <a:xfrm>
            <a:off x="118531" y="257111"/>
            <a:ext cx="23077268" cy="8948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1000"/>
              </a:spcBef>
            </a:pP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Примеры чертежей ЭМП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(СХЕМА СУЩЕСТВУЮЩИХ И ПЛАНИРУЕМЫХ СИСТЕМ ТРАНСПОРТНОГО ОБСЛУЖИВАНИЯ ТЕРРИТОРИИ)</a:t>
            </a:r>
          </a:p>
          <a:p>
            <a:pPr lvl="0">
              <a:spcBef>
                <a:spcPts val="1000"/>
              </a:spcBef>
            </a:pP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Bef>
                <a:spcPts val="1000"/>
              </a:spcBef>
            </a:pP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7935" r="11920" b="18839"/>
          <a:stretch>
            <a:fillRect/>
          </a:stretch>
        </p:blipFill>
        <p:spPr bwMode="auto">
          <a:xfrm>
            <a:off x="12970909" y="8227688"/>
            <a:ext cx="5914074" cy="4942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2479851" y="7514577"/>
            <a:ext cx="10715947" cy="662312"/>
          </a:xfrm>
          <a:prstGeom prst="rect">
            <a:avLst/>
          </a:prstGeom>
          <a:solidFill>
            <a:srgbClr val="FFFFFF">
              <a:alpha val="89804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anchor="ctr"/>
          <a:lstStyle/>
          <a:p>
            <a:pPr algn="ctr"/>
            <a:r>
              <a:rPr 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Выкопировка</a:t>
            </a:r>
            <a:r>
              <a: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из проекта генерального плана</a:t>
            </a:r>
          </a:p>
        </p:txBody>
      </p:sp>
      <p:cxnSp>
        <p:nvCxnSpPr>
          <p:cNvPr id="10" name="Соединительная линия уступом 10"/>
          <p:cNvCxnSpPr/>
          <p:nvPr/>
        </p:nvCxnSpPr>
        <p:spPr>
          <a:xfrm rot="10800000" flipV="1">
            <a:off x="15784709" y="9431867"/>
            <a:ext cx="3570094" cy="1134534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27204" y="1754012"/>
            <a:ext cx="5768595" cy="5471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19354802" y="9247201"/>
            <a:ext cx="38409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Планируемая магистральная улица районного значения</a:t>
            </a:r>
          </a:p>
        </p:txBody>
      </p:sp>
      <p:pic>
        <p:nvPicPr>
          <p:cNvPr id="13" name="Picture 2" descr="\\St1\kmdpt\Мастер - планы\Реновация Мытищи\РАстр\1_25.01 У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481969" y="1404756"/>
            <a:ext cx="5043216" cy="58209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2965</TotalTime>
  <Words>1188</Words>
  <Application>Microsoft Office PowerPoint</Application>
  <PresentationFormat>Произвольный</PresentationFormat>
  <Paragraphs>274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Churilin</cp:lastModifiedBy>
  <cp:revision>140</cp:revision>
  <dcterms:created xsi:type="dcterms:W3CDTF">2022-02-21T07:12:01Z</dcterms:created>
  <dcterms:modified xsi:type="dcterms:W3CDTF">2023-08-29T16:24:00Z</dcterms:modified>
</cp:coreProperties>
</file>