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4"/>
  </p:notesMasterIdLst>
  <p:sldIdLst>
    <p:sldId id="263" r:id="rId2"/>
    <p:sldId id="486" r:id="rId3"/>
    <p:sldId id="480" r:id="rId4"/>
    <p:sldId id="419" r:id="rId5"/>
    <p:sldId id="361" r:id="rId6"/>
    <p:sldId id="742" r:id="rId7"/>
    <p:sldId id="475" r:id="rId8"/>
    <p:sldId id="444" r:id="rId9"/>
    <p:sldId id="362" r:id="rId10"/>
    <p:sldId id="440" r:id="rId11"/>
    <p:sldId id="617" r:id="rId12"/>
    <p:sldId id="386" r:id="rId13"/>
    <p:sldId id="388" r:id="rId14"/>
    <p:sldId id="406" r:id="rId15"/>
    <p:sldId id="636" r:id="rId16"/>
    <p:sldId id="356" r:id="rId17"/>
    <p:sldId id="357" r:id="rId18"/>
    <p:sldId id="426" r:id="rId19"/>
    <p:sldId id="754" r:id="rId20"/>
    <p:sldId id="755" r:id="rId21"/>
    <p:sldId id="439" r:id="rId22"/>
    <p:sldId id="443" r:id="rId23"/>
    <p:sldId id="499" r:id="rId24"/>
    <p:sldId id="744" r:id="rId25"/>
    <p:sldId id="501" r:id="rId26"/>
    <p:sldId id="745" r:id="rId27"/>
    <p:sldId id="500" r:id="rId28"/>
    <p:sldId id="753" r:id="rId29"/>
    <p:sldId id="609" r:id="rId30"/>
    <p:sldId id="650" r:id="rId31"/>
    <p:sldId id="355" r:id="rId32"/>
    <p:sldId id="317" r:id="rId3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s@CNIS.LOC" initials="b" lastIdx="22" clrIdx="0">
    <p:extLst>
      <p:ext uri="{19B8F6BF-5375-455C-9EA6-DF929625EA0E}">
        <p15:presenceInfo xmlns:p15="http://schemas.microsoft.com/office/powerpoint/2012/main" userId="S-1-5-21-147879961-3236309259-2767862335-1107" providerId="AD"/>
      </p:ext>
    </p:extLst>
  </p:cmAuthor>
  <p:cmAuthor id="2" name="Egor Khmelnikov" initials="EK" lastIdx="6" clrIdx="1">
    <p:extLst>
      <p:ext uri="{19B8F6BF-5375-455C-9EA6-DF929625EA0E}">
        <p15:presenceInfo xmlns:p15="http://schemas.microsoft.com/office/powerpoint/2012/main" userId="784a8e776a57f9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FFDADA"/>
    <a:srgbClr val="CCDBD8"/>
    <a:srgbClr val="EBF1DE"/>
    <a:srgbClr val="D9E6FF"/>
    <a:srgbClr val="FFD1D1"/>
    <a:srgbClr val="D6D5D2"/>
    <a:srgbClr val="993300"/>
    <a:srgbClr val="4F81BD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6265" autoAdjust="0"/>
  </p:normalViewPr>
  <p:slideViewPr>
    <p:cSldViewPr>
      <p:cViewPr varScale="1">
        <p:scale>
          <a:sx n="114" d="100"/>
          <a:sy n="114" d="100"/>
        </p:scale>
        <p:origin x="42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1T19:05:06" idx="2">
    <p:pos x="10" y="10"/>
    <p:text>Оксана, измени название, мероприятия, указав наименование вебинара. Тема выступления: Практика формирования размера платы за содержание жилья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1T19:30:26.642" idx="11">
    <p:pos x="10" y="10"/>
    <p:text>добавить в середину картинку с новости о работе по Мытной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1T19:18:16.463" idx="7">
    <p:pos x="10" y="10"/>
    <p:text>Взять цифры из ЦиТ №4 по соответствующей группе благоустройства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1T19:27:00.281" idx="8">
    <p:pos x="10" y="10"/>
    <p:text>взять цифры из этого документа Решение Городской Думы г. Калуги от 26 декабря 2018 г. N 297 "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1T19:27:00.281" idx="21">
    <p:pos x="10" y="10"/>
    <p:text>взять цифры из этого документа Решение Городской Думы г. Калуги от 26 декабря 2018 г. N 297 "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1T19:27:00.281" idx="22">
    <p:pos x="10" y="10"/>
    <p:text>взять цифры из этого документа Решение Городской Думы г. Калуги от 26 декабря 2018 г. N 297 "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1T19:08:09.486" idx="17">
    <p:pos x="10" y="10"/>
    <p:text>Изменить слайд следущим образом:</p:text>
    <p:extLst>
      <p:ext uri="{C676402C-5697-4E1C-873F-D02D1690AC5C}">
        <p15:threadingInfo xmlns:p15="http://schemas.microsoft.com/office/powerpoint/2012/main" timeZoneBias="-180"/>
      </p:ext>
    </p:extLst>
  </p:cm>
  <p:cm authorId="1" dt="2020-04-11T19:10:53.130" idx="18">
    <p:pos x="10" y="146"/>
    <p:text>1. Федеральный орган исполнительнй власти в сфере ЖКХ за время действия ЖК РФ не сумел разработать и установить методические основы формирования платы за содержание жилья.</p:text>
    <p:extLst>
      <p:ext uri="{C676402C-5697-4E1C-873F-D02D1690AC5C}">
        <p15:threadingInfo xmlns:p15="http://schemas.microsoft.com/office/powerpoint/2012/main" timeZoneBias="-180">
          <p15:parentCm authorId="1" idx="17"/>
        </p15:threadingInfo>
      </p:ext>
    </p:extLst>
  </p:cm>
  <p:cm authorId="1" dt="2020-04-11T19:13:56.025" idx="19">
    <p:pos x="10" y="282"/>
    <p:text>2. Минстрой России в 2018 году выпустил псевлометодику ( ( в скобках указать номер приказа из слайда).</p:text>
    <p:extLst>
      <p:ext uri="{C676402C-5697-4E1C-873F-D02D1690AC5C}">
        <p15:threadingInfo xmlns:p15="http://schemas.microsoft.com/office/powerpoint/2012/main" timeZoneBias="-180">
          <p15:parentCm authorId="1" idx="17"/>
        </p15:threadingInfo>
      </p:ext>
    </p:extLst>
  </p:cm>
  <p:cm authorId="1" dt="2020-04-11T19:15:25.527" idx="20">
    <p:pos x="10" y="418"/>
    <p:text>3. Правовой статус псевдометодики( в скобках текст, начиная с 1.2)</p:text>
    <p:extLst>
      <p:ext uri="{C676402C-5697-4E1C-873F-D02D1690AC5C}">
        <p15:threadingInfo xmlns:p15="http://schemas.microsoft.com/office/powerpoint/2012/main" timeZoneBias="-180">
          <p15:parentCm authorId="1" idx="17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8279E-2321-45A8-A1C0-65C4256C2995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7361"/>
            <a:ext cx="5438775" cy="39106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0218"/>
            <a:ext cx="2946400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6D7FD-CE8F-4B0F-BBF2-7BC1657BCF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8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853F1-D2F5-445E-973A-9E532F3A082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94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8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45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55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569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42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051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71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4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5075"/>
            <a:ext cx="5924550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34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11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252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261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0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6D7FD-CE8F-4B0F-BBF2-7BC1657BCF5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49E04-D694-4648-B40B-000C612DC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69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481-1D5D-4B06-B551-42EC72E2F5BF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1B349-21E1-401C-9D6F-767FCE4537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hyperlink" Target="https://cnis.ru/?id=portfoli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nis.ru/?id=shop&amp;partid=cmpl&amp;artid=22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nis.ru/?id=portfolio" TargetMode="Externa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gif"/><Relationship Id="rId7" Type="http://schemas.openxmlformats.org/officeDocument/2006/relationships/image" Target="../media/image29.jpeg"/><Relationship Id="rId12" Type="http://schemas.openxmlformats.org/officeDocument/2006/relationships/hyperlink" Target="https://t.me/municipaleconom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hyperlink" Target="https://vk.com/public170690243." TargetMode="External"/><Relationship Id="rId5" Type="http://schemas.openxmlformats.org/officeDocument/2006/relationships/image" Target="../media/image27.jpeg"/><Relationship Id="rId10" Type="http://schemas.openxmlformats.org/officeDocument/2006/relationships/hyperlink" Target="https://vk.com/zaocmep" TargetMode="External"/><Relationship Id="rId4" Type="http://schemas.openxmlformats.org/officeDocument/2006/relationships/image" Target="../media/image26.jpeg"/><Relationship Id="rId9" Type="http://schemas.openxmlformats.org/officeDocument/2006/relationships/hyperlink" Target="mailto:office@cnis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5842338"/>
            <a:ext cx="12192000" cy="1015663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79600" indent="-1879600" algn="ctr">
              <a:defRPr/>
            </a:pPr>
            <a:r>
              <a:rPr lang="ru-RU" sz="2000" b="1" dirty="0">
                <a:ln w="3175">
                  <a:noFill/>
                </a:ln>
                <a:solidFill>
                  <a:srgbClr val="002060"/>
                </a:solidFill>
                <a:latin typeface="a_AlbionicNr" pitchFamily="34" charset="-52"/>
                <a:cs typeface="Times New Roman" pitchFamily="18" charset="0"/>
              </a:rPr>
              <a:t>МЕЖЕЦКАЯ ВЕРОНИКА АНАТОЛЬЕВНА — </a:t>
            </a:r>
          </a:p>
          <a:p>
            <a:pPr marL="1879600" indent="-1879600" algn="ctr">
              <a:defRPr/>
            </a:pPr>
            <a:r>
              <a:rPr lang="ru-RU" sz="2000" b="1" dirty="0">
                <a:ln w="3175">
                  <a:noFill/>
                </a:ln>
                <a:solidFill>
                  <a:srgbClr val="002060"/>
                </a:solidFill>
                <a:latin typeface="a_AlbionicNr" pitchFamily="34" charset="-52"/>
                <a:cs typeface="Times New Roman" pitchFamily="18" charset="0"/>
              </a:rPr>
              <a:t>Заместитель генерального директора</a:t>
            </a:r>
          </a:p>
          <a:p>
            <a:pPr marL="1879600" indent="-1879600" algn="ctr">
              <a:defRPr/>
            </a:pPr>
            <a:r>
              <a:rPr lang="ru-RU" sz="2000" b="1" dirty="0">
                <a:ln w="3175">
                  <a:noFill/>
                </a:ln>
                <a:solidFill>
                  <a:srgbClr val="002060"/>
                </a:solidFill>
                <a:latin typeface="a_AlbionicNr" pitchFamily="34" charset="-52"/>
                <a:cs typeface="Times New Roman" pitchFamily="18" charset="0"/>
              </a:rPr>
              <a:t>Научно-исследовательского Центра муниципальной экономики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0" y="2852936"/>
            <a:ext cx="12192000" cy="201899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ru-RU" sz="3500" b="1" dirty="0">
                <a:ln w="3175"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  <a:t>«Опыт ЦНИС по расчету платы </a:t>
            </a:r>
            <a:br>
              <a:rPr lang="ru-RU" sz="3500" b="1" dirty="0">
                <a:ln w="3175"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</a:br>
            <a:r>
              <a:rPr lang="ru-RU" sz="3500" b="1" dirty="0">
                <a:ln w="3175"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  <a:t>за содержание жилого помещения </a:t>
            </a:r>
          </a:p>
          <a:p>
            <a:pPr algn="ctr">
              <a:spcBef>
                <a:spcPts val="0"/>
              </a:spcBef>
              <a:spcAft>
                <a:spcPts val="500"/>
              </a:spcAft>
            </a:pPr>
            <a:r>
              <a:rPr lang="ru-RU" sz="3500" b="1" dirty="0">
                <a:ln w="3175"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  <a:t>в муниципальных образованиях»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A25D1-EF8E-8447-99C2-EA7792258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3" y="260648"/>
            <a:ext cx="2323183" cy="23742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47A366-E79F-FC0D-9926-A8A9C469A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478643"/>
            <a:ext cx="2323183" cy="23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49726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23392" y="1642190"/>
            <a:ext cx="1986441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</a:rPr>
              <a:t>Минимальный перечень</a:t>
            </a:r>
            <a:br>
              <a:rPr lang="ru-RU" sz="1400" b="1" dirty="0">
                <a:latin typeface="Arial Narrow" pitchFamily="34" charset="0"/>
              </a:rPr>
            </a:br>
            <a:r>
              <a:rPr lang="ru-RU" sz="1400" b="1" dirty="0">
                <a:latin typeface="Arial Narrow" pitchFamily="34" charset="0"/>
              </a:rPr>
              <a:t>должен быть здесь</a:t>
            </a: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0458" y="1650901"/>
            <a:ext cx="1843774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 Narrow" pitchFamily="34" charset="0"/>
              </a:rPr>
              <a:t>ОШИБКА –</a:t>
            </a:r>
            <a:br>
              <a:rPr lang="ru-RU" sz="1400" b="1" dirty="0">
                <a:latin typeface="Arial Narrow" pitchFamily="34" charset="0"/>
              </a:rPr>
            </a:br>
            <a:r>
              <a:rPr lang="ru-RU" sz="1400" b="1" dirty="0">
                <a:latin typeface="Arial Narrow" pitchFamily="34" charset="0"/>
              </a:rPr>
              <a:t>сейчас Минимальный </a:t>
            </a:r>
            <a:br>
              <a:rPr lang="ru-RU" sz="1400" b="1" dirty="0">
                <a:latin typeface="Arial Narrow" pitchFamily="34" charset="0"/>
              </a:rPr>
            </a:br>
            <a:r>
              <a:rPr lang="ru-RU" sz="1400" b="1" dirty="0">
                <a:latin typeface="Arial Narrow" pitchFamily="34" charset="0"/>
              </a:rPr>
              <a:t>перечень здесь</a:t>
            </a: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  <a:p>
            <a:pPr algn="ctr"/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10154483" y="3525037"/>
            <a:ext cx="573741" cy="140746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6978457" y="3525037"/>
            <a:ext cx="573741" cy="140746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4135066" y="3525037"/>
            <a:ext cx="573741" cy="140746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304554" y="3525037"/>
            <a:ext cx="573741" cy="1407460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пятиэтаж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293" y="2350505"/>
            <a:ext cx="1564043" cy="1044000"/>
          </a:xfrm>
          <a:prstGeom prst="rect">
            <a:avLst/>
          </a:prstGeom>
        </p:spPr>
      </p:pic>
      <p:pic>
        <p:nvPicPr>
          <p:cNvPr id="10" name="Рисунок 9" descr="16этаж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8484" y="2350505"/>
            <a:ext cx="1610283" cy="1044000"/>
          </a:xfrm>
          <a:prstGeom prst="rect">
            <a:avLst/>
          </a:prstGeom>
        </p:spPr>
      </p:pic>
      <p:pic>
        <p:nvPicPr>
          <p:cNvPr id="14" name="Рисунок 13" descr="элитн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88323" y="2350505"/>
            <a:ext cx="1566976" cy="1044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695400" y="5013176"/>
            <a:ext cx="10657184" cy="773062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СТАНДАРТ ЭКСПЛУАТАЦИИ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 – перечень, состав и периодичность работ</a:t>
            </a:r>
            <a:r>
              <a:rPr lang="en-US" b="1" dirty="0">
                <a:solidFill>
                  <a:srgbClr val="002060"/>
                </a:solidFill>
                <a:latin typeface="Arial Narrow" pitchFamily="34" charset="0"/>
              </a:rPr>
              <a:t>,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 который 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зависит от финансового состояния собственника </a:t>
            </a:r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МКД</a:t>
            </a:r>
            <a:r>
              <a:rPr lang="en-US" b="1" dirty="0">
                <a:solidFill>
                  <a:srgbClr val="002060"/>
                </a:solidFill>
                <a:latin typeface="Arial Narrow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9376" y="3462282"/>
            <a:ext cx="2193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 Narrow" pitchFamily="34" charset="0"/>
              </a:rPr>
              <a:t>Работы,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обеспечивающие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безопасность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проживания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в доме </a:t>
            </a:r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</a:rPr>
              <a:t>(надлежащее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</a:rPr>
              <a:t>техническое состояние)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5988" y="3462283"/>
            <a:ext cx="1931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 Narrow" pitchFamily="34" charset="0"/>
              </a:rPr>
              <a:t>Работы,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связанные с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нормальным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жизнеобеспечением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дома (75%)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8143" y="3462282"/>
            <a:ext cx="152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 Narrow" pitchFamily="34" charset="0"/>
              </a:rPr>
              <a:t>Нормативные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требования,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базовый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стандарт (100%)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32241" y="3462283"/>
            <a:ext cx="172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 Narrow" pitchFamily="34" charset="0"/>
              </a:rPr>
              <a:t>Работы, 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необходимые для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повышенного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комфорта</a:t>
            </a:r>
            <a:br>
              <a:rPr lang="ru-RU" sz="1600" b="1" dirty="0">
                <a:latin typeface="Arial Narrow" pitchFamily="34" charset="0"/>
              </a:rPr>
            </a:br>
            <a:r>
              <a:rPr lang="ru-RU" sz="1600" b="1" dirty="0">
                <a:latin typeface="Arial Narrow" pitchFamily="34" charset="0"/>
              </a:rPr>
              <a:t>проживания 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382398" y="91296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Экономика многоквартирного дома должна зависеть от стандарта эксплуатации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девятиэтаж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4414" y="2350505"/>
            <a:ext cx="1564043" cy="10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1422" y="5894295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Необходимо </a:t>
            </a:r>
            <a:r>
              <a:rPr lang="ru-RU" b="1" u="sng" dirty="0">
                <a:solidFill>
                  <a:srgbClr val="FF0000"/>
                </a:solidFill>
              </a:rPr>
              <a:t>изменить подход к минимальному перечню</a:t>
            </a:r>
            <a:r>
              <a:rPr lang="ru-RU" b="1" dirty="0">
                <a:solidFill>
                  <a:srgbClr val="FF0000"/>
                </a:solidFill>
              </a:rPr>
              <a:t>, который не является минимальным с точки зрения безопасности проживания.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163339C-003C-4128-80A2-AB98C71CF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Номер слайда 4">
            <a:extLst>
              <a:ext uri="{FF2B5EF4-FFF2-40B4-BE49-F238E27FC236}">
                <a16:creationId xmlns:a16="http://schemas.microsoft.com/office/drawing/2014/main" id="{28865321-A4B7-429E-8721-68A787AC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10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2" name="Рисунок 31" descr="для презентации.jpg">
            <a:extLst>
              <a:ext uri="{FF2B5EF4-FFF2-40B4-BE49-F238E27FC236}">
                <a16:creationId xmlns:a16="http://schemas.microsoft.com/office/drawing/2014/main" id="{4110A1EE-2562-4B39-B1EC-3C450142146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71811" y="60759"/>
            <a:ext cx="1520025" cy="211680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368419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76424" y="146408"/>
            <a:ext cx="7380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_AlbionicNr" pitchFamily="34" charset="-52"/>
              </a:rPr>
              <a:t>Как определяется СТАНДАРТ ЭКСПЛУАТАЦИИ (состав</a:t>
            </a:r>
            <a:r>
              <a:rPr lang="en-US" sz="2800" b="1" dirty="0">
                <a:latin typeface="a_AlbionicNr" pitchFamily="34" charset="-52"/>
              </a:rPr>
              <a:t>,</a:t>
            </a:r>
            <a:r>
              <a:rPr lang="ru-RU" sz="2800" b="1" dirty="0">
                <a:latin typeface="a_AlbionicNr" pitchFamily="34" charset="-52"/>
              </a:rPr>
              <a:t> периодичность и объемы работ по содержанию ОИ МКД)?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68568" y="2279157"/>
            <a:ext cx="7248100" cy="3710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0" rIns="252000" rtlCol="0" anchor="ctr"/>
          <a:lstStyle/>
          <a:p>
            <a:r>
              <a:rPr lang="ru-RU" sz="2800" dirty="0">
                <a:solidFill>
                  <a:schemeClr val="tx1"/>
                </a:solidFill>
              </a:rPr>
              <a:t>Состав, периодичность и объемы работ и услуг по содержанию и текущему ремонту общего имущества в многоквартирном доме определяются </a:t>
            </a:r>
            <a:r>
              <a:rPr lang="ru-RU" sz="2800" b="1" dirty="0">
                <a:solidFill>
                  <a:schemeClr val="tx1"/>
                </a:solidFill>
              </a:rPr>
              <a:t>с учетом установленных требований (стандартов, сводов правил, технических регламентов, 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технических условий,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инструкций по эксплуатации </a:t>
            </a:r>
            <a:r>
              <a:rPr lang="ru-RU" sz="2800" b="1" dirty="0">
                <a:solidFill>
                  <a:schemeClr val="tx1"/>
                </a:solidFill>
              </a:rPr>
              <a:t>и т.п.). 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C0717D-7A4C-47DF-ABC5-60F77B2F5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668" y="4173834"/>
            <a:ext cx="1565849" cy="21948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21ECEF-393B-466F-978F-9759A1D1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65612"/>
            <a:ext cx="9144000" cy="2923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1300" b="1" dirty="0">
                <a:solidFill>
                  <a:srgbClr val="FFFFAB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rgbClr val="FFFFAB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rgbClr val="FFFFAB"/>
              </a:solidFill>
              <a:latin typeface="Calibri" pitchFamily="34" charset="0"/>
            </a:endParaRPr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id="{226CE4BF-DA33-4B6E-ADEE-F40F4953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496692" y="6547242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mtClean="0">
                <a:solidFill>
                  <a:srgbClr val="FFFFAB"/>
                </a:solidFill>
              </a:rPr>
              <a:pPr/>
              <a:t>11</a:t>
            </a:fld>
            <a:endParaRPr lang="ru-RU" dirty="0">
              <a:solidFill>
                <a:srgbClr val="FFFF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4827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0" y="7694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ИНСТРУКЦИЯ ПО ЭКСПЛУАТАЦИИ МКД —</a:t>
            </a:r>
            <a:br>
              <a:rPr lang="ru-RU" sz="2400" b="1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ОСНОВА ИНДИВИДУАЛЬНОЙ ЭКОНОМИКИ ДОМА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5400" y="1135490"/>
            <a:ext cx="10369152" cy="52573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Никто не запрещает управляющей организации подготовить такую инструкцию, ведь без нее невозможно осуществлять эффективное управление многоквартирным домом.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sz="2400" dirty="0">
                <a:solidFill>
                  <a:srgbClr val="FF0000"/>
                </a:solidFill>
              </a:rPr>
              <a:t>Как муниципалитет рассчитывает индивидуальную плату за содержание жилых помещений МКД для проведения открытого конкурса?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Ведь в минимальном перечне работ указаны в основном осмотры и приведен общий, НЕ ИНДИВИДУАЛИЗИРОВАННЫЙ, ДЛЯ КОНКРЕТНОГО МНОГОКВАРТИРНОГО ДОМА перечень работ, причем без периодичности их выполнения.  </a:t>
            </a:r>
            <a:r>
              <a:rPr lang="ru-RU" sz="2400" b="1" dirty="0">
                <a:solidFill>
                  <a:srgbClr val="FF0000"/>
                </a:solidFill>
              </a:rPr>
              <a:t>Уже на этапе конкурса плата за содержание жилых помещений дома не является экономически обоснованной величиной.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F8F6E4-19A6-43B9-9E49-C3C39E4D6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48DA211E-7818-4C83-A07F-F6E0B943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12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4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0" y="7694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ИНСТРУКЦИЯ ПО ЭКСПЛУАТАЦИИ МКД —</a:t>
            </a:r>
            <a:br>
              <a:rPr lang="ru-RU" sz="2400" b="1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ОСНОВА ИНДИВИДУАЛЬНОЙ ЭКОНОМИКИ ДОМА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1424" y="1052736"/>
            <a:ext cx="10657184" cy="51579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chemeClr val="tx2"/>
                </a:solidFill>
              </a:rPr>
              <a:t>инструкцию должен иметь любой дом.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chemeClr val="tx2"/>
                </a:solidFill>
              </a:rPr>
              <a:t>это документ, который определяет перечень</a:t>
            </a:r>
            <a:r>
              <a:rPr lang="en-US" sz="2000" i="1" dirty="0">
                <a:solidFill>
                  <a:schemeClr val="tx2"/>
                </a:solidFill>
              </a:rPr>
              <a:t>,</a:t>
            </a:r>
            <a:r>
              <a:rPr lang="ru-RU" sz="2000" i="1" dirty="0">
                <a:solidFill>
                  <a:schemeClr val="tx2"/>
                </a:solidFill>
              </a:rPr>
              <a:t> периодичность и состав необходимых </a:t>
            </a:r>
            <a:r>
              <a:rPr lang="ru-RU" sz="2000" b="1" i="1" dirty="0">
                <a:solidFill>
                  <a:schemeClr val="tx2"/>
                </a:solidFill>
              </a:rPr>
              <a:t>для надлежащего </a:t>
            </a:r>
            <a:r>
              <a:rPr lang="ru-RU" sz="2000" b="1" i="1" u="sng" dirty="0">
                <a:solidFill>
                  <a:schemeClr val="tx2"/>
                </a:solidFill>
              </a:rPr>
              <a:t>технического состояния </a:t>
            </a:r>
            <a:r>
              <a:rPr lang="ru-RU" sz="2000" b="1" i="1" dirty="0">
                <a:solidFill>
                  <a:schemeClr val="tx2"/>
                </a:solidFill>
              </a:rPr>
              <a:t>дома </a:t>
            </a:r>
            <a:r>
              <a:rPr lang="ru-RU" sz="2000" i="1" dirty="0">
                <a:solidFill>
                  <a:schemeClr val="tx2"/>
                </a:solidFill>
              </a:rPr>
              <a:t>работ </a:t>
            </a:r>
            <a:r>
              <a:rPr lang="ru-RU" b="1" i="1" dirty="0">
                <a:solidFill>
                  <a:schemeClr val="tx2"/>
                </a:solidFill>
              </a:rPr>
              <a:t>в соответствии с п.4 ст.55.25 </a:t>
            </a:r>
            <a:r>
              <a:rPr lang="ru-RU" b="1" i="1" dirty="0" err="1">
                <a:solidFill>
                  <a:schemeClr val="tx2"/>
                </a:solidFill>
              </a:rPr>
              <a:t>Градостр.кодекса</a:t>
            </a:r>
            <a:r>
              <a:rPr lang="ru-RU" b="1" i="1" dirty="0">
                <a:solidFill>
                  <a:schemeClr val="tx2"/>
                </a:solidFill>
              </a:rPr>
              <a:t> РФ</a:t>
            </a:r>
            <a:r>
              <a:rPr lang="ru-RU" sz="2000" i="1" dirty="0">
                <a:solidFill>
                  <a:schemeClr val="tx2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i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chemeClr val="tx2"/>
                </a:solidFill>
              </a:rPr>
              <a:t>Такая </a:t>
            </a:r>
            <a:r>
              <a:rPr lang="ru-RU" sz="2000" i="1" dirty="0">
                <a:solidFill>
                  <a:srgbClr val="FF0000"/>
                </a:solidFill>
              </a:rPr>
              <a:t>инструкция</a:t>
            </a:r>
            <a:r>
              <a:rPr lang="ru-RU" sz="2000" i="1" dirty="0">
                <a:solidFill>
                  <a:schemeClr val="tx2"/>
                </a:solidFill>
              </a:rPr>
              <a:t> может быть </a:t>
            </a:r>
            <a:r>
              <a:rPr lang="ru-RU" sz="2000" i="1" dirty="0">
                <a:solidFill>
                  <a:srgbClr val="FF0000"/>
                </a:solidFill>
              </a:rPr>
              <a:t>«защитой» </a:t>
            </a:r>
            <a:r>
              <a:rPr lang="ru-RU" sz="2000" i="1" dirty="0">
                <a:solidFill>
                  <a:schemeClr val="tx2"/>
                </a:solidFill>
              </a:rPr>
              <a:t>для УО — от ГЖИ и в судах, от активных и не всегда понимающих экономику дома собственников МКД, ОМС, продолжающих устанавливать плату без привязки к конкретному дому и не проводя открытые конкурсы. </a:t>
            </a:r>
          </a:p>
          <a:p>
            <a:endParaRPr lang="ru-RU" sz="2000" i="1" dirty="0">
              <a:solidFill>
                <a:schemeClr val="tx2"/>
              </a:solidFill>
            </a:endParaRPr>
          </a:p>
          <a:p>
            <a:r>
              <a:rPr lang="ru-RU" sz="2000" i="1" dirty="0">
                <a:solidFill>
                  <a:schemeClr val="tx2"/>
                </a:solidFill>
              </a:rPr>
              <a:t>Уже многие управляющие организации понимают, что </a:t>
            </a:r>
            <a:r>
              <a:rPr lang="ru-RU" sz="2000" b="1" i="1" dirty="0">
                <a:solidFill>
                  <a:schemeClr val="tx2"/>
                </a:solidFill>
              </a:rPr>
              <a:t>утвердив, например, инструкцию по эксплуатации на общем собрании</a:t>
            </a:r>
            <a:r>
              <a:rPr lang="ru-RU" sz="2000" i="1" dirty="0">
                <a:solidFill>
                  <a:schemeClr val="tx2"/>
                </a:solidFill>
              </a:rPr>
              <a:t>, разработав ее самостоятельно, они страхуют себя от многих проблем.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087FB9-BB3B-48BC-A432-7B12289E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A95BCA1B-D7F1-4411-AC34-3AA87056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13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0" y="1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900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Плата за содержание жилья в МКД не имеет экономического обоснования</a:t>
            </a:r>
            <a:endParaRPr lang="ru-RU" sz="29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409940" y="1844824"/>
            <a:ext cx="6237492" cy="5013176"/>
            <a:chOff x="2906508" y="1844824"/>
            <a:chExt cx="6237492" cy="5013176"/>
          </a:xfrm>
        </p:grpSpPr>
        <p:pic>
          <p:nvPicPr>
            <p:cNvPr id="4" name="Рисунок 3" descr="ЦФО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06508" y="1844824"/>
              <a:ext cx="6237492" cy="50131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81835" y="2564904"/>
              <a:ext cx="5020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22,19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06548" y="2420888"/>
              <a:ext cx="4315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18,1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18831" y="3501008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23,17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9872" y="3861048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22,12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05688" y="3450074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20,79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5165" y="4384341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16,46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75856" y="5589240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19,68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35896" y="6309320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21,13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60032" y="6021288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14,95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4088" y="4689140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21,89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73229" y="5434191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17,74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23928" y="4653136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16,74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2000" y="4581128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22,21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04026" y="4235027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22,39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24328" y="3645024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Narrow" pitchFamily="34" charset="0"/>
                </a:rPr>
                <a:t>20,63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64088" y="4077072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37,67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91963" y="3978788"/>
              <a:ext cx="5854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23,35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pic>
          <p:nvPicPr>
            <p:cNvPr id="31" name="Рисунок 30" descr="москва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4248" y="5301208"/>
              <a:ext cx="828675" cy="8477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76256" y="5157192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Arial Narrow" pitchFamily="34" charset="0"/>
                </a:rPr>
                <a:t>г. Москва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08304" y="5373216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u="sng" dirty="0">
                  <a:solidFill>
                    <a:srgbClr val="0070C0"/>
                  </a:solidFill>
                  <a:latin typeface="Arial Narrow" pitchFamily="34" charset="0"/>
                </a:rPr>
                <a:t>31,63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652120" y="3861048"/>
              <a:ext cx="1296144" cy="1656184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1524000" y="85790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Средний размер платы за содержание жилья со всеми</a:t>
            </a:r>
            <a:br>
              <a:rPr lang="ru-RU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видами благоустройства </a:t>
            </a:r>
            <a:r>
              <a:rPr lang="en-US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(</a:t>
            </a:r>
            <a:r>
              <a:rPr lang="ru-RU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имеющих лифты и мусоропроводы</a:t>
            </a:r>
            <a:r>
              <a:rPr lang="en-US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)</a:t>
            </a:r>
            <a:r>
              <a:rPr lang="ru-RU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70C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(руб./кв.м в месяц)</a:t>
            </a:r>
            <a:endParaRPr lang="ru-RU" b="1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739" y="2274262"/>
            <a:ext cx="2986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Центральный ФО — 39,08 руб.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MS Mincho" pitchFamily="49" charset="-128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МАКСИМАЛЬНЫЙ РАЗМЕР: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Московская область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— </a:t>
            </a: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37,67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руб.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ea typeface="MS Mincho" pitchFamily="49" charset="-128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МИНИМАЛЬНЫЙ РАЗМЕР: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Тамбовская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 область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ea typeface="MS Mincho" pitchFamily="49" charset="-128"/>
                <a:cs typeface="Times New Roman" pitchFamily="18" charset="0"/>
              </a:rPr>
              <a:t>— 14,95 руб.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540F33-E40D-890D-0387-FD9A06C1F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3" y="4759177"/>
            <a:ext cx="1862701" cy="19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50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DBFC52-3FD7-45CC-B21C-C4991DEC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19A20020-DCA7-4232-8806-0E69F999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560696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15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85838-BF24-4DFD-8180-FF3489F24347}"/>
              </a:ext>
            </a:extLst>
          </p:cNvPr>
          <p:cNvSpPr txBox="1"/>
          <p:nvPr/>
        </p:nvSpPr>
        <p:spPr>
          <a:xfrm>
            <a:off x="501564" y="709798"/>
            <a:ext cx="4643091" cy="1398808"/>
          </a:xfrm>
          <a:prstGeom prst="rect">
            <a:avLst/>
          </a:prstGeom>
          <a:solidFill>
            <a:srgbClr val="793D6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180000" tIns="108000" rIns="216000" bIns="18000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  <a:t>Методы определения стоимости работ (платы) за содержание жилья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76780D-CDF2-4391-870E-C8C4316BE29E}"/>
              </a:ext>
            </a:extLst>
          </p:cNvPr>
          <p:cNvSpPr txBox="1"/>
          <p:nvPr/>
        </p:nvSpPr>
        <p:spPr>
          <a:xfrm>
            <a:off x="610830" y="2797250"/>
            <a:ext cx="4424558" cy="2406809"/>
          </a:xfrm>
          <a:prstGeom prst="rect">
            <a:avLst/>
          </a:prstGeom>
          <a:solidFill>
            <a:schemeClr val="bg1"/>
          </a:solidFill>
          <a:ln w="28575">
            <a:solidFill>
              <a:srgbClr val="793D6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252000" tIns="252000" rIns="252000" bIns="28800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Ресурсный метод.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Метод индексации.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dirty="0"/>
              <a:t>Метод аналогов.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A0D815-7807-4122-A5FF-E8AE3ADA0941}"/>
              </a:ext>
            </a:extLst>
          </p:cNvPr>
          <p:cNvSpPr txBox="1"/>
          <p:nvPr/>
        </p:nvSpPr>
        <p:spPr>
          <a:xfrm>
            <a:off x="6567056" y="2750250"/>
            <a:ext cx="5284599" cy="2453809"/>
          </a:xfrm>
          <a:prstGeom prst="rect">
            <a:avLst/>
          </a:prstGeom>
          <a:solidFill>
            <a:schemeClr val="bg1"/>
          </a:solidFill>
          <a:ln w="28575">
            <a:solidFill>
              <a:srgbClr val="793D6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252000" tIns="252000" rIns="252000" bIns="28800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Индивидуально </a:t>
            </a:r>
            <a:r>
              <a:rPr lang="ru-RU" sz="2400" dirty="0">
                <a:solidFill>
                  <a:srgbClr val="C00000"/>
                </a:solidFill>
              </a:rPr>
              <a:t>(УО)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/>
              <a:t>(по каждому МКД).</a:t>
            </a: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По группе домов </a:t>
            </a:r>
            <a:r>
              <a:rPr lang="ru-RU" sz="2400" dirty="0">
                <a:solidFill>
                  <a:srgbClr val="C00000"/>
                </a:solidFill>
              </a:rPr>
              <a:t>(ОМС)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	- по домам-представителям.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5D204-DF12-49F1-98F7-B27BAEE13DE0}"/>
              </a:ext>
            </a:extLst>
          </p:cNvPr>
          <p:cNvSpPr txBox="1"/>
          <p:nvPr/>
        </p:nvSpPr>
        <p:spPr>
          <a:xfrm>
            <a:off x="6567056" y="711913"/>
            <a:ext cx="5284598" cy="1435160"/>
          </a:xfrm>
          <a:prstGeom prst="rect">
            <a:avLst/>
          </a:prstGeom>
          <a:solidFill>
            <a:srgbClr val="793D6F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396000" tIns="144000" rIns="360000" bIns="18000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  <a:t>Способы определения стоимости работ (платы) за содержание </a:t>
            </a:r>
            <a:br>
              <a:rPr lang="ru-RU" sz="2400" b="1" dirty="0"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_AlbionicNr" pitchFamily="34" charset="-52"/>
                <a:cs typeface="Calibri" pitchFamily="34" charset="0"/>
              </a:rPr>
              <a:t>жилья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DFBD5A-8E6A-4702-8BB8-140FD416B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88" y="93385"/>
            <a:ext cx="1805249" cy="265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590782" y="1196753"/>
            <a:ext cx="9010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ЭКОНОМИЧЕСКИ ОБОСНОВАННЫЕ ПЛАТЫ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 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за содержание жилого помещения в МКД, определенные в целях подготовки к проведению открытого конкурса по отбору управляющих организаций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(на примере г. Калуги)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03512" y="2990410"/>
          <a:ext cx="8568960" cy="28868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806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12409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57,38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57,26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57,33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60,30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60,18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65,20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65,27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68,24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68,12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68,19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12</a:t>
                      </a:r>
                      <a:endParaRPr lang="ru-RU" sz="170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2-ЭТАЖНЫЕ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44,07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44,01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44,03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44,13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44,07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76,91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76,93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79,48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79,42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79,44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27</a:t>
                      </a:r>
                      <a:endParaRPr lang="ru-RU" sz="170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38,47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38,44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38,44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38,54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38,51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38,46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38,46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38,56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38,53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38,53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12</a:t>
                      </a:r>
                      <a:endParaRPr lang="ru-RU" sz="170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35,29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35,39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35,41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35,39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35,38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18</a:t>
                      </a:r>
                      <a:endParaRPr lang="ru-RU" sz="170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5-ЭТАЖНЫЕ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34,51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34,50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34,48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18</a:t>
                      </a:r>
                      <a:endParaRPr lang="ru-RU" sz="170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6-ЭТАЖНЫЕ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35,76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35,75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35,84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35,83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35,77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35,84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35,79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35,78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35,87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35,86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12</a:t>
                      </a:r>
                      <a:endParaRPr lang="ru-RU" sz="170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7-ЭТАЖНЫЕ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47,01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47,01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47,10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47,10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47,02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47,11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34,52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34,52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34,61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/>
                        <a:t>34,61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solidFill>
                            <a:srgbClr val="7030A0"/>
                          </a:solidFill>
                        </a:rPr>
                        <a:t>12</a:t>
                      </a:r>
                      <a:endParaRPr lang="ru-RU" sz="170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86292" y="74042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C0000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1 ЭТАП – Установление дифференцированных плат по группам домов по муниципальному образованию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2195" y="2427185"/>
            <a:ext cx="92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Группы МКД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B2FC3B-3B63-462A-9DBE-63BE75035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91E9BAC7-C763-45AF-86BB-6C084B2A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16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32515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" y="79465"/>
            <a:ext cx="121762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ЭКОНОМИЧЕСКИ ОБОСНОВАННЫЕ ПЛАТЫ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 </a:t>
            </a:r>
            <a:b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за содержание жилого помещения в многоквартирных домах г. Калуги, определенные в целях подготовки к проведению открытого конкурса по отбору управляющих организаций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654233"/>
              </p:ext>
            </p:extLst>
          </p:nvPr>
        </p:nvGraphicFramePr>
        <p:xfrm>
          <a:off x="551384" y="1628804"/>
          <a:ext cx="11233250" cy="4800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8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505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8-ЭТАЖНЫЕ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47,96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48,05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35,46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35,55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9-ЭТАЖНЫЕ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39,47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39,54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39,49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39,56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49,58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49,65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37,08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37,15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8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10-ЭТАЖНЫЕ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54,57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54,66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54,58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54,64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42,74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42,83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6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12-ЭТАЖНЫЕ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35,77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35,83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35,78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35,84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35,80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35,86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6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14-ЭТАЖНЫЕ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40,06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40,15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40,06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40,15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50,68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50,77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50,68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50,77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8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15-ЭТАЖНЫЕ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38,41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38,48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38,41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38,48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16-ЭТАЖНЫЕ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37,51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37,60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37,52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37,61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17-ЭТАЖНЫЕ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40,38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40,48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40,38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40,48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51,00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51,10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51,00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51,10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8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18-ЭТАЖНЫЕ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39,66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39,74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39,66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39,74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19-ЭТАЖНЫЕ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49,47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49,56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49,47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49,56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20-ЭТАЖНЫЕ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35,84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35,90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35,85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35,91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21-ЭТАЖНЫЕ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35,95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36,04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35,96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36,05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22-ЭТАЖНЫЕ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39,61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39,70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39,61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39,70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4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23-ЭТАЖНЫЕ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37,52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b="1" dirty="0">
                          <a:solidFill>
                            <a:schemeClr val="tx1"/>
                          </a:solidFill>
                        </a:rPr>
                        <a:t>37,59</a:t>
                      </a:r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5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50" b="1" dirty="0">
                          <a:solidFill>
                            <a:srgbClr val="7030A0"/>
                          </a:solidFill>
                        </a:rPr>
                        <a:t>2</a:t>
                      </a:r>
                      <a:endParaRPr lang="ru-RU" sz="1650" b="1" dirty="0">
                        <a:solidFill>
                          <a:srgbClr val="7030A0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776520" y="1037480"/>
            <a:ext cx="92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Группы МКД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2035C7-EA75-47BF-9369-B9B5ED27A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FC8B48A3-F65E-451F-9D1C-A1BB6D5E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17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35544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</a:rPr>
              <a:t>Установленная плата за содержание жилого помещения в г. Калуга </a:t>
            </a:r>
            <a:r>
              <a:rPr lang="ru-RU" sz="2000" b="1" dirty="0">
                <a:solidFill>
                  <a:srgbClr val="002060"/>
                </a:solidFill>
                <a:latin typeface="a_AlbionicNr" pitchFamily="34" charset="-52"/>
              </a:rPr>
              <a:t>(решение Гордумы от 28.11.2019 № 239)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156705"/>
              </p:ext>
            </p:extLst>
          </p:nvPr>
        </p:nvGraphicFramePr>
        <p:xfrm>
          <a:off x="407368" y="796806"/>
          <a:ext cx="11377264" cy="565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70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Вид</a:t>
                      </a:r>
                      <a:r>
                        <a:rPr lang="ru-RU" baseline="0" dirty="0"/>
                        <a:t> платы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Размер</a:t>
                      </a:r>
                      <a:r>
                        <a:rPr lang="ru-RU" baseline="0" dirty="0"/>
                        <a:t> платы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руб. на 1 </a:t>
                      </a:r>
                      <a:r>
                        <a:rPr lang="ru-RU" baseline="0" dirty="0" err="1"/>
                        <a:t>кв.м</a:t>
                      </a:r>
                      <a:r>
                        <a:rPr lang="ru-RU" baseline="0" dirty="0"/>
                        <a:t> общей </a:t>
                      </a:r>
                      <a:r>
                        <a:rPr lang="en-US" baseline="0" dirty="0"/>
                        <a:t>S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97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1. Размер платы за содержание и текущий ремонт жилого</a:t>
                      </a:r>
                      <a:r>
                        <a:rPr lang="ru-RU" baseline="0" dirty="0">
                          <a:solidFill>
                            <a:srgbClr val="C00000"/>
                          </a:solidFill>
                        </a:rPr>
                        <a:t> помещения</a:t>
                      </a:r>
                      <a:r>
                        <a:rPr lang="en-US" baseline="0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ru-RU" baseline="0" dirty="0">
                          <a:solidFill>
                            <a:srgbClr val="C00000"/>
                          </a:solidFill>
                        </a:rPr>
                        <a:t> в том числе</a:t>
                      </a:r>
                      <a:r>
                        <a:rPr lang="en-US" baseline="0" dirty="0">
                          <a:solidFill>
                            <a:srgbClr val="C00000"/>
                          </a:solidFill>
                        </a:rPr>
                        <a:t>: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16,76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 Содержание жилого помещения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14,77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1.1. Содержание конструктивных элементов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1.2. Содержание дымовых и вентиляционных каналов (за исключением МКД, жилые помещения которые оборудованы газовыми водонагревателями/котлами).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0,10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265790"/>
                  </a:ext>
                </a:extLst>
              </a:tr>
              <a:tr h="617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1.3. Содержание домовых и вентиляционных каналов МКД, жилые помещения которых оборудованы газовыми водонагревателями/котлами.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769978"/>
                  </a:ext>
                </a:extLst>
              </a:tr>
              <a:tr h="35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2. Текущий ремонт общего имущества.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795501"/>
                  </a:ext>
                </a:extLst>
              </a:tr>
              <a:tr h="352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1.2. Управление многоквартирным домом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3,34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24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1.3-1.8. Техническое обслуживание внутридомовых</a:t>
                      </a:r>
                      <a:r>
                        <a:rPr lang="ru-RU" baseline="0" dirty="0"/>
                        <a:t> ТС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ГВС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ХВС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канализации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электрич.сетей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ВДГО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1,97</a:t>
                      </a:r>
                    </a:p>
                    <a:p>
                      <a:pPr algn="ctr"/>
                      <a:r>
                        <a:rPr lang="ru-RU" dirty="0"/>
                        <a:t>(0,52+0,49+0,31+0,31+</a:t>
                      </a:r>
                    </a:p>
                    <a:p>
                      <a:pPr algn="ctr"/>
                      <a:r>
                        <a:rPr lang="ru-RU" dirty="0"/>
                        <a:t>+0,19+0,19)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7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1.9.-1.10. Содержание придомовой территории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 мусоропроводов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2,93+1,08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1.11. Содержание и ТР лифтов</a:t>
                      </a: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3,72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347FA3-F513-4C71-9AEA-4AC51D7F6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4927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880F2851-E76F-4F93-8070-21370343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18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81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</a:rPr>
              <a:t>Установленная </a:t>
            </a:r>
            <a:r>
              <a:rPr lang="ru-RU" sz="2400" b="1" dirty="0">
                <a:solidFill>
                  <a:srgbClr val="C00000"/>
                </a:solidFill>
                <a:latin typeface="a_AlbionicNr" pitchFamily="34" charset="-52"/>
              </a:rPr>
              <a:t>дифференцированная</a:t>
            </a:r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</a:rPr>
              <a:t> плата за содержание жилого помещения в МО </a:t>
            </a:r>
            <a:r>
              <a:rPr lang="ru-RU" sz="2000" b="1" dirty="0">
                <a:solidFill>
                  <a:srgbClr val="002060"/>
                </a:solidFill>
                <a:latin typeface="a_AlbionicNr" pitchFamily="34" charset="-52"/>
              </a:rPr>
              <a:t>(из опыта работы ЦНИС)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414885"/>
              </p:ext>
            </p:extLst>
          </p:nvPr>
        </p:nvGraphicFramePr>
        <p:xfrm>
          <a:off x="623393" y="764704"/>
          <a:ext cx="11305256" cy="5521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7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7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0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Муниципальное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Размер</a:t>
                      </a:r>
                      <a:r>
                        <a:rPr lang="ru-RU" baseline="0" dirty="0"/>
                        <a:t> платы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руб. на 1 </a:t>
                      </a:r>
                      <a:r>
                        <a:rPr lang="ru-RU" baseline="0" dirty="0" err="1"/>
                        <a:t>кв.м</a:t>
                      </a:r>
                      <a:r>
                        <a:rPr lang="ru-RU" baseline="0" dirty="0"/>
                        <a:t> общей </a:t>
                      </a:r>
                      <a:r>
                        <a:rPr lang="en-US" baseline="0" dirty="0"/>
                        <a:t>S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г. Челябинск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категорий МКД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18,2-23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г. Березники Пермский край (19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22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22-67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г. Волоколамск Московской области (7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</a:t>
                      </a:r>
                      <a:r>
                        <a:rPr lang="en-US" dirty="0"/>
                        <a:t>,49-44,8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Дальнегорский</a:t>
                      </a:r>
                      <a:r>
                        <a:rPr lang="ru-RU" dirty="0"/>
                        <a:t> ГО Приморского края (14 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34-32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265790"/>
                  </a:ext>
                </a:extLst>
              </a:tr>
              <a:tr h="37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г. Златоуст Челябинской области (57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11-82-19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769978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Заполярный район НАО (6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83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97-150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795501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г. Норильск ЯНАО (5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58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59-106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г. Ноябрьск ЯНАО (15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44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12-94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Приуральский район ЯНАО (12 категорий МКД)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31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28-55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Провиденский ГОЧАО (5 категорий МКД)</a:t>
                      </a: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86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34-100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г. Симферополь Республика Крым (57 групп МКД)</a:t>
                      </a: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20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43-38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6659457"/>
                  </a:ext>
                </a:extLst>
              </a:tr>
              <a:tr h="371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г. Углегорск Сахалинской области (4 категории МКД)</a:t>
                      </a: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35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18-56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112983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г. Щербинка Московской области (12 категорий МКД)</a:t>
                      </a:r>
                    </a:p>
                  </a:txBody>
                  <a:tcPr marT="36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26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98-75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072633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347FA3-F513-4C71-9AEA-4AC51D7F6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4927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880F2851-E76F-4F93-8070-21370343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19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8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5400" y="1249870"/>
            <a:ext cx="10873208" cy="2650330"/>
          </a:xfrm>
          <a:prstGeom prst="rect">
            <a:avLst/>
          </a:prstGeom>
          <a:solidFill>
            <a:srgbClr val="FFFF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90000" rtlCol="0" anchor="t"/>
          <a:lstStyle/>
          <a:p>
            <a:pPr>
              <a:lnSpc>
                <a:spcPts val="3200"/>
              </a:lnSpc>
            </a:pPr>
            <a:r>
              <a:rPr lang="ru-RU" sz="2800" b="1" dirty="0">
                <a:solidFill>
                  <a:srgbClr val="C00000"/>
                </a:solidFill>
                <a:latin typeface="Calibri" pitchFamily="34" charset="0"/>
              </a:rPr>
              <a:t>Экономика МКД 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— построение СИСТЕМЫ управления МКД, </a:t>
            </a:r>
            <a:br>
              <a:rPr lang="en-US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при которой расходы, связанные с выполнением необходимого </a:t>
            </a:r>
            <a:br>
              <a:rPr lang="en-US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комплекса работ для поддержания дома в надлежащем состоянии, </a:t>
            </a:r>
            <a:br>
              <a:rPr lang="en-US" sz="20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а также предоставление КУ,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</a:rPr>
              <a:t>обеспечиваются в необходимом </a:t>
            </a:r>
            <a:br>
              <a:rPr lang="en-US" sz="20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libri" pitchFamily="34" charset="0"/>
              </a:rPr>
              <a:t>и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</a:rPr>
              <a:t>достаточном объеме доступными источниками </a:t>
            </a:r>
            <a:br>
              <a:rPr lang="en-US" sz="20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libri" pitchFamily="34" charset="0"/>
              </a:rPr>
              <a:t>финансирования </a:t>
            </a:r>
            <a:r>
              <a:rPr lang="ru-RU" sz="1600" dirty="0">
                <a:solidFill>
                  <a:srgbClr val="C00000"/>
                </a:solidFill>
                <a:latin typeface="Calibri" pitchFamily="34" charset="0"/>
              </a:rPr>
              <a:t>(журнал «Финансы и учет в ЖКХ»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</a:rPr>
              <a:t>,</a:t>
            </a:r>
            <a:r>
              <a:rPr lang="ru-RU" sz="1600" dirty="0">
                <a:solidFill>
                  <a:srgbClr val="C00000"/>
                </a:solidFill>
                <a:latin typeface="Calibri" pitchFamily="34" charset="0"/>
              </a:rPr>
              <a:t> № 10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</a:rPr>
              <a:t>`</a:t>
            </a:r>
            <a:r>
              <a:rPr lang="ru-RU" sz="1600" dirty="0">
                <a:solidFill>
                  <a:srgbClr val="C00000"/>
                </a:solidFill>
                <a:latin typeface="Calibri" pitchFamily="34" charset="0"/>
              </a:rPr>
              <a:t>2015).</a:t>
            </a:r>
            <a:endParaRPr lang="en-US" sz="1600" dirty="0">
              <a:solidFill>
                <a:srgbClr val="C00000"/>
              </a:solidFill>
              <a:latin typeface="Calibri" pitchFamily="34" charset="0"/>
            </a:endParaRPr>
          </a:p>
          <a:p>
            <a:pPr algn="just"/>
            <a:endParaRPr lang="ru-RU" sz="16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424" y="4005660"/>
            <a:ext cx="1006122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300" b="1" dirty="0">
                <a:solidFill>
                  <a:srgbClr val="002060"/>
                </a:solidFill>
                <a:latin typeface="Calibri" pitchFamily="34" charset="0"/>
              </a:rPr>
              <a:t>ЭКОНОМИКА МКД строится на</a:t>
            </a:r>
            <a:r>
              <a:rPr lang="en-US" sz="2300" b="1" dirty="0">
                <a:solidFill>
                  <a:srgbClr val="002060"/>
                </a:solidFill>
                <a:latin typeface="Calibri" pitchFamily="34" charset="0"/>
              </a:rPr>
              <a:t>:</a:t>
            </a:r>
            <a:endParaRPr lang="ru-RU" sz="2300" b="1" dirty="0">
              <a:solidFill>
                <a:srgbClr val="002060"/>
              </a:solidFill>
              <a:latin typeface="Calibri" pitchFamily="34" charset="0"/>
            </a:endParaRPr>
          </a:p>
          <a:p>
            <a:pPr marL="269875" indent="-269875"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1. Технической политике, реализованной в виде плана работ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</a:rPr>
              <a:t>по содержанию и ремонту ОИ МКД </a:t>
            </a:r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НА 3-5 ЛЕТ! </a:t>
            </a:r>
            <a:br>
              <a:rPr lang="ru-RU" sz="24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ДУ НА 3-5 ЛЕТ!!!</a:t>
            </a:r>
          </a:p>
          <a:p>
            <a:pPr marL="269875" indent="-269875">
              <a:spcAft>
                <a:spcPts val="600"/>
              </a:spcAft>
            </a:pPr>
            <a:r>
              <a:rPr lang="ru-RU" sz="2300" b="1" dirty="0">
                <a:solidFill>
                  <a:srgbClr val="002060"/>
                </a:solidFill>
                <a:latin typeface="Calibri" pitchFamily="34" charset="0"/>
              </a:rPr>
              <a:t>2. </a:t>
            </a:r>
            <a:r>
              <a:rPr lang="ru-RU" sz="2300" b="1" u="sng" dirty="0">
                <a:solidFill>
                  <a:srgbClr val="FF0000"/>
                </a:solidFill>
                <a:latin typeface="Calibri" pitchFamily="34" charset="0"/>
              </a:rPr>
              <a:t>РАСЧЕТАХ</a:t>
            </a:r>
            <a:r>
              <a:rPr lang="ru-RU" sz="2300" b="1" dirty="0">
                <a:solidFill>
                  <a:srgbClr val="FF0000"/>
                </a:solidFill>
                <a:latin typeface="Calibri" pitchFamily="34" charset="0"/>
              </a:rPr>
              <a:t> по определению потребности </a:t>
            </a:r>
            <a:br>
              <a:rPr lang="ru-RU" sz="23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lang="ru-RU" sz="2300" b="1" dirty="0">
                <a:solidFill>
                  <a:srgbClr val="FF0000"/>
                </a:solidFill>
                <a:latin typeface="Calibri" pitchFamily="34" charset="0"/>
              </a:rPr>
              <a:t>В ФИНАНСОВЫХ СРЕДСТВАХ </a:t>
            </a:r>
            <a:r>
              <a:rPr lang="ru-RU" sz="2300" b="1" dirty="0">
                <a:solidFill>
                  <a:srgbClr val="002060"/>
                </a:solidFill>
                <a:latin typeface="Calibri" pitchFamily="34" charset="0"/>
              </a:rPr>
              <a:t>(п.4 пп.6 Правил № 416)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2191999" cy="1077218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ru-RU" sz="8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ЭКОНОМИКА ДОМА – </a:t>
            </a:r>
            <a:b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Arial Narrow" pitchFamily="34" charset="0"/>
              </a:rPr>
              <a:t>ОСНОВА ЭКОНОМИКИ УПРАВЛЯЮЩЕЙ ОРГАНИЗАЦИИ</a:t>
            </a:r>
          </a:p>
        </p:txBody>
      </p:sp>
      <p:pic>
        <p:nvPicPr>
          <p:cNvPr id="10" name="Рисунок 9" descr="Обложка ФиУ 2015 № 11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5074" y="1556792"/>
            <a:ext cx="1497577" cy="2019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31295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</a:rPr>
              <a:t>Установленная </a:t>
            </a:r>
            <a:r>
              <a:rPr lang="ru-RU" sz="2400" b="1" dirty="0">
                <a:solidFill>
                  <a:srgbClr val="C00000"/>
                </a:solidFill>
                <a:latin typeface="a_AlbionicNr" pitchFamily="34" charset="-52"/>
              </a:rPr>
              <a:t>индивидуальная</a:t>
            </a:r>
            <a:r>
              <a:rPr lang="ru-RU" sz="2400" b="1" dirty="0">
                <a:solidFill>
                  <a:srgbClr val="002060"/>
                </a:solidFill>
                <a:latin typeface="a_AlbionicNr" pitchFamily="34" charset="-52"/>
              </a:rPr>
              <a:t> плата за содержание жилого помещения в МО </a:t>
            </a:r>
            <a:r>
              <a:rPr lang="ru-RU" sz="2000" b="1" dirty="0">
                <a:solidFill>
                  <a:srgbClr val="002060"/>
                </a:solidFill>
                <a:latin typeface="a_AlbionicNr" pitchFamily="34" charset="-52"/>
              </a:rPr>
              <a:t>(из опыта работы ЦНИС)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014893"/>
              </p:ext>
            </p:extLst>
          </p:nvPr>
        </p:nvGraphicFramePr>
        <p:xfrm>
          <a:off x="623393" y="764704"/>
          <a:ext cx="11305256" cy="378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7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7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02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Муниципальное образование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Размер</a:t>
                      </a:r>
                      <a:r>
                        <a:rPr lang="ru-RU" baseline="0" dirty="0"/>
                        <a:t> платы</a:t>
                      </a:r>
                      <a:r>
                        <a:rPr lang="en-US" baseline="0" dirty="0"/>
                        <a:t>,</a:t>
                      </a:r>
                      <a:r>
                        <a:rPr lang="ru-RU" baseline="0" dirty="0"/>
                        <a:t> руб. на 1 </a:t>
                      </a:r>
                      <a:r>
                        <a:rPr lang="ru-RU" baseline="0" dirty="0" err="1"/>
                        <a:t>кв.м</a:t>
                      </a:r>
                      <a:r>
                        <a:rPr lang="ru-RU" baseline="0" dirty="0"/>
                        <a:t> общей </a:t>
                      </a:r>
                      <a:r>
                        <a:rPr lang="en-US" baseline="0" dirty="0"/>
                        <a:t>S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с. Тарутино Калужской области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(23 МКД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44,1-68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п. Приполярный ХМАО (19 МКД)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31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96-46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 </a:t>
                      </a:r>
                      <a:r>
                        <a:rPr lang="ru-RU" dirty="0" err="1"/>
                        <a:t>Малаховское</a:t>
                      </a:r>
                      <a:r>
                        <a:rPr lang="ru-RU" dirty="0"/>
                        <a:t> Тульской области (26 МКД)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16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25</a:t>
                      </a:r>
                      <a:r>
                        <a:rPr lang="en-US" dirty="0"/>
                        <a:t>-</a:t>
                      </a:r>
                      <a:r>
                        <a:rPr lang="ru-RU" dirty="0"/>
                        <a:t>35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 Демидовское Тульской области (41 МКД)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77-25</a:t>
                      </a:r>
                      <a:r>
                        <a:rPr lang="en-US" dirty="0"/>
                        <a:t>,</a:t>
                      </a:r>
                      <a:r>
                        <a:rPr lang="ru-RU" dirty="0"/>
                        <a:t>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265790"/>
                  </a:ext>
                </a:extLst>
              </a:tr>
              <a:tr h="376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МО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</a:rPr>
                        <a:t>Страховское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 Тульской области (42 МКД)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27-25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769978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347FA3-F513-4C71-9AEA-4AC51D7F6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4927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880F2851-E76F-4F93-8070-21370343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20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66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-271267"/>
            <a:ext cx="9144000" cy="15696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endParaRPr lang="ru-RU" sz="3200" b="1" dirty="0">
              <a:solidFill>
                <a:srgbClr val="002060"/>
              </a:solidFill>
              <a:latin typeface="a_AlbionicNr" pitchFamily="34" charset="-52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_AlbionicNr" pitchFamily="34" charset="-52"/>
              </a:rPr>
              <a:t>Как перейти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_AlbionicNr" pitchFamily="34" charset="-52"/>
              </a:rPr>
              <a:t>к индивидуальной экономике МКД?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89658" y="1646721"/>
            <a:ext cx="10046902" cy="44114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8775" indent="-358775" eaLnBrk="0" fontAlgn="base" hangingPunct="0">
              <a:spcAft>
                <a:spcPts val="200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Создать инструменты управления 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многоквартирными домами</a:t>
            </a:r>
            <a:r>
              <a:rPr lang="en-US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2400" dirty="0">
              <a:solidFill>
                <a:srgbClr val="00206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715963" indent="-357188" eaLnBrk="0" fontAlgn="base" hangingPunct="0">
              <a:spcAft>
                <a:spcPts val="2000"/>
              </a:spcAft>
              <a:buFont typeface="Wingdings" pitchFamily="2" charset="2"/>
              <a:buChar char="ü"/>
            </a:pPr>
            <a:r>
              <a:rPr lang="ru-RU" sz="22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Обязательная для каждого дома Инструкция по эксплуатации</a:t>
            </a:r>
            <a:endParaRPr lang="ru-RU" sz="2200" dirty="0">
              <a:solidFill>
                <a:srgbClr val="FF000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715963" indent="-357188" eaLnBrk="0" fontAlgn="base" hangingPunct="0">
              <a:spcAft>
                <a:spcPts val="200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Федеральная методика </a:t>
            </a:r>
            <a:r>
              <a:rPr lang="ru-RU" sz="24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определения стоимостей (расценок) на работы по содержанию ОИ МКД,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обязательная для ОМС</a:t>
            </a:r>
            <a:r>
              <a:rPr lang="ru-RU" sz="2400" u="sng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УО и собственников домов 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(4 СТАНДАРТА ЭКСПЛУАТАЦИИ МКД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учитывающих доступность платы для собственников).</a:t>
            </a:r>
          </a:p>
          <a:p>
            <a:pPr marL="358775" eaLnBrk="0" fontAlgn="base" hangingPunct="0">
              <a:spcAft>
                <a:spcPts val="2000"/>
              </a:spcAft>
            </a:pP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Экономически обосновывать плату </a:t>
            </a:r>
            <a:r>
              <a:rPr lang="ru-RU" sz="2400" u="sng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 каждому МКД 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экономику дома надо считать и УО </a:t>
            </a:r>
            <a:r>
              <a:rPr lang="ru-RU" sz="2400" b="1" u="sng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и ОМС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!</a:t>
            </a:r>
          </a:p>
          <a:p>
            <a:pPr marL="358775" indent="-358775" eaLnBrk="0" hangingPunct="0">
              <a:spcAft>
                <a:spcPts val="2000"/>
              </a:spcAft>
            </a:pP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3.   Установить минимальный срок 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договора управления 5 ЛЕТ.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E7FA80-1DA1-47FD-A2E3-5F1C46D08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CA20790C-03AD-436E-B951-0750267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21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93664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4284" y="0"/>
            <a:ext cx="9763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660033"/>
                </a:solidFill>
                <a:latin typeface="a_AlbionicNr" pitchFamily="34" charset="-52"/>
              </a:rPr>
              <a:t>Экономически обоснованные платы за содержание жилого помещения по каждому МКД – это реальность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146322" y="1484783"/>
          <a:ext cx="5902006" cy="4660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4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094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Экономически обоснованная плата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61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2-х этажные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1,87 - 29,58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3-х этажные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10,15 – 29,41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5-ти этажные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8,04 – 30,66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9-ти этажные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10,28 – 34,94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12-ти этажные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11,01 – 32,12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16-ти этажные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13,74 – 33,01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6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17-ти этажные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11,94 – 23,83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Рисунок 7" descr="ЖКХЭксперт №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2102" y="2209012"/>
            <a:ext cx="2511891" cy="26525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F778F00-D8E0-4035-BCCE-5312A90C7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1FE4CF98-B557-4D0A-A0EC-987F5B84E801}"/>
              </a:ext>
            </a:extLst>
          </p:cNvPr>
          <p:cNvSpPr txBox="1">
            <a:spLocks/>
          </p:cNvSpPr>
          <p:nvPr/>
        </p:nvSpPr>
        <p:spPr bwMode="auto">
          <a:xfrm>
            <a:off x="10042631" y="6594927"/>
            <a:ext cx="2133600" cy="273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BB7E9F-ADD4-46B1-A846-FE46067AE935}" type="slidenum">
              <a:rPr lang="ru-RU" sz="1400" b="1" smtClean="0">
                <a:solidFill>
                  <a:schemeClr val="bg1"/>
                </a:solidFill>
              </a:rPr>
              <a:pPr/>
              <a:t>22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7A8802-E80D-4970-A958-15DE19FA72A5}"/>
              </a:ext>
            </a:extLst>
          </p:cNvPr>
          <p:cNvSpPr txBox="1"/>
          <p:nvPr/>
        </p:nvSpPr>
        <p:spPr>
          <a:xfrm>
            <a:off x="562807" y="2273406"/>
            <a:ext cx="20722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+mj-lt"/>
              </a:rPr>
              <a:t>554 МКД – </a:t>
            </a:r>
            <a:r>
              <a:rPr lang="ru-RU" sz="2000" b="1" dirty="0" err="1">
                <a:solidFill>
                  <a:srgbClr val="C00000"/>
                </a:solidFill>
                <a:latin typeface="+mj-lt"/>
              </a:rPr>
              <a:t>индивидуаль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-ная плата!!!</a:t>
            </a:r>
          </a:p>
          <a:p>
            <a:pPr algn="ctr"/>
            <a:endParaRPr lang="ru-RU" sz="1400" b="1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+mj-lt"/>
              </a:rPr>
              <a:t>Установлена решением </a:t>
            </a:r>
            <a:r>
              <a:rPr lang="ru-RU" sz="1400" b="1" dirty="0" err="1">
                <a:solidFill>
                  <a:srgbClr val="C00000"/>
                </a:solidFill>
                <a:latin typeface="+mj-lt"/>
              </a:rPr>
              <a:t>Обнинского</a:t>
            </a:r>
            <a:r>
              <a:rPr lang="ru-RU" sz="1400" b="1" dirty="0">
                <a:solidFill>
                  <a:srgbClr val="C00000"/>
                </a:solidFill>
                <a:latin typeface="+mj-lt"/>
              </a:rPr>
              <a:t> городского Собрания № 04-41 от 27.03.2018г. </a:t>
            </a:r>
          </a:p>
        </p:txBody>
      </p:sp>
    </p:spTree>
    <p:extLst>
      <p:ext uri="{BB962C8B-B14F-4D97-AF65-F5344CB8AC3E}">
        <p14:creationId xmlns:p14="http://schemas.microsoft.com/office/powerpoint/2010/main" val="1308648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7D39F5C-7096-4EDC-89F3-8937495121B9}"/>
              </a:ext>
            </a:extLst>
          </p:cNvPr>
          <p:cNvSpPr/>
          <p:nvPr/>
        </p:nvSpPr>
        <p:spPr>
          <a:xfrm>
            <a:off x="102645" y="44624"/>
            <a:ext cx="12072664" cy="6522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Калужская область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АДМИНИСТРАЦИЯ ГОРОДА ОБНИНСКА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ПОСТАНОВЛЕНИЕ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b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28.03.2018 № 500-п</a:t>
            </a:r>
            <a:endParaRPr lang="en-US" sz="105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Об установлении размера платы за содержание жилого помещения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для нанимателей жилых помещений по договорам социального найма,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договорам найма жилых помещений муниципального и государственного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жилищных фондов, расположенных на территории муниципального образования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«Город Обнинск», а также для собственников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помещений в многоквартирных домах, находящихся на территории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муниципального образования «Город Обнинск», не принявших на общем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собрании собственников решение об ее установлении.</a:t>
            </a:r>
            <a:endParaRPr lang="ru-RU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268288"/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 В соответствие ч. 1 ст. 154, ст.156 Жилищного кодекса Российской Федерации, ч. 9 ст. 12 Федерального закона от 29.06.2015 № 176-ФЗ «О внесении изменений в Жилищный кодекс Российской Федерации и отдельные законодательные акты Российской Федерации», Постановлением Правительства Российской Федерации от 13.08.2006 № 491 «Об утверждении Правил содержания общего имущества в многоквартирном доме и Правил изменения размера платы за содержание и ремонт жилого помещения в случае оказания услуг и выполнения работ по управлению, содержанию и ремонту общего имущества в многоквартирном доме ненадлежащего качества и (или) с перерывами, превышающими установленную продолжительность», Постановлением Правительства Российской Федерации от 03.04.2013 № 290 «О минимальном перечне услуг и работ, необходимых для обеспечения надлежащего содержания общего имущества в многоквартирном доме, и порядке их оказания и выполнения» (вместе с «Правилами оказания услуг и выполнения работ, необходимых для обеспечения надлежащего содержания общего имущества в многоквартирном доме»), Уставом МО «Город Обнинск», Порядком установления тарифов на услуги муниципальных организаций муниципального образования «Город Обнинск», утвержденным Решением </a:t>
            </a:r>
            <a:r>
              <a:rPr lang="ru-RU" sz="1050" dirty="0" err="1">
                <a:solidFill>
                  <a:srgbClr val="000000"/>
                </a:solidFill>
                <a:latin typeface="Arial" panose="020B0604020202020204" pitchFamily="34" charset="0"/>
              </a:rPr>
              <a:t>Обнинского</a:t>
            </a: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 городского Собрания городского округа «Город Обнинск» от 22.01.2009 № 07-69, отчетом ЗАО «Центр муниципальной экономики» о научно-исследовательской работе «Определение стоимости работ и услуг по содержанию и текущему ремонту общего имущества собственников помещений в многоквартирных домах г. Обнинска и соответствующих плат за содержание жилого помещения для нанимателей и собственников жилых помещений в многоквартирном доме, не принявших на общем собрании собственников решение об ее установлении», решением </a:t>
            </a:r>
            <a:r>
              <a:rPr lang="ru-RU" sz="1050" dirty="0" err="1">
                <a:solidFill>
                  <a:srgbClr val="000000"/>
                </a:solidFill>
                <a:latin typeface="Arial" panose="020B0604020202020204" pitchFamily="34" charset="0"/>
              </a:rPr>
              <a:t>Обнинского</a:t>
            </a: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 городского Собрания городского округа «Город Обнинск» от 27.03.2018 № 04-41 и письмом прокуратуры города Обнинска от 30.01.2018 № 7-28-2018,</a:t>
            </a:r>
          </a:p>
          <a:p>
            <a:r>
              <a:rPr lang="ru-RU" sz="1050" b="1" dirty="0">
                <a:solidFill>
                  <a:srgbClr val="000000"/>
                </a:solidFill>
                <a:latin typeface="Arial" panose="020B0604020202020204" pitchFamily="34" charset="0"/>
              </a:rPr>
              <a:t>ПОСТАНОВЛЯЮ</a:t>
            </a: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268288" algn="just">
              <a:buAutoNum type="arabicPeriod"/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Установить размер платы за содержание жилого помещения для нанимателей жилых помещений по договорам социального найма, договорам найма жилых помещений муниципального и государственного жилищных фондов, расположенных на территории муниципального образования «Город Обнинск», а также для собственников помещений в многоквартирных домах, находящихся на территории муниципального образования « Город Обнинск», не принявших на общем собрании собственников решение об ее установлении.(Приложение).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268288" algn="just">
              <a:buAutoNum type="arabicPeriod"/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При включении в состав платы за содержание жилого помещения расходов на оплату холодной воды, горячей воды, электрической энергии, потребленных при содержании общего имущества в многоквартирном доме, отведения сточных вод в целях содержания общего имущества в многоквартирном доме наниматели жилых помещений по договорам социального найма, договорам найма жилых помещений муниципального и государственного жилищных фондов, расположенных на территории муниципального образования «Город Обнинск», а также для собственников помещений в многоквартирных домах, находящихся на территории муниципального образования « Город Обнинск», не принявших на общем собрании собственников решение об ее установлении оплачивают указанные в настоящем пункте расходы в размерах, установленных в соответствии с законодательством Российской Федерации.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268288" algn="just">
              <a:buAutoNum type="arabicPeriod"/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Признать утратившим силу Постановление Администрации города от 08.07.2016 № 1077-п «Об установлении предельного размера платы за содержание жилого помещения для нанимателей жилых помещений муниципального и государственного жилищных фондов муниципального образования «Город Обнинск».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268288" algn="just">
              <a:buAutoNum type="arabicPeriod"/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Признать утратившим силу Постановление Администрации города от 04.07.2016 № 1038-п «Об утверждении Порядка установления размера платы за содержание жилого помещения для собственников помещений в многоквартирных домах на территории муниципального образования «Город Обнинск», не принявших на общем собрании собственников решение об ее установлении».</a:t>
            </a:r>
            <a:endParaRPr 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268288" algn="just">
              <a:buAutoNum type="arabicPeriod"/>
            </a:pP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Настоящее постановление вступает в силу после официального опубликования.</a:t>
            </a:r>
          </a:p>
          <a:p>
            <a:pPr algn="r"/>
            <a:r>
              <a:rPr lang="ru-RU" sz="1050" i="1" dirty="0">
                <a:solidFill>
                  <a:srgbClr val="000000"/>
                </a:solidFill>
                <a:latin typeface="Arial" panose="020B0604020202020204" pitchFamily="34" charset="0"/>
              </a:rPr>
              <a:t>Глава Администрации города В.В. Шапша</a:t>
            </a:r>
            <a:endParaRPr lang="ru-RU" sz="105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1705F2-008D-499A-9B97-133AC6F42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47D16607-6AF2-43D0-B061-698228EE3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23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1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912AF2-186B-4A3F-A658-18EE1BE32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7E04BD63-26CD-4CD6-BC45-EB01D96F6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24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16B7C-6A95-41C6-9DA2-0775EAB994E0}"/>
              </a:ext>
            </a:extLst>
          </p:cNvPr>
          <p:cNvSpPr txBox="1"/>
          <p:nvPr/>
        </p:nvSpPr>
        <p:spPr>
          <a:xfrm>
            <a:off x="263352" y="188640"/>
            <a:ext cx="11665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Приложение к постановлению</a:t>
            </a:r>
          </a:p>
          <a:p>
            <a:pPr algn="r"/>
            <a:r>
              <a:rPr lang="ru-RU" sz="1600" dirty="0"/>
              <a:t>                                                                                       Администрации города</a:t>
            </a:r>
          </a:p>
          <a:p>
            <a:pPr algn="r"/>
            <a:r>
              <a:rPr lang="ru-RU" sz="1600" dirty="0"/>
              <a:t>                                                                          28.03.2018   №  500-п </a:t>
            </a:r>
          </a:p>
          <a:p>
            <a:pPr algn="ctr"/>
            <a:r>
              <a:rPr lang="ru-RU" sz="1600" b="1" dirty="0"/>
              <a:t>Размер платы за содержание жилого помещения </a:t>
            </a:r>
          </a:p>
          <a:p>
            <a:pPr algn="ctr"/>
            <a:r>
              <a:rPr lang="ru-RU" sz="1600" b="1" dirty="0"/>
              <a:t>для нанимателей жилых помещений  по  договорам социального найма, договорам найма жилых помещений  муниципального и государственного жилищных фондов, расположенных  на территории муниципального образования «Город Обнинск», а также для   собственников помещений в многоквартирных домах, находящихся на территории  муниципального образования «</a:t>
            </a:r>
            <a:r>
              <a:rPr lang="ru-RU" sz="1600" b="1" dirty="0">
                <a:solidFill>
                  <a:srgbClr val="FF0000"/>
                </a:solidFill>
              </a:rPr>
              <a:t>Город Обнинск</a:t>
            </a:r>
            <a:r>
              <a:rPr lang="ru-RU" sz="1600" b="1" dirty="0"/>
              <a:t>», не принявших на общем собрании собственников решение об ее установлении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17572A2E-CAB5-4684-BD53-EB4BECF0C439}"/>
              </a:ext>
            </a:extLst>
          </p:cNvPr>
          <p:cNvGraphicFramePr>
            <a:graphicFrameLocks noGrp="1"/>
          </p:cNvGraphicFramePr>
          <p:nvPr/>
        </p:nvGraphicFramePr>
        <p:xfrm>
          <a:off x="119336" y="2403641"/>
          <a:ext cx="11953328" cy="38709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55274736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3982160210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1268050073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68925006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sz="1600" b="1" dirty="0"/>
                        <a:t>№ </a:t>
                      </a:r>
                      <a:br>
                        <a:rPr lang="ru-RU" sz="1600" b="1" dirty="0"/>
                      </a:br>
                      <a:r>
                        <a:rPr lang="ru-RU" sz="1600" b="1" dirty="0"/>
                        <a:t>п</a:t>
                      </a:r>
                      <a:r>
                        <a:rPr lang="en-US" sz="1600" b="1" dirty="0"/>
                        <a:t>/</a:t>
                      </a:r>
                      <a:r>
                        <a:rPr lang="ru-RU" sz="1600" b="1" dirty="0"/>
                        <a:t>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Адрес многоквартирного дома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Размер платы за содержание жилого помещения, руб. за 1 кв. м общей площади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0669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Содержание общего имущества, включая лифт, вывоз твердых коммунальных отходов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Содержание общего имущества, включая вывоз твердых коммунальных отходов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75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ул. Аксенова, д.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24,41</a:t>
                      </a:r>
                      <a:r>
                        <a:rPr lang="ru-RU" altLang="zh-CN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9797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ул. Аксенова, д.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26,65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17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ул. Аксенова, д.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26,04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73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ул. Аксенова, д.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28,62</a:t>
                      </a:r>
                      <a:endParaRPr lang="ru-RU" altLang="zh-CN" sz="18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41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ул. Аксенова, д.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31,67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9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ул. Аксенова, д.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30,09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02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239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43760A-E367-4DC0-BA8D-6898238BC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964F6146-8436-4605-A96C-615DA718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25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8">
            <a:extLst>
              <a:ext uri="{FF2B5EF4-FFF2-40B4-BE49-F238E27FC236}">
                <a16:creationId xmlns:a16="http://schemas.microsoft.com/office/drawing/2014/main" id="{026C82C0-CFE3-4282-B515-63CAFF39176C}"/>
              </a:ext>
            </a:extLst>
          </p:cNvPr>
          <p:cNvGraphicFramePr>
            <a:graphicFrameLocks noGrp="1"/>
          </p:cNvGraphicFramePr>
          <p:nvPr/>
        </p:nvGraphicFramePr>
        <p:xfrm>
          <a:off x="119336" y="378213"/>
          <a:ext cx="11953328" cy="609600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55274736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val="3982160210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1268050073"/>
                    </a:ext>
                  </a:extLst>
                </a:gridCol>
                <a:gridCol w="2988332">
                  <a:extLst>
                    <a:ext uri="{9D8B030D-6E8A-4147-A177-3AD203B41FA5}">
                      <a16:colId xmlns:a16="http://schemas.microsoft.com/office/drawing/2014/main" val="689250060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sz="1600" b="1" dirty="0"/>
                        <a:t>№ </a:t>
                      </a:r>
                      <a:br>
                        <a:rPr lang="ru-RU" sz="1600" b="1" dirty="0"/>
                      </a:br>
                      <a:r>
                        <a:rPr lang="ru-RU" sz="1600" b="1" dirty="0"/>
                        <a:t>п</a:t>
                      </a:r>
                      <a:r>
                        <a:rPr lang="en-US" sz="1600" b="1" dirty="0"/>
                        <a:t>/</a:t>
                      </a:r>
                      <a:r>
                        <a:rPr lang="ru-RU" sz="1600" b="1" dirty="0"/>
                        <a:t>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Адрес многоквартирного дома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Размер платы за содержание жилого помещения, руб. за 1 кв. м общей площади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0669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Содержание общего имущества, включая лифт, вывоз твердых коммунальных отходов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Содержание общего имущества, включая вывоз твердых коммунальных отходов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756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543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ул. Энгельса, д. 17-а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16,84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97973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17-б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16,84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17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27,38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773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41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19-а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20,19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9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36,70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70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38,92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45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33,38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034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22,88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7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28,86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20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27,71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005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ул. Энгельса, д. 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35,74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11613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01CFB9A-6F15-4661-AEDD-739793B8188E}"/>
              </a:ext>
            </a:extLst>
          </p:cNvPr>
          <p:cNvSpPr txBox="1"/>
          <p:nvPr/>
        </p:nvSpPr>
        <p:spPr>
          <a:xfrm>
            <a:off x="9593712" y="147"/>
            <a:ext cx="2262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/>
              <a:t>продолжение таблицы</a:t>
            </a:r>
          </a:p>
        </p:txBody>
      </p:sp>
    </p:spTree>
    <p:extLst>
      <p:ext uri="{BB962C8B-B14F-4D97-AF65-F5344CB8AC3E}">
        <p14:creationId xmlns:p14="http://schemas.microsoft.com/office/powerpoint/2010/main" val="2309651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-271267"/>
            <a:ext cx="9144000" cy="15696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endParaRPr lang="ru-RU" sz="3200" b="1" dirty="0">
              <a:solidFill>
                <a:srgbClr val="002060"/>
              </a:solidFill>
              <a:latin typeface="a_AlbionicNr" pitchFamily="34" charset="-52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_AlbionicNr" pitchFamily="34" charset="-52"/>
              </a:rPr>
              <a:t>Как перейти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_AlbionicNr" pitchFamily="34" charset="-52"/>
              </a:rPr>
              <a:t>к индивидуальной экономике МКД?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89658" y="1646721"/>
            <a:ext cx="10046902" cy="44114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8775" indent="-358775" eaLnBrk="0" fontAlgn="base" hangingPunct="0">
              <a:spcAft>
                <a:spcPts val="2000"/>
              </a:spcAft>
              <a:buFont typeface="+mj-lt"/>
              <a:buAutoNum type="arabicPeriod"/>
            </a:pP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Создать инструменты управления 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многоквартирными домами</a:t>
            </a:r>
            <a:r>
              <a:rPr lang="en-US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2400" dirty="0">
              <a:solidFill>
                <a:srgbClr val="00206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715963" indent="-357188" eaLnBrk="0" fontAlgn="base" hangingPunct="0">
              <a:spcAft>
                <a:spcPts val="2000"/>
              </a:spcAft>
              <a:buFont typeface="Wingdings" pitchFamily="2" charset="2"/>
              <a:buChar char="ü"/>
            </a:pPr>
            <a:r>
              <a:rPr lang="ru-RU" sz="22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Обязательная для каждого дома Инструкция по эксплуатации</a:t>
            </a:r>
            <a:endParaRPr lang="ru-RU" sz="2200" dirty="0">
              <a:solidFill>
                <a:srgbClr val="FF000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715963" indent="-357188" eaLnBrk="0" fontAlgn="base" hangingPunct="0">
              <a:spcAft>
                <a:spcPts val="2000"/>
              </a:spcAft>
              <a:buFont typeface="Wingdings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Федеральная методика </a:t>
            </a:r>
            <a:r>
              <a:rPr lang="ru-RU" sz="24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определения стоимостей (расценок) на работы по содержанию ОИ МКД,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обязательная для ОМС</a:t>
            </a:r>
            <a:r>
              <a:rPr lang="ru-RU" sz="2400" u="sng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УО и собственников домов 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(4 СТАНДАРТА ЭКСПЛУАТАЦИИ МКД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учитывающих доступность платы для собственников).</a:t>
            </a:r>
          </a:p>
          <a:p>
            <a:pPr marL="358775" eaLnBrk="0" fontAlgn="base" hangingPunct="0">
              <a:spcAft>
                <a:spcPts val="2000"/>
              </a:spcAft>
            </a:pP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Экономически обосновывать плату </a:t>
            </a:r>
            <a:r>
              <a:rPr lang="ru-RU" sz="2400" u="sng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по каждому МКД 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экономику дома надо считать и УО </a:t>
            </a:r>
            <a:r>
              <a:rPr lang="ru-RU" sz="2400" b="1" u="sng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и ОМС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!</a:t>
            </a:r>
          </a:p>
          <a:p>
            <a:pPr marL="358775" indent="-358775" eaLnBrk="0" hangingPunct="0">
              <a:spcAft>
                <a:spcPts val="2000"/>
              </a:spcAft>
            </a:pP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3.   Установить минимальный срок </a:t>
            </a:r>
            <a:r>
              <a:rPr lang="ru-RU" sz="2400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договора управления 5 ЛЕТ.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E7FA80-1DA1-47FD-A2E3-5F1C46D08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CA20790C-03AD-436E-B951-0750267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26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90247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2867" y="31252"/>
            <a:ext cx="12176231" cy="10310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4625" algn="ctr">
              <a:defRPr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a_AlbionicNr" pitchFamily="34" charset="-52"/>
              <a:cs typeface="Calibri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_AlbionicNr" pitchFamily="34" charset="-52"/>
                <a:cs typeface="Calibri" pitchFamily="34" charset="0"/>
              </a:rPr>
              <a:t>Протокол № ОС-2022/3.К.5.11 заседания Комиссии по жилищно-коммунальному хозяйству от 29.11.2022г.</a:t>
            </a: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89993" y="3717354"/>
            <a:ext cx="808013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just" eaLnBrk="0" fontAlgn="base" hangingPunct="0">
              <a:spcBef>
                <a:spcPct val="0"/>
              </a:spcBef>
              <a:spcAft>
                <a:spcPts val="1200"/>
              </a:spcAft>
            </a:pP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46" y="1294383"/>
            <a:ext cx="11017224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i="1" dirty="0">
                <a:solidFill>
                  <a:srgbClr val="460000"/>
                </a:solidFill>
              </a:rPr>
              <a:t>Повестка заседания по вопросу 4  Заседания Комиссии по ЖКХ ОС</a:t>
            </a:r>
            <a:r>
              <a:rPr lang="en-US" sz="2000" b="1" i="1" dirty="0">
                <a:solidFill>
                  <a:srgbClr val="460000"/>
                </a:solidFill>
              </a:rPr>
              <a:t>: </a:t>
            </a:r>
            <a:r>
              <a:rPr lang="ru-RU" sz="2000" b="1" i="1" dirty="0">
                <a:solidFill>
                  <a:srgbClr val="460000"/>
                </a:solidFill>
              </a:rPr>
              <a:t>обсуждение принципов и правил регулирования платы за жилищные услуги</a:t>
            </a:r>
            <a:r>
              <a:rPr lang="en-US" sz="2000" b="1" i="1" dirty="0">
                <a:solidFill>
                  <a:srgbClr val="460000"/>
                </a:solidFill>
              </a:rPr>
              <a:t>, </a:t>
            </a:r>
            <a:r>
              <a:rPr lang="ru-RU" sz="2000" b="1" i="1" dirty="0">
                <a:solidFill>
                  <a:srgbClr val="460000"/>
                </a:solidFill>
              </a:rPr>
              <a:t>введения ее регулирования путем установления муниципальными органами минимальных расценок на работы и услуги</a:t>
            </a:r>
            <a:r>
              <a:rPr lang="en-US" sz="2000" b="1" i="1" dirty="0">
                <a:solidFill>
                  <a:srgbClr val="460000"/>
                </a:solidFill>
              </a:rPr>
              <a:t>,</a:t>
            </a:r>
            <a:r>
              <a:rPr lang="ru-RU" sz="2000" b="1" i="1" dirty="0">
                <a:solidFill>
                  <a:srgbClr val="460000"/>
                </a:solidFill>
              </a:rPr>
              <a:t> соответствующие обязательному перечню».</a:t>
            </a:r>
          </a:p>
          <a:p>
            <a:pPr>
              <a:lnSpc>
                <a:spcPct val="150000"/>
              </a:lnSpc>
            </a:pPr>
            <a:endParaRPr lang="ru-RU" sz="2000" b="1" i="1" dirty="0">
              <a:solidFill>
                <a:srgbClr val="46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460000"/>
                </a:solidFill>
              </a:rPr>
              <a:t>Решение Комиссии по ЖКХ ОС по вопросу 4 </a:t>
            </a:r>
            <a:r>
              <a:rPr lang="en-US" sz="2000" b="1" i="1" dirty="0">
                <a:solidFill>
                  <a:srgbClr val="460000"/>
                </a:solidFill>
              </a:rPr>
              <a:t>:</a:t>
            </a:r>
            <a:r>
              <a:rPr lang="ru-RU" sz="2000" b="1" i="1" dirty="0">
                <a:solidFill>
                  <a:srgbClr val="460000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2400" b="1" i="1" dirty="0">
                <a:solidFill>
                  <a:srgbClr val="C00000"/>
                </a:solidFill>
              </a:rPr>
              <a:t>Отметить положительный опыт Центра муниципальной экономики по формированию размера платы за содержание жилья и необходимость учета соответствующего опыта при подготовке нормативной правовой базы по данному направлению.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BD1EB8-F791-4C41-8B72-F24ADE053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D0F67F1-E142-4EB8-9325-A7277ADA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27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64917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58058" y="56027"/>
            <a:ext cx="9144000" cy="9079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4625" algn="ctr">
              <a:defRPr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a_AlbionicNr" pitchFamily="34" charset="-52"/>
              <a:cs typeface="Calibri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_AlbionicNr" pitchFamily="34" charset="-52"/>
                <a:cs typeface="Calibri" pitchFamily="34" charset="0"/>
              </a:rPr>
              <a:t>Опыт Центра муниципальной экономики по расчету стоимости (платы) за содержание жилья</a:t>
            </a: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89993" y="3717354"/>
            <a:ext cx="808013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just" eaLnBrk="0" fontAlgn="base" hangingPunct="0">
              <a:spcBef>
                <a:spcPct val="0"/>
              </a:spcBef>
              <a:spcAft>
                <a:spcPts val="1200"/>
              </a:spcAft>
            </a:pP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5199" y="128083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https://cnis.ru/?id=portfolio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6" y="1295140"/>
            <a:ext cx="3563888" cy="237708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6" y="3888517"/>
            <a:ext cx="3810000" cy="2541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94" y="1440502"/>
            <a:ext cx="3900686" cy="259354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97" y="3948276"/>
            <a:ext cx="3471526" cy="25831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 descr="ЖК Английский кварта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02" y="2265353"/>
            <a:ext cx="3643792" cy="252788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A31EEF-7A44-4526-9E60-924B2A29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2BD65AAD-A7CA-432B-93A5-31CD6C85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28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36439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5498D3B-EAD3-4567-AB2A-3199DE68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B4C75FA9-7F05-4E01-A98B-B0D62A5A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29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B660D1-A42E-4513-B725-249DBB0C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56" y="1465598"/>
            <a:ext cx="3855330" cy="42373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B70BA1-4B66-49A1-8B25-16F9779F425F}"/>
              </a:ext>
            </a:extLst>
          </p:cNvPr>
          <p:cNvSpPr txBox="1"/>
          <p:nvPr/>
        </p:nvSpPr>
        <p:spPr>
          <a:xfrm>
            <a:off x="2015614" y="393290"/>
            <a:ext cx="7109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0" u="none" strike="noStrike" dirty="0">
                <a:solidFill>
                  <a:srgbClr val="600000"/>
                </a:solidFill>
                <a:effectLst/>
                <a:latin typeface="Roboto Condense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Комплект «Плата 2023“</a:t>
            </a:r>
            <a:r>
              <a:rPr lang="en-US" sz="3200" b="1" i="0" u="none" strike="noStrike" dirty="0">
                <a:solidFill>
                  <a:srgbClr val="600000"/>
                </a:solidFill>
                <a:effectLst/>
                <a:latin typeface="Roboto Condensed" panose="02000000000000000000" pitchFamily="2" charset="0"/>
              </a:rPr>
              <a:t> (04</a:t>
            </a:r>
            <a:r>
              <a:rPr lang="ru-RU" sz="3200" b="1" i="0" u="none" strike="noStrike" dirty="0">
                <a:solidFill>
                  <a:srgbClr val="600000"/>
                </a:solidFill>
                <a:effectLst/>
                <a:latin typeface="Roboto Condensed" panose="02000000000000000000" pitchFamily="2" charset="0"/>
              </a:rPr>
              <a:t>.</a:t>
            </a:r>
            <a:r>
              <a:rPr lang="ru-RU" sz="3200" b="1" dirty="0">
                <a:solidFill>
                  <a:srgbClr val="600000"/>
                </a:solidFill>
                <a:latin typeface="Roboto Condensed" panose="02000000000000000000" pitchFamily="2" charset="0"/>
              </a:rPr>
              <a:t>70</a:t>
            </a:r>
            <a:r>
              <a:rPr lang="en-US" sz="3200" b="1" i="0" u="none" strike="noStrike" dirty="0">
                <a:solidFill>
                  <a:srgbClr val="600000"/>
                </a:solidFill>
                <a:effectLst/>
                <a:latin typeface="Roboto Condensed" panose="02000000000000000000" pitchFamily="2" charset="0"/>
              </a:rPr>
              <a:t>)</a:t>
            </a:r>
            <a:endParaRPr lang="ru-RU" sz="3200" b="1" dirty="0">
              <a:solidFill>
                <a:srgbClr val="6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F6578-1945-4DD9-8CCF-D9F7C78209EB}"/>
              </a:ext>
            </a:extLst>
          </p:cNvPr>
          <p:cNvSpPr txBox="1"/>
          <p:nvPr/>
        </p:nvSpPr>
        <p:spPr>
          <a:xfrm>
            <a:off x="8511462" y="3916284"/>
            <a:ext cx="32731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Заказать комплект можно на сайте ЦНИС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Arial Narrow" pitchFamily="34" charset="0"/>
              </a:rPr>
              <a:t>https://cnis.ru/shop/article/245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53358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524000" y="127038"/>
            <a:ext cx="9144000" cy="9079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4625" algn="ctr">
              <a:defRPr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a_AlbionicNr" pitchFamily="34" charset="-52"/>
              <a:cs typeface="Calibri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_AlbionicNr" pitchFamily="34" charset="-52"/>
                <a:cs typeface="Calibri" pitchFamily="34" charset="0"/>
              </a:rPr>
              <a:t>Опыт Центра муниципальной экономики по расчету стоимости (платы) за содержание жилья</a:t>
            </a: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89993" y="3717354"/>
            <a:ext cx="808013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just" eaLnBrk="0" fontAlgn="base" hangingPunct="0">
              <a:spcBef>
                <a:spcPct val="0"/>
              </a:spcBef>
              <a:spcAft>
                <a:spcPts val="1200"/>
              </a:spcAft>
            </a:pP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2052" y="956899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https://cnis.ru/?id=portfolio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A31EEF-7A44-4526-9E60-924B2A29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2BD65AAD-A7CA-432B-93A5-31CD6C85B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3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03040D-83E4-1E1B-4CEC-D5D30C54C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448707"/>
            <a:ext cx="8125762" cy="48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67408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5498D3B-EAD3-4567-AB2A-3199DE68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Номер слайда 4">
            <a:extLst>
              <a:ext uri="{FF2B5EF4-FFF2-40B4-BE49-F238E27FC236}">
                <a16:creationId xmlns:a16="http://schemas.microsoft.com/office/drawing/2014/main" id="{B4C75FA9-7F05-4E01-A98B-B0D62A5A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30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70BA1-4B66-49A1-8B25-16F9779F425F}"/>
              </a:ext>
            </a:extLst>
          </p:cNvPr>
          <p:cNvSpPr txBox="1"/>
          <p:nvPr/>
        </p:nvSpPr>
        <p:spPr>
          <a:xfrm>
            <a:off x="2005782" y="393290"/>
            <a:ext cx="711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00000"/>
                </a:solidFill>
                <a:latin typeface="Roboto Condensed" panose="02000000000000000000" pitchFamily="2" charset="0"/>
              </a:rPr>
              <a:t>Комплект «Экономика МКД» (</a:t>
            </a:r>
            <a:r>
              <a:rPr lang="ru-RU" sz="3200" b="1" i="0" u="none" strike="noStrike" dirty="0">
                <a:solidFill>
                  <a:srgbClr val="600000"/>
                </a:solidFill>
                <a:effectLst/>
                <a:latin typeface="Roboto Condensed" panose="02000000000000000000" pitchFamily="2" charset="0"/>
              </a:rPr>
              <a:t>04.55)</a:t>
            </a:r>
            <a:endParaRPr lang="ru-RU" sz="3200" b="1" dirty="0">
              <a:solidFill>
                <a:srgbClr val="6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2F6578-1945-4DD9-8CCF-D9F7C78209EB}"/>
              </a:ext>
            </a:extLst>
          </p:cNvPr>
          <p:cNvSpPr txBox="1"/>
          <p:nvPr/>
        </p:nvSpPr>
        <p:spPr>
          <a:xfrm>
            <a:off x="8511461" y="3916284"/>
            <a:ext cx="36647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 Narrow" pitchFamily="34" charset="0"/>
              </a:rPr>
              <a:t>Заказать комплект можно  на сайте  ЦНИС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 Narrow" pitchFamily="34" charset="0"/>
              </a:rPr>
              <a:t>https://cnis.ru/shop/article/173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385225-5BA3-4331-99E5-66B15DF7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090613"/>
            <a:ext cx="47625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56984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Группа 123"/>
          <p:cNvGrpSpPr/>
          <p:nvPr/>
        </p:nvGrpSpPr>
        <p:grpSpPr>
          <a:xfrm flipH="1">
            <a:off x="8760296" y="1916832"/>
            <a:ext cx="1440160" cy="1728192"/>
            <a:chOff x="251520" y="3573016"/>
            <a:chExt cx="1800200" cy="2088232"/>
          </a:xfrm>
        </p:grpSpPr>
        <p:grpSp>
          <p:nvGrpSpPr>
            <p:cNvPr id="125" name="Группа 124"/>
            <p:cNvGrpSpPr/>
            <p:nvPr/>
          </p:nvGrpSpPr>
          <p:grpSpPr>
            <a:xfrm>
              <a:off x="251520" y="3573016"/>
              <a:ext cx="1800200" cy="2088232"/>
              <a:chOff x="251520" y="3573016"/>
              <a:chExt cx="1800200" cy="2088232"/>
            </a:xfrm>
          </p:grpSpPr>
          <p:grpSp>
            <p:nvGrpSpPr>
              <p:cNvPr id="130" name="Группа 129"/>
              <p:cNvGrpSpPr/>
              <p:nvPr/>
            </p:nvGrpSpPr>
            <p:grpSpPr>
              <a:xfrm>
                <a:off x="395536" y="3933056"/>
                <a:ext cx="1512168" cy="1728192"/>
                <a:chOff x="395536" y="3933056"/>
                <a:chExt cx="1512168" cy="1728192"/>
              </a:xfrm>
            </p:grpSpPr>
            <p:sp>
              <p:nvSpPr>
                <p:cNvPr id="132" name="Прямоугольник 131"/>
                <p:cNvSpPr/>
                <p:nvPr/>
              </p:nvSpPr>
              <p:spPr>
                <a:xfrm>
                  <a:off x="395536" y="3933056"/>
                  <a:ext cx="1512168" cy="172819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3" name="Прямоугольник 132"/>
                <p:cNvSpPr/>
                <p:nvPr/>
              </p:nvSpPr>
              <p:spPr>
                <a:xfrm>
                  <a:off x="395536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4" name="Прямоугольник 133"/>
                <p:cNvSpPr/>
                <p:nvPr/>
              </p:nvSpPr>
              <p:spPr>
                <a:xfrm>
                  <a:off x="1043608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5" name="Прямоугольник 134"/>
                <p:cNvSpPr/>
                <p:nvPr/>
              </p:nvSpPr>
              <p:spPr>
                <a:xfrm>
                  <a:off x="1331640" y="4221088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6" name="Прямоугольник 135"/>
                <p:cNvSpPr/>
                <p:nvPr/>
              </p:nvSpPr>
              <p:spPr>
                <a:xfrm>
                  <a:off x="683568" y="4221088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7" name="Прямоугольник 136"/>
                <p:cNvSpPr/>
                <p:nvPr/>
              </p:nvSpPr>
              <p:spPr>
                <a:xfrm>
                  <a:off x="395536" y="4509120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8" name="Прямоугольник 137"/>
                <p:cNvSpPr/>
                <p:nvPr/>
              </p:nvSpPr>
              <p:spPr>
                <a:xfrm>
                  <a:off x="1331640" y="4509120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39" name="Прямоугольник 138"/>
                <p:cNvSpPr/>
                <p:nvPr/>
              </p:nvSpPr>
              <p:spPr>
                <a:xfrm>
                  <a:off x="899592" y="4797152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0" name="Прямоугольник 139"/>
                <p:cNvSpPr/>
                <p:nvPr/>
              </p:nvSpPr>
              <p:spPr>
                <a:xfrm>
                  <a:off x="395536" y="5085184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1" name="Прямоугольник 140"/>
                <p:cNvSpPr/>
                <p:nvPr/>
              </p:nvSpPr>
              <p:spPr>
                <a:xfrm>
                  <a:off x="1043608" y="5085184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2" name="Прямоугольник 141"/>
                <p:cNvSpPr/>
                <p:nvPr/>
              </p:nvSpPr>
              <p:spPr>
                <a:xfrm>
                  <a:off x="1475656" y="4797152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3" name="Прямоугольник 142"/>
                <p:cNvSpPr/>
                <p:nvPr/>
              </p:nvSpPr>
              <p:spPr>
                <a:xfrm>
                  <a:off x="395536" y="5373216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4" name="Прямоугольник 143"/>
                <p:cNvSpPr/>
                <p:nvPr/>
              </p:nvSpPr>
              <p:spPr>
                <a:xfrm>
                  <a:off x="1331640" y="5373216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31" name="Равнобедренный треугольник 130"/>
              <p:cNvSpPr/>
              <p:nvPr/>
            </p:nvSpPr>
            <p:spPr>
              <a:xfrm>
                <a:off x="251520" y="3573016"/>
                <a:ext cx="1800200" cy="360040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6" name="Прямоугольник 125"/>
            <p:cNvSpPr/>
            <p:nvPr/>
          </p:nvSpPr>
          <p:spPr>
            <a:xfrm>
              <a:off x="61156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133164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61156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133164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7896200" y="2348880"/>
            <a:ext cx="1440160" cy="1656184"/>
            <a:chOff x="251520" y="3573016"/>
            <a:chExt cx="1800200" cy="2088232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251520" y="3573016"/>
              <a:ext cx="1800200" cy="2088232"/>
              <a:chOff x="251520" y="3573016"/>
              <a:chExt cx="1800200" cy="2088232"/>
            </a:xfrm>
          </p:grpSpPr>
          <p:grpSp>
            <p:nvGrpSpPr>
              <p:cNvPr id="88" name="Группа 87"/>
              <p:cNvGrpSpPr/>
              <p:nvPr/>
            </p:nvGrpSpPr>
            <p:grpSpPr>
              <a:xfrm>
                <a:off x="395536" y="3933056"/>
                <a:ext cx="1512168" cy="1728192"/>
                <a:chOff x="395536" y="3933056"/>
                <a:chExt cx="1512168" cy="1728192"/>
              </a:xfrm>
            </p:grpSpPr>
            <p:sp>
              <p:nvSpPr>
                <p:cNvPr id="90" name="Прямоугольник 89"/>
                <p:cNvSpPr/>
                <p:nvPr/>
              </p:nvSpPr>
              <p:spPr>
                <a:xfrm>
                  <a:off x="395536" y="3933056"/>
                  <a:ext cx="1512168" cy="172819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1" name="Прямоугольник 90"/>
                <p:cNvSpPr/>
                <p:nvPr/>
              </p:nvSpPr>
              <p:spPr>
                <a:xfrm>
                  <a:off x="395536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2" name="Прямоугольник 91"/>
                <p:cNvSpPr/>
                <p:nvPr/>
              </p:nvSpPr>
              <p:spPr>
                <a:xfrm>
                  <a:off x="1043608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3" name="Прямоугольник 92"/>
                <p:cNvSpPr/>
                <p:nvPr/>
              </p:nvSpPr>
              <p:spPr>
                <a:xfrm>
                  <a:off x="1331640" y="4221088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4" name="Прямоугольник 93"/>
                <p:cNvSpPr/>
                <p:nvPr/>
              </p:nvSpPr>
              <p:spPr>
                <a:xfrm>
                  <a:off x="683568" y="4221088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5" name="Прямоугольник 94"/>
                <p:cNvSpPr/>
                <p:nvPr/>
              </p:nvSpPr>
              <p:spPr>
                <a:xfrm>
                  <a:off x="395536" y="4509120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6" name="Прямоугольник 95"/>
                <p:cNvSpPr/>
                <p:nvPr/>
              </p:nvSpPr>
              <p:spPr>
                <a:xfrm>
                  <a:off x="1331640" y="4509120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7" name="Прямоугольник 96"/>
                <p:cNvSpPr/>
                <p:nvPr/>
              </p:nvSpPr>
              <p:spPr>
                <a:xfrm>
                  <a:off x="899592" y="4797152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8" name="Прямоугольник 97"/>
                <p:cNvSpPr/>
                <p:nvPr/>
              </p:nvSpPr>
              <p:spPr>
                <a:xfrm>
                  <a:off x="395536" y="5085184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9" name="Прямоугольник 98"/>
                <p:cNvSpPr/>
                <p:nvPr/>
              </p:nvSpPr>
              <p:spPr>
                <a:xfrm>
                  <a:off x="1043608" y="5085184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0" name="Прямоугольник 99"/>
                <p:cNvSpPr/>
                <p:nvPr/>
              </p:nvSpPr>
              <p:spPr>
                <a:xfrm>
                  <a:off x="1475656" y="4797152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1" name="Прямоугольник 100"/>
                <p:cNvSpPr/>
                <p:nvPr/>
              </p:nvSpPr>
              <p:spPr>
                <a:xfrm>
                  <a:off x="395536" y="5373216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2" name="Прямоугольник 101"/>
                <p:cNvSpPr/>
                <p:nvPr/>
              </p:nvSpPr>
              <p:spPr>
                <a:xfrm>
                  <a:off x="1331640" y="5373216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89" name="Равнобедренный треугольник 88"/>
              <p:cNvSpPr/>
              <p:nvPr/>
            </p:nvSpPr>
            <p:spPr>
              <a:xfrm>
                <a:off x="251520" y="3573016"/>
                <a:ext cx="1800200" cy="360040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4" name="Прямоугольник 83"/>
            <p:cNvSpPr/>
            <p:nvPr/>
          </p:nvSpPr>
          <p:spPr>
            <a:xfrm>
              <a:off x="61156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133164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1156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133164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8256240" y="3717032"/>
            <a:ext cx="1440160" cy="1656184"/>
            <a:chOff x="251520" y="3573016"/>
            <a:chExt cx="1800200" cy="2088232"/>
          </a:xfrm>
        </p:grpSpPr>
        <p:grpSp>
          <p:nvGrpSpPr>
            <p:cNvPr id="62" name="Группа 61"/>
            <p:cNvGrpSpPr/>
            <p:nvPr/>
          </p:nvGrpSpPr>
          <p:grpSpPr>
            <a:xfrm>
              <a:off x="251520" y="3573016"/>
              <a:ext cx="1800200" cy="2088232"/>
              <a:chOff x="251520" y="3573016"/>
              <a:chExt cx="1800200" cy="2088232"/>
            </a:xfrm>
          </p:grpSpPr>
          <p:grpSp>
            <p:nvGrpSpPr>
              <p:cNvPr id="67" name="Группа 66"/>
              <p:cNvGrpSpPr/>
              <p:nvPr/>
            </p:nvGrpSpPr>
            <p:grpSpPr>
              <a:xfrm>
                <a:off x="395536" y="3933056"/>
                <a:ext cx="1512168" cy="1728192"/>
                <a:chOff x="395536" y="3933056"/>
                <a:chExt cx="1512168" cy="1728192"/>
              </a:xfrm>
            </p:grpSpPr>
            <p:sp>
              <p:nvSpPr>
                <p:cNvPr id="69" name="Прямоугольник 68"/>
                <p:cNvSpPr/>
                <p:nvPr/>
              </p:nvSpPr>
              <p:spPr>
                <a:xfrm>
                  <a:off x="395536" y="3933056"/>
                  <a:ext cx="1512168" cy="172819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Прямоугольник 69"/>
                <p:cNvSpPr/>
                <p:nvPr/>
              </p:nvSpPr>
              <p:spPr>
                <a:xfrm>
                  <a:off x="395536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1043608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1331640" y="4221088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>
                  <a:off x="683568" y="4221088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рямоугольник 73"/>
                <p:cNvSpPr/>
                <p:nvPr/>
              </p:nvSpPr>
              <p:spPr>
                <a:xfrm>
                  <a:off x="395536" y="4509120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5" name="Прямоугольник 74"/>
                <p:cNvSpPr/>
                <p:nvPr/>
              </p:nvSpPr>
              <p:spPr>
                <a:xfrm>
                  <a:off x="1331640" y="4509120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6" name="Прямоугольник 75"/>
                <p:cNvSpPr/>
                <p:nvPr/>
              </p:nvSpPr>
              <p:spPr>
                <a:xfrm>
                  <a:off x="899592" y="4797152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Прямоугольник 76"/>
                <p:cNvSpPr/>
                <p:nvPr/>
              </p:nvSpPr>
              <p:spPr>
                <a:xfrm>
                  <a:off x="395536" y="5085184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Прямоугольник 77"/>
                <p:cNvSpPr/>
                <p:nvPr/>
              </p:nvSpPr>
              <p:spPr>
                <a:xfrm>
                  <a:off x="1043608" y="5085184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9" name="Прямоугольник 78"/>
                <p:cNvSpPr/>
                <p:nvPr/>
              </p:nvSpPr>
              <p:spPr>
                <a:xfrm>
                  <a:off x="1475656" y="4797152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0" name="Прямоугольник 79"/>
                <p:cNvSpPr/>
                <p:nvPr/>
              </p:nvSpPr>
              <p:spPr>
                <a:xfrm>
                  <a:off x="395536" y="5373216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Прямоугольник 80"/>
                <p:cNvSpPr/>
                <p:nvPr/>
              </p:nvSpPr>
              <p:spPr>
                <a:xfrm>
                  <a:off x="1331640" y="5373216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8" name="Равнобедренный треугольник 67"/>
              <p:cNvSpPr/>
              <p:nvPr/>
            </p:nvSpPr>
            <p:spPr>
              <a:xfrm>
                <a:off x="251520" y="3573016"/>
                <a:ext cx="1800200" cy="360040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3" name="Прямоугольник 62"/>
            <p:cNvSpPr/>
            <p:nvPr/>
          </p:nvSpPr>
          <p:spPr>
            <a:xfrm>
              <a:off x="61156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133164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61156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133164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991544" y="2996952"/>
            <a:ext cx="1800200" cy="2088232"/>
            <a:chOff x="251520" y="3573016"/>
            <a:chExt cx="1800200" cy="2088232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251520" y="3573016"/>
              <a:ext cx="1800200" cy="2088232"/>
              <a:chOff x="251520" y="3573016"/>
              <a:chExt cx="1800200" cy="2088232"/>
            </a:xfrm>
          </p:grpSpPr>
          <p:grpSp>
            <p:nvGrpSpPr>
              <p:cNvPr id="53" name="Группа 52"/>
              <p:cNvGrpSpPr/>
              <p:nvPr/>
            </p:nvGrpSpPr>
            <p:grpSpPr>
              <a:xfrm>
                <a:off x="395536" y="3933056"/>
                <a:ext cx="1512168" cy="1728192"/>
                <a:chOff x="395536" y="3933056"/>
                <a:chExt cx="1512168" cy="1728192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395536" y="3933056"/>
                  <a:ext cx="1512168" cy="172819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395536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1043608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1331640" y="4221088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683568" y="4221088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Прямоугольник 44"/>
                <p:cNvSpPr/>
                <p:nvPr/>
              </p:nvSpPr>
              <p:spPr>
                <a:xfrm>
                  <a:off x="395536" y="4509120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1331640" y="4509120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899592" y="4797152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395536" y="5085184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Прямоугольник 48"/>
                <p:cNvSpPr/>
                <p:nvPr/>
              </p:nvSpPr>
              <p:spPr>
                <a:xfrm>
                  <a:off x="1043608" y="5085184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1475656" y="4797152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Прямоугольник 50"/>
                <p:cNvSpPr/>
                <p:nvPr/>
              </p:nvSpPr>
              <p:spPr>
                <a:xfrm>
                  <a:off x="395536" y="5373216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Прямоугольник 51"/>
                <p:cNvSpPr/>
                <p:nvPr/>
              </p:nvSpPr>
              <p:spPr>
                <a:xfrm>
                  <a:off x="1331640" y="5373216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54" name="Равнобедренный треугольник 53"/>
              <p:cNvSpPr/>
              <p:nvPr/>
            </p:nvSpPr>
            <p:spPr>
              <a:xfrm>
                <a:off x="251520" y="3573016"/>
                <a:ext cx="1800200" cy="360040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Прямоугольник 55"/>
            <p:cNvSpPr/>
            <p:nvPr/>
          </p:nvSpPr>
          <p:spPr>
            <a:xfrm>
              <a:off x="61156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133164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61156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133164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24000" y="16927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2060"/>
                </a:solidFill>
                <a:latin typeface="a_AlbionicNr" pitchFamily="34" charset="-52"/>
                <a:ea typeface="MS Mincho" pitchFamily="49" charset="-128"/>
                <a:cs typeface="Times New Roman" pitchFamily="18" charset="0"/>
              </a:rPr>
              <a:t>Экономика управляющей организации</a:t>
            </a:r>
            <a:endParaRPr lang="ru-RU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3563888" y="1772817"/>
          <a:ext cx="5064224" cy="2968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2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98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39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362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СОБСТВЕННИК МКД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УПРАВЛЯЮЩАЯ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 ОРГАНИЗАЦИЯ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621">
                <a:tc gridSpan="2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Narrow" pitchFamily="34" charset="0"/>
                        </a:rPr>
                        <a:t>Паспорт МКД (полный перечень общего имущества 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621">
                <a:tc gridSpan="8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Arial Narrow" pitchFamily="34" charset="0"/>
                        </a:rPr>
                        <a:t>Инструкция по эксплуатации МКД — индивидуальный перечень работ и сроки службы элементов и ремонтов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621">
                <a:tc gridSpan="3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Narrow" pitchFamily="34" charset="0"/>
                        </a:rPr>
                        <a:t>Журнал по эксплуатации МКД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621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Arial Narrow" pitchFamily="34" charset="0"/>
                        </a:rPr>
                        <a:t>Договор управления МКД с ценами по каждой работе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 Narrow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Равнобедренный треугольник 30"/>
          <p:cNvSpPr/>
          <p:nvPr/>
        </p:nvSpPr>
        <p:spPr>
          <a:xfrm>
            <a:off x="3107668" y="1052736"/>
            <a:ext cx="5976664" cy="720080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Экономика МКД</a:t>
            </a:r>
          </a:p>
        </p:txBody>
      </p:sp>
      <p:grpSp>
        <p:nvGrpSpPr>
          <p:cNvPr id="103" name="Группа 102"/>
          <p:cNvGrpSpPr/>
          <p:nvPr/>
        </p:nvGrpSpPr>
        <p:grpSpPr>
          <a:xfrm flipH="1">
            <a:off x="3287688" y="4581128"/>
            <a:ext cx="1440160" cy="1728192"/>
            <a:chOff x="251520" y="3573016"/>
            <a:chExt cx="1800200" cy="2088232"/>
          </a:xfrm>
        </p:grpSpPr>
        <p:grpSp>
          <p:nvGrpSpPr>
            <p:cNvPr id="104" name="Группа 103"/>
            <p:cNvGrpSpPr/>
            <p:nvPr/>
          </p:nvGrpSpPr>
          <p:grpSpPr>
            <a:xfrm>
              <a:off x="251520" y="3573016"/>
              <a:ext cx="1800200" cy="2088232"/>
              <a:chOff x="251520" y="3573016"/>
              <a:chExt cx="1800200" cy="2088232"/>
            </a:xfrm>
          </p:grpSpPr>
          <p:grpSp>
            <p:nvGrpSpPr>
              <p:cNvPr id="109" name="Группа 108"/>
              <p:cNvGrpSpPr/>
              <p:nvPr/>
            </p:nvGrpSpPr>
            <p:grpSpPr>
              <a:xfrm>
                <a:off x="395536" y="3933056"/>
                <a:ext cx="1512168" cy="1728192"/>
                <a:chOff x="395536" y="3933056"/>
                <a:chExt cx="1512168" cy="1728192"/>
              </a:xfrm>
            </p:grpSpPr>
            <p:sp>
              <p:nvSpPr>
                <p:cNvPr id="111" name="Прямоугольник 110"/>
                <p:cNvSpPr/>
                <p:nvPr/>
              </p:nvSpPr>
              <p:spPr>
                <a:xfrm>
                  <a:off x="395536" y="3933056"/>
                  <a:ext cx="1512168" cy="172819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2" name="Прямоугольник 111"/>
                <p:cNvSpPr/>
                <p:nvPr/>
              </p:nvSpPr>
              <p:spPr>
                <a:xfrm>
                  <a:off x="395536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3" name="Прямоугольник 112"/>
                <p:cNvSpPr/>
                <p:nvPr/>
              </p:nvSpPr>
              <p:spPr>
                <a:xfrm>
                  <a:off x="1043608" y="3933056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4" name="Прямоугольник 113"/>
                <p:cNvSpPr/>
                <p:nvPr/>
              </p:nvSpPr>
              <p:spPr>
                <a:xfrm>
                  <a:off x="1331640" y="4221088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5" name="Прямоугольник 114"/>
                <p:cNvSpPr/>
                <p:nvPr/>
              </p:nvSpPr>
              <p:spPr>
                <a:xfrm>
                  <a:off x="683568" y="4221088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6" name="Прямоугольник 115"/>
                <p:cNvSpPr/>
                <p:nvPr/>
              </p:nvSpPr>
              <p:spPr>
                <a:xfrm>
                  <a:off x="395536" y="4509120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7" name="Прямоугольник 116"/>
                <p:cNvSpPr/>
                <p:nvPr/>
              </p:nvSpPr>
              <p:spPr>
                <a:xfrm>
                  <a:off x="1331640" y="4509120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8" name="Прямоугольник 117"/>
                <p:cNvSpPr/>
                <p:nvPr/>
              </p:nvSpPr>
              <p:spPr>
                <a:xfrm>
                  <a:off x="899592" y="4797152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9" name="Прямоугольник 118"/>
                <p:cNvSpPr/>
                <p:nvPr/>
              </p:nvSpPr>
              <p:spPr>
                <a:xfrm>
                  <a:off x="395536" y="5085184"/>
                  <a:ext cx="648072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0" name="Прямоугольник 119"/>
                <p:cNvSpPr/>
                <p:nvPr/>
              </p:nvSpPr>
              <p:spPr>
                <a:xfrm>
                  <a:off x="1043608" y="5085184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1" name="Прямоугольник 120"/>
                <p:cNvSpPr/>
                <p:nvPr/>
              </p:nvSpPr>
              <p:spPr>
                <a:xfrm>
                  <a:off x="1475656" y="4797152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2" name="Прямоугольник 121"/>
                <p:cNvSpPr/>
                <p:nvPr/>
              </p:nvSpPr>
              <p:spPr>
                <a:xfrm>
                  <a:off x="395536" y="5373216"/>
                  <a:ext cx="432048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3" name="Прямоугольник 122"/>
                <p:cNvSpPr/>
                <p:nvPr/>
              </p:nvSpPr>
              <p:spPr>
                <a:xfrm>
                  <a:off x="1331640" y="5373216"/>
                  <a:ext cx="576064" cy="28803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10" name="Равнобедренный треугольник 109"/>
              <p:cNvSpPr/>
              <p:nvPr/>
            </p:nvSpPr>
            <p:spPr>
              <a:xfrm>
                <a:off x="251520" y="3573016"/>
                <a:ext cx="1800200" cy="360040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5" name="Прямоугольник 104"/>
            <p:cNvSpPr/>
            <p:nvPr/>
          </p:nvSpPr>
          <p:spPr>
            <a:xfrm>
              <a:off x="61156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 105"/>
            <p:cNvSpPr/>
            <p:nvPr/>
          </p:nvSpPr>
          <p:spPr>
            <a:xfrm>
              <a:off x="1331640" y="4149080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61156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331640" y="4941168"/>
              <a:ext cx="360040" cy="5040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40BB691D-E57D-4BD0-B567-1B32454C9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6" name="Номер слайда 4">
            <a:extLst>
              <a:ext uri="{FF2B5EF4-FFF2-40B4-BE49-F238E27FC236}">
                <a16:creationId xmlns:a16="http://schemas.microsoft.com/office/drawing/2014/main" id="{92F2F7BA-F5F0-4238-9A66-C6C173F0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31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7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мост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5739" y="492178"/>
            <a:ext cx="4633644" cy="1373800"/>
          </a:xfrm>
          <a:prstGeom prst="rect">
            <a:avLst/>
          </a:prstGeom>
        </p:spPr>
      </p:pic>
      <p:pic>
        <p:nvPicPr>
          <p:cNvPr id="19" name="Рисунок 6" descr="Рисунок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9667" y="417455"/>
            <a:ext cx="1041776" cy="128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1843751" y="1936742"/>
            <a:ext cx="83323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056102" y="570277"/>
            <a:ext cx="7454276" cy="955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ЦЕНТР МУНИЦИПАЛЬНОЙ ЭКОНОМИКИ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C1CC4-1714-4C25-A20A-315FA116D7C5}"/>
              </a:ext>
            </a:extLst>
          </p:cNvPr>
          <p:cNvSpPr txBox="1"/>
          <p:nvPr/>
        </p:nvSpPr>
        <p:spPr>
          <a:xfrm>
            <a:off x="7104112" y="2765162"/>
            <a:ext cx="4333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WWW.CNIS.RU</a:t>
            </a:r>
            <a:endParaRPr lang="ru-RU" sz="4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значок телеграммы, Telegram Logo Компьютерные иконки, телеграмма, синий,  угол, треугольник png | PNGWing">
            <a:extLst>
              <a:ext uri="{FF2B5EF4-FFF2-40B4-BE49-F238E27FC236}">
                <a16:creationId xmlns:a16="http://schemas.microsoft.com/office/drawing/2014/main" id="{9E2F34C7-CCDD-0144-F295-9244A2CA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5" y="4018425"/>
            <a:ext cx="528143" cy="5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чок вк (вконтакте) в png формате">
            <a:extLst>
              <a:ext uri="{FF2B5EF4-FFF2-40B4-BE49-F238E27FC236}">
                <a16:creationId xmlns:a16="http://schemas.microsoft.com/office/drawing/2014/main" id="{DC0C5472-B906-7348-415F-AD722963A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39" y="5184161"/>
            <a:ext cx="528143" cy="5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Значок поддержки. значок телефона. плоский телефон знак изолированных  плакаты на стену • плакаты белый, сайт, сеть | myloview.ru">
            <a:extLst>
              <a:ext uri="{FF2B5EF4-FFF2-40B4-BE49-F238E27FC236}">
                <a16:creationId xmlns:a16="http://schemas.microsoft.com/office/drawing/2014/main" id="{7183AB54-5F6B-CB4C-5B9E-2C8D73CD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31" y="2369175"/>
            <a:ext cx="661956" cy="6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электронной почты значок в Free Flat Business Icons">
            <a:extLst>
              <a:ext uri="{FF2B5EF4-FFF2-40B4-BE49-F238E27FC236}">
                <a16:creationId xmlns:a16="http://schemas.microsoft.com/office/drawing/2014/main" id="{E414D030-313C-1468-1345-3E24F504D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4" y="3138994"/>
            <a:ext cx="580011" cy="58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00C16-8668-EFAA-1718-DD9F76307326}"/>
              </a:ext>
            </a:extLst>
          </p:cNvPr>
          <p:cNvSpPr txBox="1"/>
          <p:nvPr/>
        </p:nvSpPr>
        <p:spPr>
          <a:xfrm>
            <a:off x="1807770" y="2369175"/>
            <a:ext cx="4896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071688"/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+7 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(495) 133-1947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BE01F-1232-29CE-D0CC-49E0F6965C04}"/>
              </a:ext>
            </a:extLst>
          </p:cNvPr>
          <p:cNvSpPr txBox="1"/>
          <p:nvPr/>
        </p:nvSpPr>
        <p:spPr>
          <a:xfrm>
            <a:off x="1843751" y="3023717"/>
            <a:ext cx="645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071688"/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hlinkClick r:id="rId9"/>
              </a:rPr>
              <a:t>office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  <a:hlinkClick r:id="rId9"/>
              </a:rPr>
              <a:t>@cnis.ru</a:t>
            </a:r>
            <a:endParaRPr lang="ru-RU" sz="3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19AD0-C782-4F0C-B2B3-AA237C02CBF2}"/>
              </a:ext>
            </a:extLst>
          </p:cNvPr>
          <p:cNvSpPr txBox="1"/>
          <p:nvPr/>
        </p:nvSpPr>
        <p:spPr>
          <a:xfrm>
            <a:off x="1807770" y="3928603"/>
            <a:ext cx="4333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071688"/>
            <a:r>
              <a:rPr lang="en-US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Telegram – </a:t>
            </a:r>
            <a:r>
              <a:rPr lang="ru-RU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канал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82985-F2E7-7F42-2FE1-0B80F1A321D8}"/>
              </a:ext>
            </a:extLst>
          </p:cNvPr>
          <p:cNvSpPr txBox="1"/>
          <p:nvPr/>
        </p:nvSpPr>
        <p:spPr>
          <a:xfrm>
            <a:off x="1827189" y="5125068"/>
            <a:ext cx="4236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071688"/>
            <a:r>
              <a:rPr lang="ru-RU" sz="3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Группа в </a:t>
            </a:r>
            <a:r>
              <a:rPr lang="ru-RU" sz="3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Вконтакте</a:t>
            </a:r>
            <a:endParaRPr lang="ru-RU" sz="3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846C4-1422-BF0A-FBCA-421113E9E64A}"/>
              </a:ext>
            </a:extLst>
          </p:cNvPr>
          <p:cNvSpPr txBox="1"/>
          <p:nvPr/>
        </p:nvSpPr>
        <p:spPr>
          <a:xfrm>
            <a:off x="2718234" y="5764351"/>
            <a:ext cx="9240560" cy="821182"/>
          </a:xfrm>
          <a:prstGeom prst="rect">
            <a:avLst/>
          </a:prstGeom>
          <a:noFill/>
        </p:spPr>
        <p:txBody>
          <a:bodyPr wrap="square" tIns="3600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«Центр муниципальной экономики» </a:t>
            </a:r>
            <a:r>
              <a:rPr lang="ru-RU" sz="2400" b="0" i="0" u="none" strike="noStrike" dirty="0">
                <a:solidFill>
                  <a:srgbClr val="0288D1"/>
                </a:solidFill>
                <a:effectLst/>
                <a:latin typeface="Fira Sans" panose="020B0503050000020004" pitchFamily="34" charset="0"/>
                <a:hlinkClick r:id="rId10"/>
              </a:rPr>
              <a:t>https://vk.com/zaocmep</a:t>
            </a:r>
            <a:endParaRPr lang="ru-RU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«Экономика ЖКХ» </a:t>
            </a:r>
            <a:r>
              <a:rPr lang="ru-RU" sz="2400" b="0" i="0" u="none" strike="noStrike" dirty="0">
                <a:solidFill>
                  <a:srgbClr val="0288D1"/>
                </a:solidFill>
                <a:effectLst/>
                <a:latin typeface="Fira Sans" panose="020B0503050000020004" pitchFamily="34" charset="0"/>
                <a:hlinkClick r:id="rId11"/>
              </a:rPr>
              <a:t>https://vk.com/public170690243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17FBD-E1FF-748A-F2E9-9FD1C9E8A23B}"/>
              </a:ext>
            </a:extLst>
          </p:cNvPr>
          <p:cNvSpPr txBox="1"/>
          <p:nvPr/>
        </p:nvSpPr>
        <p:spPr>
          <a:xfrm>
            <a:off x="2718234" y="4614272"/>
            <a:ext cx="8424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071688"/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«Экономика ЖКХ» </a:t>
            </a:r>
            <a:r>
              <a:rPr lang="ru-RU" sz="2400" b="0" i="0" u="none" strike="noStrike" dirty="0">
                <a:solidFill>
                  <a:srgbClr val="0288D1"/>
                </a:solidFill>
                <a:effectLst/>
                <a:latin typeface="Fira Sans" panose="020B0503050000020004" pitchFamily="34" charset="0"/>
                <a:hlinkClick r:id="rId12"/>
              </a:rPr>
              <a:t>https://t.me/municipaleconomy</a:t>
            </a:r>
            <a:endParaRPr lang="ru-RU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44028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ост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0900" y="75795"/>
            <a:ext cx="3089012" cy="915841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708826" y="1013138"/>
            <a:ext cx="8842442" cy="0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2243847" y="1138335"/>
            <a:ext cx="7772400" cy="894742"/>
          </a:xfrm>
          <a:prstGeom prst="roundRect">
            <a:avLst/>
          </a:prstGeom>
          <a:solidFill>
            <a:srgbClr val="6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CC00"/>
                </a:solidFill>
                <a:latin typeface="Arial Narrow" pitchFamily="34" charset="0"/>
              </a:rPr>
              <a:t>Уникальный онлайн-сервис «МКД-расчет»</a:t>
            </a:r>
          </a:p>
          <a:p>
            <a:pPr algn="ctr"/>
            <a:r>
              <a:rPr lang="ru-RU" b="1" i="1" dirty="0">
                <a:solidFill>
                  <a:srgbClr val="FFFFAB"/>
                </a:solidFill>
              </a:rPr>
              <a:t>Для определения стоимости работ и услуг по содержанию и ремонту </a:t>
            </a:r>
            <a:br>
              <a:rPr lang="ru-RU" b="1" i="1" dirty="0">
                <a:solidFill>
                  <a:srgbClr val="FFFFAB"/>
                </a:solidFill>
              </a:rPr>
            </a:br>
            <a:r>
              <a:rPr lang="ru-RU" b="1" i="1" dirty="0">
                <a:solidFill>
                  <a:srgbClr val="FFFFAB"/>
                </a:solidFill>
              </a:rPr>
              <a:t>общего имущества и установлению цены договора управления МКД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35360" y="2120623"/>
            <a:ext cx="3615459" cy="1478606"/>
          </a:xfrm>
          <a:prstGeom prst="rect">
            <a:avLst/>
          </a:prstGeom>
          <a:solidFill>
            <a:srgbClr val="FFFF9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ПОЛНОТА ИНФОРМАЦИИ</a:t>
            </a:r>
          </a:p>
          <a:p>
            <a:pPr algn="ctr"/>
            <a:endParaRPr lang="ru-RU" sz="500" b="1" dirty="0">
              <a:solidFill>
                <a:srgbClr val="600000"/>
              </a:solidFill>
              <a:latin typeface="Arial Narrow" pitchFamily="34" charset="0"/>
            </a:endParaRP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Полная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база нормативов трудовых и материальных ресурсов 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из </a:t>
            </a:r>
            <a:r>
              <a:rPr lang="ru-RU" sz="1250" i="1" spc="-20" dirty="0">
                <a:solidFill>
                  <a:schemeClr val="tx1"/>
                </a:solidFill>
                <a:latin typeface="Arial Narrow" pitchFamily="34" charset="0"/>
              </a:rPr>
              <a:t>сборников, разработанных ЦНИС и цены из Сборника средних сметных цен (ФЦЦС), корректирующие коэффициенты по субъектам РФ.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223791" y="2120623"/>
            <a:ext cx="4017391" cy="14786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АКТУАЛЬНОСТЬ</a:t>
            </a:r>
          </a:p>
          <a:p>
            <a:pPr algn="ctr"/>
            <a:endParaRPr lang="ru-RU" sz="1400" b="1" dirty="0">
              <a:solidFill>
                <a:srgbClr val="600000"/>
              </a:solidFill>
              <a:latin typeface="Arial Narrow" pitchFamily="34" charset="0"/>
            </a:endParaRP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Содержит более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2000 работ 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и соответствует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Минимальному перечню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 (Постановления Правительства РФ от 03.04.13 № 290 и от 14.05.13 № 410). </a:t>
            </a: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Набор работ постоянно пополняется и уточняется.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437750" y="2120623"/>
            <a:ext cx="3634914" cy="1478606"/>
          </a:xfrm>
          <a:prstGeom prst="rect">
            <a:avLst/>
          </a:prstGeom>
          <a:solidFill>
            <a:srgbClr val="FFFF9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ГИБКОСТЬ</a:t>
            </a:r>
          </a:p>
          <a:p>
            <a:pPr algn="ctr"/>
            <a:endParaRPr lang="ru-RU" sz="1000" b="1" dirty="0">
              <a:solidFill>
                <a:srgbClr val="600000"/>
              </a:solidFill>
              <a:latin typeface="Arial Narrow" pitchFamily="34" charset="0"/>
            </a:endParaRP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Стоимости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в ценах текущего года для каждого субъекта РФ,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 но можно вводить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«свои» цены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 на материалы, ставки рабочих, налогов, прибыли и других расходов и отчислений.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35360" y="3686775"/>
            <a:ext cx="3615459" cy="13424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ПОДСТРОЙКА «ПОД СЕБЯ»</a:t>
            </a:r>
          </a:p>
          <a:p>
            <a:pPr algn="just"/>
            <a:endParaRPr lang="ru-RU" sz="1250" i="1" dirty="0">
              <a:solidFill>
                <a:schemeClr val="tx1"/>
              </a:solidFill>
              <a:latin typeface="Arial Narrow" pitchFamily="34" charset="0"/>
            </a:endParaRP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Выгрузка готовых смет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в </a:t>
            </a:r>
            <a:r>
              <a:rPr lang="en-US" sz="1250" b="1" i="1" dirty="0">
                <a:solidFill>
                  <a:schemeClr val="tx1"/>
                </a:solidFill>
                <a:latin typeface="Arial Narrow" pitchFamily="34" charset="0"/>
              </a:rPr>
              <a:t>Excel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для дальнейшей работы и сохранения. Можно создавать свои шаблоны.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223791" y="3686775"/>
            <a:ext cx="4017391" cy="1342418"/>
          </a:xfrm>
          <a:prstGeom prst="rect">
            <a:avLst/>
          </a:prstGeom>
          <a:solidFill>
            <a:srgbClr val="600000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CC00"/>
                </a:solidFill>
                <a:latin typeface="Arial Narrow" pitchFamily="34" charset="0"/>
              </a:rPr>
              <a:t>Бесплатный демонстрационный </a:t>
            </a:r>
            <a:br>
              <a:rPr lang="ru-RU" sz="1600" b="1" dirty="0">
                <a:solidFill>
                  <a:srgbClr val="FFCC00"/>
                </a:solidFill>
                <a:latin typeface="Arial Narrow" pitchFamily="34" charset="0"/>
              </a:rPr>
            </a:br>
            <a:r>
              <a:rPr lang="ru-RU" sz="1600" b="1" dirty="0">
                <a:solidFill>
                  <a:srgbClr val="FFCC00"/>
                </a:solidFill>
                <a:latin typeface="Arial Narrow" pitchFamily="34" charset="0"/>
              </a:rPr>
              <a:t>режим на сайте</a:t>
            </a:r>
          </a:p>
          <a:p>
            <a:pPr algn="ctr"/>
            <a:r>
              <a:rPr lang="en-US" sz="1600" b="1" u="sng" dirty="0">
                <a:solidFill>
                  <a:srgbClr val="FFCC00"/>
                </a:solidFill>
                <a:latin typeface="Arial Narrow" pitchFamily="34" charset="0"/>
              </a:rPr>
              <a:t>WWW.CNIS.RU</a:t>
            </a:r>
            <a:endParaRPr lang="ru-RU" sz="1300" i="1" dirty="0">
              <a:solidFill>
                <a:srgbClr val="FFCC00"/>
              </a:solidFill>
              <a:latin typeface="Arial Narrow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437750" y="3686775"/>
            <a:ext cx="3634914" cy="13424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ЭКОНОМИЯ ВРЕМЕНИ И СИЛ</a:t>
            </a:r>
          </a:p>
          <a:p>
            <a:pPr algn="ctr"/>
            <a:endParaRPr lang="ru-RU" sz="1050" b="1" dirty="0">
              <a:solidFill>
                <a:srgbClr val="600000"/>
              </a:solidFill>
              <a:latin typeface="Arial Narrow" pitchFamily="34" charset="0"/>
            </a:endParaRPr>
          </a:p>
          <a:p>
            <a:pPr algn="just"/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Система шаблонов 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смет позволяет создавать типовые объемные сметы. Возможность объединения нескольких смет в одну смету с расчетом общих итогов по стоимостям и ресурсам.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35360" y="5116739"/>
            <a:ext cx="3615459" cy="1342418"/>
          </a:xfrm>
          <a:prstGeom prst="rect">
            <a:avLst/>
          </a:prstGeom>
          <a:solidFill>
            <a:srgbClr val="FFFF9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ru-RU" sz="1500" b="1" spc="-20" dirty="0">
                <a:solidFill>
                  <a:srgbClr val="600000"/>
                </a:solidFill>
                <a:latin typeface="Arial Narrow" pitchFamily="34" charset="0"/>
              </a:rPr>
              <a:t>НАГЛЯДНОСТЬ И ОБОСНОВАНИЕ ПЕРЕД СОБСТВЕННИКАМИ</a:t>
            </a:r>
          </a:p>
          <a:p>
            <a:pPr algn="just"/>
            <a:endParaRPr lang="ru-RU" sz="1000" i="1" dirty="0">
              <a:solidFill>
                <a:schemeClr val="tx1"/>
              </a:solidFill>
              <a:latin typeface="Arial Narrow" pitchFamily="34" charset="0"/>
            </a:endParaRP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Отслеживание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стоимости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 каждой работы на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кв.м</a:t>
            </a: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 площади.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23791" y="5116739"/>
            <a:ext cx="4017391" cy="13424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ОПЕРАТИВНОСТЬ ИНФОРМАЦИИ</a:t>
            </a:r>
          </a:p>
          <a:p>
            <a:pPr algn="ctr"/>
            <a:endParaRPr lang="ru-RU" sz="1600" b="1" dirty="0">
              <a:solidFill>
                <a:srgbClr val="600000"/>
              </a:solidFill>
              <a:latin typeface="Arial Narrow" pitchFamily="34" charset="0"/>
            </a:endParaRP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Регулярное обновление нормативов, расценок на ресурсы, перечня работ, коэффициентов</a:t>
            </a:r>
            <a:r>
              <a:rPr lang="ru-RU" sz="1250" i="1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 algn="ctr"/>
            <a:endParaRPr lang="ru-RU" sz="1300" i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437750" y="5116739"/>
            <a:ext cx="3634914" cy="1342418"/>
          </a:xfrm>
          <a:prstGeom prst="rect">
            <a:avLst/>
          </a:prstGeom>
          <a:solidFill>
            <a:srgbClr val="FFFF9B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МОБИЛЬНОСТЬ</a:t>
            </a:r>
          </a:p>
          <a:p>
            <a:pPr algn="ctr"/>
            <a:endParaRPr lang="ru-RU" sz="1050" b="1" dirty="0">
              <a:solidFill>
                <a:srgbClr val="600000"/>
              </a:solidFill>
              <a:latin typeface="Arial Narrow" pitchFamily="34" charset="0"/>
            </a:endParaRPr>
          </a:p>
          <a:p>
            <a:pPr algn="just"/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Сервис не требует дополнительных программ, можно работать через интернет на компьютере/ноутбуке/</a:t>
            </a:r>
            <a:b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</a:br>
            <a:r>
              <a:rPr lang="ru-RU" sz="1250" i="1" dirty="0">
                <a:solidFill>
                  <a:schemeClr val="tx1"/>
                </a:solidFill>
                <a:latin typeface="Arial Narrow" pitchFamily="34" charset="0"/>
              </a:rPr>
              <a:t>/планшете </a:t>
            </a:r>
            <a:r>
              <a:rPr lang="ru-RU" sz="1250" b="1" i="1" dirty="0">
                <a:solidFill>
                  <a:schemeClr val="tx1"/>
                </a:solidFill>
                <a:latin typeface="Arial Narrow" pitchFamily="34" charset="0"/>
              </a:rPr>
              <a:t>в любом месте в любое время.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1663537" y="268503"/>
            <a:ext cx="8809910" cy="63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ru-RU" sz="2700" b="1" kern="0" dirty="0">
                <a:solidFill>
                  <a:srgbClr val="8A0000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ru-RU" sz="2700" b="1" kern="0" dirty="0">
                <a:solidFill>
                  <a:srgbClr val="8A0000"/>
                </a:solidFill>
                <a:latin typeface="Calibri" pitchFamily="34" charset="0"/>
                <a:ea typeface="+mj-ea"/>
                <a:cs typeface="+mj-cs"/>
              </a:rPr>
              <a:t>Цифровизация для расчета платы </a:t>
            </a:r>
            <a:br>
              <a:rPr lang="ru-RU" sz="2700" b="1" kern="0" dirty="0">
                <a:solidFill>
                  <a:srgbClr val="8A0000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ru-RU" sz="2700" b="1" kern="0" dirty="0">
                <a:solidFill>
                  <a:srgbClr val="8A0000"/>
                </a:solidFill>
                <a:latin typeface="Calibri" pitchFamily="34" charset="0"/>
                <a:ea typeface="+mj-ea"/>
                <a:cs typeface="+mj-cs"/>
              </a:rPr>
              <a:t>за содержание и ремонт жилых помещений</a:t>
            </a:r>
            <a:br>
              <a:rPr lang="ru-RU" sz="2700" b="1" kern="0" dirty="0">
                <a:solidFill>
                  <a:srgbClr val="8A0000"/>
                </a:solidFill>
                <a:latin typeface="Calibri" pitchFamily="34" charset="0"/>
                <a:ea typeface="+mj-ea"/>
                <a:cs typeface="+mj-cs"/>
              </a:rPr>
            </a:br>
            <a:endParaRPr lang="ru-RU" sz="2700" b="1" kern="0" dirty="0">
              <a:solidFill>
                <a:srgbClr val="8A0000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14CA4C-3A54-4283-B45B-1E8EAD999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AB0A8435-0EFE-4384-A6E1-5AA87E2F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4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3243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24000" y="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a_AlbionicNr" pitchFamily="34" charset="-52"/>
              </a:rPr>
              <a:t>Экономические основы установления платы </a:t>
            </a:r>
            <a:br>
              <a:rPr lang="ru-RU" sz="3000" b="1" dirty="0">
                <a:solidFill>
                  <a:srgbClr val="002060"/>
                </a:solidFill>
                <a:latin typeface="a_AlbionicNr" pitchFamily="34" charset="-52"/>
              </a:rPr>
            </a:br>
            <a:r>
              <a:rPr lang="ru-RU" sz="3000" b="1" dirty="0">
                <a:solidFill>
                  <a:srgbClr val="002060"/>
                </a:solidFill>
                <a:latin typeface="a_AlbionicNr" pitchFamily="34" charset="-52"/>
              </a:rPr>
              <a:t>за содержание жилья</a:t>
            </a:r>
            <a:endParaRPr lang="ru-RU" sz="3000" b="1" dirty="0">
              <a:latin typeface="a_AlbionicNr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1504" y="1305410"/>
            <a:ext cx="8640960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700"/>
              </a:spcAft>
            </a:pPr>
            <a:r>
              <a:rPr lang="ru-RU" sz="2400" b="1" dirty="0">
                <a:solidFill>
                  <a:srgbClr val="C00000"/>
                </a:solidFill>
                <a:latin typeface="Arial Narrow" pitchFamily="34" charset="0"/>
              </a:rPr>
              <a:t>Плата должна устанавливаться ИНДИВИДУАЛЬНО по каждому МКД с учетом реального технического состояния дома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63552" y="3419348"/>
            <a:ext cx="7416824" cy="5329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700"/>
              </a:spcAft>
            </a:pP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</a:rPr>
              <a:t>Этап перехода к экономическому обоснованию платы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360" y="4760246"/>
            <a:ext cx="3744416" cy="11310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700"/>
              </a:spcAft>
            </a:pP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</a:rPr>
              <a:t>По группам МКД</a:t>
            </a:r>
          </a:p>
          <a:p>
            <a:pPr algn="ctr">
              <a:spcAft>
                <a:spcPts val="700"/>
              </a:spcAft>
            </a:pP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</a:rPr>
              <a:t>СТЕПЕНЬ ДИФФЕРЕНЦИАЦИИ </a:t>
            </a:r>
            <a:r>
              <a:rPr lang="ru-RU" sz="2000" b="1" dirty="0">
                <a:solidFill>
                  <a:srgbClr val="7030A0"/>
                </a:solidFill>
                <a:latin typeface="Arial Narrow" pitchFamily="34" charset="0"/>
              </a:rPr>
              <a:t>- 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649853" y="4760246"/>
            <a:ext cx="2112660" cy="109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700"/>
              </a:spcAft>
            </a:pPr>
            <a:r>
              <a:rPr lang="ru-RU" sz="2000" b="1" dirty="0">
                <a:solidFill>
                  <a:srgbClr val="7030A0"/>
                </a:solidFill>
                <a:latin typeface="Arial Narrow" pitchFamily="34" charset="0"/>
              </a:rPr>
              <a:t>Индивидуальный расчет платы по каждому МКД </a:t>
            </a:r>
          </a:p>
        </p:txBody>
      </p:sp>
      <p:cxnSp>
        <p:nvCxnSpPr>
          <p:cNvPr id="5" name="Прямая со стрелкой 4"/>
          <p:cNvCxnSpPr>
            <a:cxnSpLocks/>
            <a:endCxn id="12" idx="0"/>
          </p:cNvCxnSpPr>
          <p:nvPr/>
        </p:nvCxnSpPr>
        <p:spPr>
          <a:xfrm flipH="1">
            <a:off x="2207568" y="3988621"/>
            <a:ext cx="1842994" cy="771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7949371" y="3952271"/>
            <a:ext cx="2874326" cy="792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86383" y="2828753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5E4070"/>
                </a:solidFill>
              </a:rPr>
              <a:t>Возможные пути достижения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052FDA7-5DFB-4A4F-9158-AE59F7030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958A47AD-C8AA-44D5-B958-7C0CF80B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5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B4D9D3-BC16-A154-67BF-754CD5EF3BA2}"/>
              </a:ext>
            </a:extLst>
          </p:cNvPr>
          <p:cNvSpPr/>
          <p:nvPr/>
        </p:nvSpPr>
        <p:spPr>
          <a:xfrm>
            <a:off x="4871864" y="4760246"/>
            <a:ext cx="3672408" cy="15490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700"/>
              </a:spcAft>
            </a:pPr>
            <a:r>
              <a:rPr lang="ru-RU" sz="2000" b="1" dirty="0">
                <a:solidFill>
                  <a:srgbClr val="C00000"/>
                </a:solidFill>
                <a:latin typeface="Arial Narrow" pitchFamily="34" charset="0"/>
              </a:rPr>
              <a:t>По домам-представителям </a:t>
            </a:r>
            <a:r>
              <a:rPr lang="ru-RU" sz="2000" b="1" dirty="0">
                <a:solidFill>
                  <a:srgbClr val="7030A0"/>
                </a:solidFill>
                <a:latin typeface="Arial Narrow" pitchFamily="34" charset="0"/>
              </a:rPr>
              <a:t>(основные работы) + дополнительные работы (ИТП</a:t>
            </a:r>
            <a:r>
              <a:rPr lang="en-US" sz="2000" b="1" dirty="0">
                <a:solidFill>
                  <a:srgbClr val="7030A0"/>
                </a:solidFill>
                <a:latin typeface="Arial Narrow" pitchFamily="34" charset="0"/>
              </a:rPr>
              <a:t>,</a:t>
            </a:r>
            <a:r>
              <a:rPr lang="ru-RU" sz="2000" b="1" dirty="0">
                <a:solidFill>
                  <a:srgbClr val="7030A0"/>
                </a:solidFill>
                <a:latin typeface="Arial Narrow" pitchFamily="34" charset="0"/>
              </a:rPr>
              <a:t> ОДПУ</a:t>
            </a:r>
            <a:r>
              <a:rPr lang="en-US" sz="2000" b="1" dirty="0">
                <a:solidFill>
                  <a:srgbClr val="7030A0"/>
                </a:solidFill>
                <a:latin typeface="Arial Narrow" pitchFamily="34" charset="0"/>
              </a:rPr>
              <a:t>,</a:t>
            </a:r>
            <a:r>
              <a:rPr lang="ru-RU" sz="2000" b="1" dirty="0">
                <a:solidFill>
                  <a:srgbClr val="7030A0"/>
                </a:solidFill>
                <a:latin typeface="Arial Narrow" pitchFamily="34" charset="0"/>
              </a:rPr>
              <a:t> пристроенные котельные</a:t>
            </a:r>
            <a:r>
              <a:rPr lang="en-US" sz="2000" b="1" dirty="0">
                <a:solidFill>
                  <a:srgbClr val="7030A0"/>
                </a:solidFill>
                <a:latin typeface="Arial Narrow" pitchFamily="34" charset="0"/>
              </a:rPr>
              <a:t>,</a:t>
            </a:r>
            <a:r>
              <a:rPr lang="ru-RU" sz="2000" b="1" dirty="0">
                <a:solidFill>
                  <a:srgbClr val="7030A0"/>
                </a:solidFill>
                <a:latin typeface="Arial Narrow" pitchFamily="34" charset="0"/>
              </a:rPr>
              <a:t> вакуумные мусоропроводы…)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DD17E7D-BE78-7EC0-6565-D3903E10EF71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771964" y="3972514"/>
            <a:ext cx="936104" cy="787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005602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9376" y="3568433"/>
            <a:ext cx="18473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3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2" name="Группа 18"/>
          <p:cNvGrpSpPr/>
          <p:nvPr/>
        </p:nvGrpSpPr>
        <p:grpSpPr>
          <a:xfrm>
            <a:off x="650900" y="1465895"/>
            <a:ext cx="1880352" cy="5114319"/>
            <a:chOff x="453544" y="1358536"/>
            <a:chExt cx="1880352" cy="5114319"/>
          </a:xfrm>
        </p:grpSpPr>
        <p:sp>
          <p:nvSpPr>
            <p:cNvPr id="15" name="TextBox 14"/>
            <p:cNvSpPr txBox="1"/>
            <p:nvPr/>
          </p:nvSpPr>
          <p:spPr>
            <a:xfrm>
              <a:off x="453544" y="4072198"/>
              <a:ext cx="188035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500" b="1" dirty="0">
                  <a:latin typeface="Arial Narrow" pitchFamily="34" charset="0"/>
                </a:rPr>
                <a:t>ОБЩАЯ ПОТРЕБНОСТЬ В ФИНАНСОВЫХ СРЕДСТВАХ</a:t>
              </a:r>
              <a:r>
                <a:rPr lang="en-US" sz="1500" b="1" dirty="0">
                  <a:latin typeface="Arial Narrow" pitchFamily="34" charset="0"/>
                </a:rPr>
                <a:t>,</a:t>
              </a:r>
              <a:r>
                <a:rPr lang="ru-RU" sz="1500" b="1" dirty="0">
                  <a:latin typeface="Arial Narrow" pitchFamily="34" charset="0"/>
                </a:rPr>
                <a:t> В ТОМ ЧИСЛЕ РАСХОДЫ </a:t>
              </a:r>
              <a:br>
                <a:rPr lang="en-US" sz="1500" b="1" dirty="0">
                  <a:latin typeface="Arial Narrow" pitchFamily="34" charset="0"/>
                </a:rPr>
              </a:br>
              <a:r>
                <a:rPr lang="ru-RU" sz="1500" b="1" dirty="0">
                  <a:latin typeface="Arial Narrow" pitchFamily="34" charset="0"/>
                </a:rPr>
                <a:t>НА УПРАВЛЕНИЕ И СТРАХОВАНИЕ ОИ МКД</a:t>
              </a:r>
            </a:p>
            <a:p>
              <a:pPr algn="ctr"/>
              <a:r>
                <a:rPr lang="ru-RU" sz="1500" b="1" dirty="0">
                  <a:solidFill>
                    <a:srgbClr val="C00000"/>
                  </a:solidFill>
                  <a:latin typeface="Arial Narrow" pitchFamily="34" charset="0"/>
                </a:rPr>
                <a:t>Стандарты эксплуатации</a:t>
              </a:r>
            </a:p>
          </p:txBody>
        </p:sp>
        <p:pic>
          <p:nvPicPr>
            <p:cNvPr id="7" name="Рисунок 6" descr="для презентации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351" y="1358536"/>
              <a:ext cx="1520025" cy="2116800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453544" y="3640183"/>
              <a:ext cx="1771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latin typeface="Arial Narrow" pitchFamily="34" charset="0"/>
                </a:rPr>
                <a:t>Приказ Госстроя России </a:t>
              </a:r>
              <a:br>
                <a:rPr lang="ru-RU" sz="1200" b="1" dirty="0">
                  <a:latin typeface="Arial Narrow" pitchFamily="34" charset="0"/>
                </a:rPr>
              </a:br>
              <a:r>
                <a:rPr lang="ru-RU" sz="1200" b="1" dirty="0">
                  <a:latin typeface="Arial Narrow" pitchFamily="34" charset="0"/>
                </a:rPr>
                <a:t>№ 303 от 28.12.2000 г.</a:t>
              </a:r>
            </a:p>
          </p:txBody>
        </p:sp>
      </p:grpSp>
      <p:grpSp>
        <p:nvGrpSpPr>
          <p:cNvPr id="3" name="Группа 17"/>
          <p:cNvGrpSpPr/>
          <p:nvPr/>
        </p:nvGrpSpPr>
        <p:grpSpPr>
          <a:xfrm>
            <a:off x="4079776" y="4707138"/>
            <a:ext cx="2934788" cy="1768032"/>
            <a:chOff x="3074126" y="3640183"/>
            <a:chExt cx="2934788" cy="1768032"/>
          </a:xfrm>
        </p:grpSpPr>
        <p:sp>
          <p:nvSpPr>
            <p:cNvPr id="12" name="TextBox 11"/>
            <p:cNvSpPr txBox="1"/>
            <p:nvPr/>
          </p:nvSpPr>
          <p:spPr>
            <a:xfrm>
              <a:off x="3074126" y="3640183"/>
              <a:ext cx="29347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Arial Narrow" pitchFamily="34" charset="0"/>
                </a:rPr>
                <a:t>Разработана Центром муниципальной экономики  в 2006 году.</a:t>
              </a:r>
            </a:p>
            <a:p>
              <a:pPr algn="ctr"/>
              <a:r>
                <a:rPr lang="ru-RU" sz="1200" b="1" dirty="0">
                  <a:solidFill>
                    <a:srgbClr val="FF0000"/>
                  </a:solidFill>
                  <a:latin typeface="Arial Narrow" pitchFamily="34" charset="0"/>
                </a:rPr>
                <a:t>В 2023 году вышел 6 выпуск с перечнем, составом и периодичностью работ согласно минимальному перечню</a:t>
              </a:r>
            </a:p>
            <a:p>
              <a:pPr algn="ctr"/>
              <a:r>
                <a:rPr lang="en-US" sz="1200" b="1" dirty="0">
                  <a:solidFill>
                    <a:srgbClr val="002060"/>
                  </a:solidFill>
                  <a:latin typeface="Arial Narrow" pitchFamily="34" charset="0"/>
                </a:rPr>
                <a:t>https://www.cnis.ru/shop/article/122</a:t>
              </a:r>
              <a:endParaRPr lang="ru-RU" sz="1200" b="1" dirty="0">
                <a:solidFill>
                  <a:srgbClr val="002060"/>
                </a:solidFill>
                <a:latin typeface="Arial Narrow" pitchFamily="34" charset="0"/>
              </a:endParaRPr>
            </a:p>
            <a:p>
              <a:pPr algn="ctr"/>
              <a:endParaRPr lang="ru-RU" sz="1200" b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33925" y="4761884"/>
              <a:ext cx="20151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  <a:latin typeface="Arial Narrow" pitchFamily="34" charset="0"/>
                </a:rPr>
                <a:t>для УО</a:t>
              </a:r>
              <a:r>
                <a:rPr lang="en-US" b="1" dirty="0">
                  <a:solidFill>
                    <a:srgbClr val="C00000"/>
                  </a:solidFill>
                  <a:latin typeface="Arial Narrow" pitchFamily="34" charset="0"/>
                </a:rPr>
                <a:t>,</a:t>
              </a:r>
              <a:r>
                <a:rPr lang="ru-RU" b="1" dirty="0">
                  <a:solidFill>
                    <a:srgbClr val="C00000"/>
                  </a:solidFill>
                  <a:latin typeface="Arial Narrow" pitchFamily="34" charset="0"/>
                </a:rPr>
                <a:t> ТСЖ</a:t>
              </a:r>
              <a:r>
                <a:rPr lang="en-US" b="1" dirty="0">
                  <a:solidFill>
                    <a:srgbClr val="C00000"/>
                  </a:solidFill>
                  <a:latin typeface="Arial Narrow" pitchFamily="34" charset="0"/>
                </a:rPr>
                <a:t>,</a:t>
              </a:r>
              <a:r>
                <a:rPr lang="ru-RU" b="1" dirty="0">
                  <a:solidFill>
                    <a:srgbClr val="C00000"/>
                  </a:solidFill>
                  <a:latin typeface="Arial Narrow" pitchFamily="34" charset="0"/>
                </a:rPr>
                <a:t> ОМС</a:t>
              </a:r>
              <a:r>
                <a:rPr lang="en-US" b="1" dirty="0">
                  <a:solidFill>
                    <a:srgbClr val="C00000"/>
                  </a:solidFill>
                  <a:latin typeface="Arial Narrow" pitchFamily="34" charset="0"/>
                </a:rPr>
                <a:t>,</a:t>
              </a:r>
              <a:r>
                <a:rPr lang="ru-RU" b="1" dirty="0">
                  <a:solidFill>
                    <a:srgbClr val="C00000"/>
                  </a:solidFill>
                  <a:latin typeface="Arial Narrow" pitchFamily="34" charset="0"/>
                </a:rPr>
                <a:t> Советов МКД</a:t>
              </a:r>
            </a:p>
          </p:txBody>
        </p:sp>
      </p:grpSp>
      <p:grpSp>
        <p:nvGrpSpPr>
          <p:cNvPr id="4" name="Группа 19"/>
          <p:cNvGrpSpPr/>
          <p:nvPr/>
        </p:nvGrpSpPr>
        <p:grpSpPr>
          <a:xfrm>
            <a:off x="7409079" y="1658442"/>
            <a:ext cx="2934788" cy="4398229"/>
            <a:chOff x="6175809" y="1341684"/>
            <a:chExt cx="2516778" cy="2378086"/>
          </a:xfrm>
        </p:grpSpPr>
        <p:sp>
          <p:nvSpPr>
            <p:cNvPr id="13" name="TextBox 12"/>
            <p:cNvSpPr txBox="1"/>
            <p:nvPr/>
          </p:nvSpPr>
          <p:spPr>
            <a:xfrm>
              <a:off x="6175809" y="3004790"/>
              <a:ext cx="2516778" cy="31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Arial Narrow" pitchFamily="34" charset="0"/>
                </a:rPr>
                <a:t>Приказ Минстроя России от 06.04.2018 №213/</a:t>
              </a:r>
              <a:r>
                <a:rPr lang="ru-RU" sz="1200" b="1" dirty="0" err="1">
                  <a:latin typeface="Arial Narrow" pitchFamily="34" charset="0"/>
                </a:rPr>
                <a:t>пр</a:t>
              </a:r>
              <a:r>
                <a:rPr lang="ru-RU" sz="1200" b="1" dirty="0">
                  <a:latin typeface="Arial Narrow" pitchFamily="34" charset="0"/>
                </a:rPr>
                <a:t> 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550620" y="1341684"/>
              <a:ext cx="2141967" cy="1582301"/>
            </a:xfrm>
            <a:prstGeom prst="rect">
              <a:avLst/>
            </a:prstGeom>
            <a:solidFill>
              <a:srgbClr val="FFFFAB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solidFill>
                    <a:srgbClr val="002060"/>
                  </a:solidFill>
                  <a:latin typeface="Arial Narrow" pitchFamily="34" charset="0"/>
                </a:rPr>
                <a:t>Методические</a:t>
              </a:r>
              <a:br>
                <a:rPr lang="ru-RU" sz="1800" b="1" dirty="0">
                  <a:solidFill>
                    <a:srgbClr val="002060"/>
                  </a:solidFill>
                  <a:latin typeface="Arial Narrow" pitchFamily="34" charset="0"/>
                </a:rPr>
              </a:br>
              <a:r>
                <a:rPr lang="ru-RU" sz="1800" b="1" dirty="0">
                  <a:solidFill>
                    <a:srgbClr val="002060"/>
                  </a:solidFill>
                  <a:latin typeface="Arial Narrow" pitchFamily="34" charset="0"/>
                </a:rPr>
                <a:t>рекомендации</a:t>
              </a:r>
              <a:br>
                <a:rPr lang="ru-RU" sz="1800" b="1" dirty="0">
                  <a:solidFill>
                    <a:srgbClr val="002060"/>
                  </a:solidFill>
                  <a:latin typeface="Arial Narrow" pitchFamily="34" charset="0"/>
                </a:rPr>
              </a:br>
              <a:r>
                <a:rPr lang="ru-RU" sz="1800" b="1" dirty="0">
                  <a:solidFill>
                    <a:srgbClr val="002060"/>
                  </a:solidFill>
                  <a:latin typeface="Arial Narrow" pitchFamily="34" charset="0"/>
                </a:rPr>
                <a:t>по определению платы</a:t>
              </a:r>
              <a:br>
                <a:rPr lang="ru-RU" sz="1800" b="1" dirty="0">
                  <a:solidFill>
                    <a:srgbClr val="002060"/>
                  </a:solidFill>
                  <a:latin typeface="Arial Narrow" pitchFamily="34" charset="0"/>
                </a:rPr>
              </a:br>
              <a:r>
                <a:rPr lang="ru-RU" sz="1800" b="1" dirty="0">
                  <a:solidFill>
                    <a:srgbClr val="002060"/>
                  </a:solidFill>
                  <a:latin typeface="Arial Narrow" pitchFamily="34" charset="0"/>
                </a:rPr>
                <a:t>за содержание жилого помещения</a:t>
              </a:r>
            </a:p>
            <a:p>
              <a:pPr algn="ctr"/>
              <a:endParaRPr lang="en-US" sz="1800" b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ru-RU" sz="1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Методика без методов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50703" y="3471740"/>
              <a:ext cx="2072302" cy="24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  <a:latin typeface="Arial Narrow" pitchFamily="34" charset="0"/>
                </a:rPr>
                <a:t>Для ОМС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6922" y="1140823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До ЖК РФ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4439" y="924816"/>
            <a:ext cx="2748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В настоящее время </a:t>
            </a:r>
            <a:r>
              <a:rPr lang="en-US" sz="1600" b="1" dirty="0">
                <a:solidFill>
                  <a:srgbClr val="600000"/>
                </a:solidFill>
                <a:latin typeface="Arial Narrow" pitchFamily="34" charset="0"/>
              </a:rPr>
              <a:t> - </a:t>
            </a:r>
            <a:r>
              <a:rPr lang="ru-RU" sz="1600" b="1" dirty="0">
                <a:solidFill>
                  <a:srgbClr val="600000"/>
                </a:solidFill>
                <a:latin typeface="Arial Narrow" pitchFamily="34" charset="0"/>
              </a:rPr>
              <a:t>ЖК РФ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564667" y="-15240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a_AlbionicNr" pitchFamily="34" charset="-52"/>
              </a:rPr>
              <a:t>Как правильно определить финансовую потребность на содержание ОИ МКД?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50" y="1686717"/>
            <a:ext cx="2087798" cy="2926438"/>
          </a:xfrm>
          <a:prstGeom prst="rect">
            <a:avLst/>
          </a:prstGeom>
        </p:spPr>
      </p:pic>
      <p:sp>
        <p:nvSpPr>
          <p:cNvPr id="6" name="Правая фигурная скобка 5"/>
          <p:cNvSpPr/>
          <p:nvPr/>
        </p:nvSpPr>
        <p:spPr>
          <a:xfrm rot="16200000">
            <a:off x="7503239" y="-589584"/>
            <a:ext cx="391596" cy="410445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AD8F21E-23C8-4488-AB1D-816C82EB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Номер слайда 4">
            <a:extLst>
              <a:ext uri="{FF2B5EF4-FFF2-40B4-BE49-F238E27FC236}">
                <a16:creationId xmlns:a16="http://schemas.microsoft.com/office/drawing/2014/main" id="{16AEFEA1-E3C4-4A8F-AC35-785FCE06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6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8467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-94589"/>
            <a:ext cx="12192000" cy="9079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74625" algn="ctr">
              <a:defRPr/>
            </a:pPr>
            <a:endParaRPr lang="ru-RU" sz="500" b="1" dirty="0">
              <a:solidFill>
                <a:schemeClr val="accent6">
                  <a:lumMod val="50000"/>
                </a:schemeClr>
              </a:solidFill>
              <a:latin typeface="a_AlbionicNr" pitchFamily="34" charset="-52"/>
              <a:cs typeface="Calibri" pitchFamily="34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_AlbionicNr" pitchFamily="34" charset="-52"/>
                <a:cs typeface="Calibri" pitchFamily="34" charset="0"/>
              </a:rPr>
              <a:t>Методические рекомендации по установлению размера платы за содержание жилого помещения</a:t>
            </a: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89993" y="3297604"/>
            <a:ext cx="808013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algn="just" eaLnBrk="0" fontAlgn="base" hangingPunct="0">
              <a:spcBef>
                <a:spcPct val="0"/>
              </a:spcBef>
              <a:spcAft>
                <a:spcPts val="1200"/>
              </a:spcAft>
            </a:pPr>
            <a:endParaRPr lang="ru-RU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0724" y="903107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Приказ Минстроя России от 06.04.2018 №213/</a:t>
            </a:r>
            <a:r>
              <a:rPr lang="ru-RU" sz="1600" i="1" dirty="0" err="1"/>
              <a:t>пр</a:t>
            </a:r>
            <a:endParaRPr lang="ru-RU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105621" y="1163235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Основные принципы определения размера платы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1425" y="1613174"/>
            <a:ext cx="9376276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 типам домов – исходя их его конструктивных и технических характеристик, степени благоустройства и перечня инженерного оборудования, входящего в состав общего имущества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1426" y="4075116"/>
            <a:ext cx="938952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Использование утвержденных на ОСС размеров платы («среднее» по типам МКД)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663" y="2606705"/>
            <a:ext cx="606390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Не учитывается наличие или отсутствие земельного участка в составе общего имущества, а также его обустройство (озеленение, </a:t>
            </a:r>
            <a:r>
              <a:rPr lang="ru-RU" sz="1600" dirty="0" err="1"/>
              <a:t>МАФы</a:t>
            </a:r>
            <a:r>
              <a:rPr lang="ru-RU" sz="1600" dirty="0"/>
              <a:t> и т.д.).</a:t>
            </a:r>
          </a:p>
          <a:p>
            <a:pPr marL="342900" indent="-342900">
              <a:buAutoNum type="arabicPeriod"/>
            </a:pPr>
            <a:r>
              <a:rPr lang="ru-RU" sz="1600" dirty="0"/>
              <a:t>Не учитывается стандарт эксплуатации (перечень, состав и периодичность работ).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7488" y="2595544"/>
            <a:ext cx="144015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ПРОБЛЕМЫ: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3176" y="4769858"/>
            <a:ext cx="607716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/>
              <a:t>Не используются эталонные (нормативные) затраты.</a:t>
            </a:r>
          </a:p>
          <a:p>
            <a:pPr marL="342900" indent="-342900">
              <a:buAutoNum type="arabicPeriod"/>
            </a:pPr>
            <a:r>
              <a:rPr lang="ru-RU" sz="1600" dirty="0"/>
              <a:t>Исключение дополнительных (?) работ из применяемых для расчета платы.</a:t>
            </a:r>
          </a:p>
          <a:p>
            <a:pPr marL="342900" indent="-342900">
              <a:buAutoNum type="arabicPeriod"/>
            </a:pPr>
            <a:r>
              <a:rPr lang="ru-RU" sz="1600" dirty="0"/>
              <a:t>Каким должно быть минимальное количество объектов – аналогов для проведения расчетов.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344" y="1529243"/>
            <a:ext cx="3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683" y="3923980"/>
            <a:ext cx="3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59001" y="4800148"/>
            <a:ext cx="144015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ПРОБЛЕМЫ: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598" y="6165304"/>
            <a:ext cx="852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ГДЕ ЖЕ МЕТОДИЧЕСКИЕ (?) (С ИСПОЛЬЗОВАНИЕМ МЕТОДОВ) ПОДХОДЫ?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6FDC0EB-DC91-455F-80DB-F6BBF5DB4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F9960892-F4B5-4962-B617-76EDD2BCA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7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2729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372567" y="0"/>
            <a:ext cx="9149834" cy="10464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30969" algn="ctr">
              <a:defRPr/>
            </a:pPr>
            <a:endParaRPr lang="ru-RU" sz="600" b="1" dirty="0">
              <a:solidFill>
                <a:srgbClr val="660033"/>
              </a:solidFill>
              <a:latin typeface="a_AlbionicNr" pitchFamily="34" charset="-52"/>
              <a:cs typeface="Calibri" pitchFamily="34" charset="0"/>
            </a:endParaRPr>
          </a:p>
          <a:p>
            <a:pPr algn="ctr">
              <a:spcAft>
                <a:spcPts val="450"/>
              </a:spcAft>
              <a:defRPr/>
            </a:pPr>
            <a:r>
              <a:rPr lang="ru-RU" sz="2800" b="1" dirty="0">
                <a:solidFill>
                  <a:srgbClr val="660033"/>
                </a:solidFill>
                <a:latin typeface="a_AlbionicNr" pitchFamily="34" charset="-52"/>
                <a:cs typeface="Calibri" pitchFamily="34" charset="0"/>
              </a:rPr>
              <a:t>Методические рекомендации по установлению размера платы за содержание жилого помещения</a:t>
            </a: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88117" y="3692025"/>
            <a:ext cx="7088476" cy="26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257175" algn="just" eaLnBrk="0" hangingPunct="0">
              <a:spcAft>
                <a:spcPts val="900"/>
              </a:spcAft>
            </a:pPr>
            <a:endParaRPr lang="ru-RU" sz="1275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7648" y="1048096"/>
            <a:ext cx="603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Приказ Минстроя России от 06.04.2018 №213/</a:t>
            </a:r>
            <a:r>
              <a:rPr lang="ru-RU" sz="1600" i="1" dirty="0" err="1"/>
              <a:t>пр</a:t>
            </a:r>
            <a:endParaRPr lang="ru-RU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04185" y="1386650"/>
            <a:ext cx="11593287" cy="4447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tIns="108000" rIns="18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460000"/>
                </a:solidFill>
              </a:rPr>
              <a:t>Правовой статус документа: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460000"/>
                </a:solidFill>
              </a:rPr>
              <a:t>1.2. Настоящие Методические рекомендации </a:t>
            </a:r>
            <a:r>
              <a:rPr lang="ru-RU" sz="2000" b="1" dirty="0">
                <a:solidFill>
                  <a:srgbClr val="FF0000"/>
                </a:solidFill>
              </a:rPr>
              <a:t>не являются обязательными</a:t>
            </a:r>
            <a:r>
              <a:rPr lang="ru-RU" sz="2000" b="1" dirty="0">
                <a:solidFill>
                  <a:srgbClr val="46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к применению органами местного самоуправления при установлении размера платы </a:t>
            </a:r>
            <a:r>
              <a:rPr lang="ru-RU" sz="2000" b="1" dirty="0">
                <a:solidFill>
                  <a:srgbClr val="460000"/>
                </a:solidFill>
              </a:rPr>
              <a:t>за содержание жилого помещения для собственников жилых помещений, которые не приняли решение о выборе способа управления многоквартирным домом, решение об установлении размера платы за содержание жилого помещения, а также при определении предельных индексов изменения размера такой платы.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FF0000"/>
                </a:solidFill>
              </a:rPr>
              <a:t>Практика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ru-RU" sz="2400" b="1" dirty="0">
                <a:solidFill>
                  <a:srgbClr val="46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установление методики расчета платы на муниципальном уровне </a:t>
            </a:r>
            <a:r>
              <a:rPr lang="ru-RU" sz="2000" b="1" dirty="0"/>
              <a:t>(пример – Распоряжение Администрации Астрахани от 06.05.2019 № 1225-р «Критерии расчета платы»)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47856FE-9064-43C3-82A3-BC810EAE9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FDE4F51E-DEBD-4655-AC3C-6708B1C1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8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44354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59496" y="29769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a_AlbionicNr" pitchFamily="34" charset="-52"/>
              </a:rPr>
              <a:t>Экономические основы установления платы </a:t>
            </a:r>
            <a:br>
              <a:rPr lang="ru-RU" sz="3000" b="1" dirty="0">
                <a:solidFill>
                  <a:srgbClr val="002060"/>
                </a:solidFill>
                <a:latin typeface="a_AlbionicNr" pitchFamily="34" charset="-52"/>
              </a:rPr>
            </a:br>
            <a:r>
              <a:rPr lang="ru-RU" sz="3000" b="1" dirty="0">
                <a:solidFill>
                  <a:srgbClr val="002060"/>
                </a:solidFill>
                <a:latin typeface="a_AlbionicNr" pitchFamily="34" charset="-52"/>
              </a:rPr>
              <a:t>за содержание жилья</a:t>
            </a:r>
            <a:endParaRPr lang="ru-RU" sz="3000" b="1" dirty="0">
              <a:latin typeface="a_AlbionicNr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7448" y="2060848"/>
            <a:ext cx="9937104" cy="36724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700"/>
              </a:spcAft>
            </a:pPr>
            <a:r>
              <a:rPr lang="ru-RU" sz="2800" b="1" dirty="0">
                <a:solidFill>
                  <a:schemeClr val="tx1"/>
                </a:solidFill>
                <a:latin typeface="Arial Narrow" pitchFamily="34" charset="0"/>
              </a:rPr>
              <a:t>Плата должна быть </a:t>
            </a: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ЭКОНОМИЧЕСКИ ОБОСНОВАНА – </a:t>
            </a:r>
            <a:b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соразмерна </a:t>
            </a:r>
            <a:r>
              <a:rPr lang="ru-RU" sz="2800" b="1" u="sng" dirty="0">
                <a:solidFill>
                  <a:srgbClr val="C00000"/>
                </a:solidFill>
                <a:latin typeface="Arial Narrow" pitchFamily="34" charset="0"/>
              </a:rPr>
              <a:t>утвержденному</a:t>
            </a: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 перечню, объемам и качеству услуг и работ, стандарту эксплуатации </a:t>
            </a:r>
            <a:r>
              <a:rPr lang="ru-RU" sz="2800" b="1" dirty="0">
                <a:solidFill>
                  <a:schemeClr val="tx1"/>
                </a:solidFill>
                <a:latin typeface="Arial Narrow" pitchFamily="34" charset="0"/>
              </a:rPr>
              <a:t>(</a:t>
            </a:r>
            <a:r>
              <a:rPr lang="ru-RU" sz="2800" b="1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Arial Narrow" pitchFamily="34" charset="0"/>
              </a:rPr>
              <a:t>п.35 постановления Правительства № 491 от 13.08.2006 г. 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AC573D-37C7-4685-BC64-9906B6DEB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5612"/>
            <a:ext cx="12192000" cy="292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Calibri" pitchFamily="34" charset="0"/>
              </a:rPr>
              <a:t>© ЗАО «Центр муниципальной экономики» / </a:t>
            </a:r>
            <a:r>
              <a:rPr lang="en-US" sz="1300" b="1" dirty="0">
                <a:solidFill>
                  <a:schemeClr val="bg1"/>
                </a:solidFill>
                <a:latin typeface="Calibri" pitchFamily="34" charset="0"/>
              </a:rPr>
              <a:t>www.cnis.ru</a:t>
            </a:r>
            <a:endParaRPr lang="ru-RU" sz="13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0C61153B-94E0-471C-885E-D4BD3416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42631" y="6594927"/>
            <a:ext cx="2133600" cy="2730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2BB7E9F-ADD4-46B1-A846-FE46067AE935}" type="slidenum">
              <a:rPr lang="ru-RU" sz="1400" b="1">
                <a:solidFill>
                  <a:schemeClr val="bg1"/>
                </a:solidFill>
              </a:rPr>
              <a:pPr/>
              <a:t>9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08545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3988</Words>
  <Application>Microsoft Office PowerPoint</Application>
  <PresentationFormat>Широкоэкранный</PresentationFormat>
  <Paragraphs>642</Paragraphs>
  <Slides>32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a_AlbionicNr</vt:lpstr>
      <vt:lpstr>Arial</vt:lpstr>
      <vt:lpstr>Arial Narrow</vt:lpstr>
      <vt:lpstr>Calibri</vt:lpstr>
      <vt:lpstr>Fira Sans</vt:lpstr>
      <vt:lpstr>Roboto Condensed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Cat</dc:creator>
  <cp:lastModifiedBy>Вероника А. Межецкая</cp:lastModifiedBy>
  <cp:revision>578</cp:revision>
  <cp:lastPrinted>2018-02-27T14:10:43Z</cp:lastPrinted>
  <dcterms:created xsi:type="dcterms:W3CDTF">2017-01-12T08:49:09Z</dcterms:created>
  <dcterms:modified xsi:type="dcterms:W3CDTF">2023-07-07T08:49:14Z</dcterms:modified>
</cp:coreProperties>
</file>